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emf" ContentType="image/x-emf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3"/>
    <p:sldId id="297" r:id="rId4"/>
    <p:sldId id="267" r:id="rId5"/>
    <p:sldId id="268" r:id="rId6"/>
    <p:sldId id="291" r:id="rId7"/>
    <p:sldId id="298" r:id="rId8"/>
    <p:sldId id="282" r:id="rId9"/>
    <p:sldId id="279" r:id="rId10"/>
    <p:sldId id="292" r:id="rId11"/>
    <p:sldId id="284" r:id="rId12"/>
    <p:sldId id="293" r:id="rId13"/>
    <p:sldId id="294" r:id="rId14"/>
    <p:sldId id="323" r:id="rId15"/>
    <p:sldId id="321" r:id="rId16"/>
    <p:sldId id="322" r:id="rId17"/>
    <p:sldId id="271" r:id="rId18"/>
  </p:sldIdLst>
  <p:sldSz cx="12192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83" autoAdjust="0"/>
  </p:normalViewPr>
  <p:slideViewPr>
    <p:cSldViewPr snapToGrid="0" showGuides="1">
      <p:cViewPr varScale="1">
        <p:scale>
          <a:sx n="85" d="100"/>
          <a:sy n="85" d="100"/>
        </p:scale>
        <p:origin x="59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1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7"/>
          <p:cNvSpPr>
            <a14:cpLocks xmlns:a14="http://schemas.microsoft.com/office/drawing/2010/main"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44E101-82EF-490A-A5D2-5108921CD058}" type="slidenum">
              <a:rPr lang="zh-CN" altLang="en-US" smtClean="0"/>
            </a:fld>
            <a:endParaRPr lang="zh-CN" altLang="en-US"/>
          </a:p>
        </p:txBody>
      </p:sp>
      <p:sp>
        <p:nvSpPr>
          <p:cNvPr id="10" name="幻灯片图像占位符 9"/>
          <p:cNvSpPr>
            <a14:cpLocks xmlns:a14="http://schemas.microsoft.com/office/drawing/2010/main"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14:cpLocks xmlns:a14="http://schemas.microsoft.com/office/drawing/2010/main"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/>
          <p:cNvSpPr>
            <a14:cpLocks xmlns:a14="http://schemas.microsoft.com/office/drawing/2010/main"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灯片编号占位符 3"/>
          <p:cNvSpPr>
            <a14:cpLocks xmlns:a14="http://schemas.microsoft.com/office/drawing/2010/main"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fld id="{D53CCC52-F5D4-47A4-9343-9ADE6C9D6C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.vml"/><Relationship Id="rId8" Type="http://schemas.openxmlformats.org/officeDocument/2006/relationships/tags" Target="../tags/tag4.xml"/><Relationship Id="rId7" Type="http://schemas.openxmlformats.org/officeDocument/2006/relationships/oleObject" Target="../embeddings/oleObject2.bin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image" Target="../media/image1.emf"/><Relationship Id="rId3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14:cpLocks xmlns:a14="http://schemas.microsoft.com/office/drawing/2010/main"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730A2FA8-07BF-4668-A718-E6E15876B7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6D785434-E65A-44EA-A370-DE67275FD4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14:cpLocks xmlns:a14="http://schemas.microsoft.com/office/drawing/2010/main"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730A2FA8-07BF-4668-A718-E6E15876B7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6D785434-E65A-44EA-A370-DE67275FD4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14:cpLocks xmlns:a14="http://schemas.microsoft.com/office/drawing/2010/main"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730A2FA8-07BF-4668-A718-E6E15876B7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6D785434-E65A-44EA-A370-DE67275FD4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14:cpLocks xmlns:a14="http://schemas.microsoft.com/office/drawing/2010/main"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14:cpLocks xmlns:a14="http://schemas.microsoft.com/office/drawing/2010/main"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730A2FA8-07BF-4668-A718-E6E15876B7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6D785434-E65A-44EA-A370-DE67275FD4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14:cpLocks xmlns:a14="http://schemas.microsoft.com/office/drawing/2010/main"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14:cpLocks xmlns:a14="http://schemas.microsoft.com/office/drawing/2010/main"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14:cpLocks xmlns:a14="http://schemas.microsoft.com/office/drawing/2010/main"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14:cpLocks xmlns:a14="http://schemas.microsoft.com/office/drawing/2010/main"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730A2FA8-07BF-4668-A718-E6E15876B7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6D785434-E65A-44EA-A370-DE67275FD4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730A2FA8-07BF-4668-A718-E6E15876B7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6D785434-E65A-44EA-A370-DE67275FD4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730A2FA8-07BF-4668-A718-E6E15876B7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6D785434-E65A-44EA-A370-DE67275FD4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14:cpLocks xmlns:a14="http://schemas.microsoft.com/office/drawing/2010/main"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14:cpLocks xmlns:a14="http://schemas.microsoft.com/office/drawing/2010/main"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730A2FA8-07BF-4668-A718-E6E15876B7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6D785434-E65A-44EA-A370-DE67275FD4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14:cpLocks xmlns:a14="http://schemas.microsoft.com/office/drawing/2010/main"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14:cpLocks xmlns:a14="http://schemas.microsoft.com/office/drawing/2010/main"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730A2FA8-07BF-4668-A718-E6E15876B7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6D785434-E65A-44EA-A370-DE67275FD4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14:cpLocks xmlns:a14="http://schemas.microsoft.com/office/drawing/2010/main"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14:cpLocks xmlns:a14="http://schemas.microsoft.com/office/drawing/2010/main"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730A2FA8-07BF-4668-A718-E6E15876B7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6D785434-E65A-44EA-A370-DE67275FD4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14:cpLocks xmlns:a14="http://schemas.microsoft.com/office/drawing/2010/main"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14:cpLocks xmlns:a14="http://schemas.microsoft.com/office/drawing/2010/main"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14:cpLocks xmlns:a14="http://schemas.microsoft.com/office/drawing/2010/main" noGrp="1"/>
          </p:cNvSpPr>
          <p:nvPr>
            <p:ph type="dt" sz="half" idx="10"/>
          </p:nvPr>
        </p:nvSpPr>
        <p:spPr/>
        <p:txBody>
          <a:bodyPr/>
          <a:lstStyle/>
          <a:p>
            <a:fld id="{730A2FA8-07BF-4668-A718-E6E15876B7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14:cpLocks xmlns:a14="http://schemas.microsoft.com/office/drawing/2010/main" noGrp="1"/>
          </p:cNvSpPr>
          <p:nvPr>
            <p:ph type="sldNum" sz="quarter" idx="12"/>
          </p:nvPr>
        </p:nvSpPr>
        <p:spPr/>
        <p:txBody>
          <a:bodyPr/>
          <a:lstStyle/>
          <a:p>
            <a:fld id="{6D785434-E65A-44EA-A370-DE67275FD4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幻灯片编号"/>
          <p:cNvSpPr txBox="1">
            <a14:cpLocks xmlns:a14="http://schemas.microsoft.com/office/drawing/2010/main"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标题带脚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对象 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4" name="think-cell 幻灯片" r:id="rId3" imgW="0" imgH="0" progId="TCLayout.ActiveDocument.1">
                  <p:embed/>
                </p:oleObj>
              </mc:Choice>
              <mc:Fallback>
                <p:oleObj name="think-cell 幻灯片" r:id="rId3" imgW="0" imgH="0" progId="TCLayout.ActiveDocument.1">
                  <p:embed/>
                  <p:pic>
                    <p:nvPicPr>
                      <p:cNvPr id="0" name="对象 6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/>
          <p:cNvSpPr/>
          <p:nvPr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DBCF4D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华文楷体" pitchFamily="2" charset="-122"/>
              <a:cs typeface="+mn-cs"/>
              <a:sym typeface="Arial" charset="0"/>
            </a:endParaRPr>
          </a:p>
        </p:txBody>
      </p:sp>
      <p:sp>
        <p:nvSpPr>
          <p:cNvPr id="19" name="灯片编号占位符 5"/>
          <p:cNvSpPr txBox="1"/>
          <p:nvPr/>
        </p:nvSpPr>
        <p:spPr>
          <a:xfrm>
            <a:off x="8869679" y="6395878"/>
            <a:ext cx="2909888" cy="206381"/>
          </a:xfrm>
          <a:prstGeom prst="rect">
            <a:avLst/>
          </a:prstGeom>
        </p:spPr>
        <p:txBody>
          <a:bodyPr vert="horz" lIns="91440" tIns="0" rIns="91440" bIns="45720" rtlCol="0" anchor="b" anchorCtr="0"/>
          <a:lstStyle>
            <a:defPPr>
              <a:defRPr lang="zh-CN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DD3DB80-B894-403A-B48E-6FDC1A72010E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charset="0"/>
                <a:ea typeface="微软雅黑"/>
                <a:cs typeface="+mn-cs"/>
              </a:rPr>
            </a:fld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charset="0"/>
              <a:ea typeface="微软雅黑"/>
              <a:cs typeface="+mn-cs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71507" y="1028700"/>
            <a:ext cx="1182237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标题 5"/>
          <p:cNvSpPr>
            <a14:cpLocks xmlns:a14="http://schemas.microsoft.com/office/drawing/2010/main" noGrp="1"/>
          </p:cNvSpPr>
          <p:nvPr>
            <p:ph type="title" hasCustomPrompt="1"/>
          </p:nvPr>
        </p:nvSpPr>
        <p:spPr>
          <a:xfrm>
            <a:off x="171508" y="121920"/>
            <a:ext cx="11348980" cy="84582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24" name="文本占位符 23"/>
          <p:cNvSpPr>
            <a14:cpLocks xmlns:a14="http://schemas.microsoft.com/office/drawing/2010/main" noGrp="1"/>
          </p:cNvSpPr>
          <p:nvPr>
            <p:ph type="body" sz="quarter" idx="14" hasCustomPrompt="1"/>
          </p:nvPr>
        </p:nvSpPr>
        <p:spPr>
          <a:xfrm>
            <a:off x="232208" y="6395878"/>
            <a:ext cx="5486717" cy="2063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>
                <a:solidFill>
                  <a:schemeClr val="accent5"/>
                </a:solidFill>
              </a:defRPr>
            </a:lvl1pPr>
          </a:lstStyle>
          <a:p>
            <a:pPr lvl="0"/>
            <a:r>
              <a:rPr lang="zh-CN" altLang="en-US" dirty="0"/>
              <a:t>注：</a:t>
            </a:r>
            <a:endParaRPr lang="zh-CN" altLang="en-US" dirty="0"/>
          </a:p>
        </p:txBody>
      </p:sp>
      <p:graphicFrame>
        <p:nvGraphicFramePr>
          <p:cNvPr id="8" name="对象 7" hidden="1"/>
          <p:cNvGraphicFramePr>
            <a:graphicFrameLocks noChangeAspect="1"/>
          </p:cNvGraphicFramePr>
          <p:nvPr userDrawn="1">
            <p:custDataLst>
              <p:tags r:id="rId6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5" name="think-cell 幻灯片" r:id="rId7" imgW="0" imgH="0" progId="TCLayout.ActiveDocument.1">
                  <p:embed/>
                </p:oleObj>
              </mc:Choice>
              <mc:Fallback>
                <p:oleObj name="think-cell 幻灯片" r:id="rId7" imgW="0" imgH="0" progId="TCLayout.ActiveDocument.1">
                  <p:embed/>
                  <p:pic>
                    <p:nvPicPr>
                      <p:cNvPr id="0" name="对象 7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 hidden="1"/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DBCF4D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华文楷体" pitchFamily="2" charset="-122"/>
              <a:cs typeface="+mn-cs"/>
              <a:sym typeface="Arial" charset="0"/>
            </a:endParaRPr>
          </a:p>
        </p:txBody>
      </p:sp>
      <p:sp>
        <p:nvSpPr>
          <p:cNvPr id="10" name="灯片编号占位符 5"/>
          <p:cNvSpPr txBox="1"/>
          <p:nvPr userDrawn="1"/>
        </p:nvSpPr>
        <p:spPr>
          <a:xfrm>
            <a:off x="8869679" y="6395878"/>
            <a:ext cx="2909888" cy="206381"/>
          </a:xfrm>
          <a:prstGeom prst="rect">
            <a:avLst/>
          </a:prstGeom>
        </p:spPr>
        <p:txBody>
          <a:bodyPr vert="horz" lIns="91440" tIns="0" rIns="91440" bIns="45720" rtlCol="0" anchor="b" anchorCtr="0"/>
          <a:lstStyle>
            <a:defPPr>
              <a:defRPr lang="zh-CN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DD3DB80-B894-403A-B48E-6FDC1A72010E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charset="0"/>
                <a:ea typeface="微软雅黑"/>
                <a:cs typeface="+mn-cs"/>
              </a:rPr>
            </a:fld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charset="0"/>
              <a:ea typeface="微软雅黑"/>
              <a:cs typeface="+mn-cs"/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71507" y="1028700"/>
            <a:ext cx="1182237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14:cpLocks xmlns:a14="http://schemas.microsoft.com/office/drawing/2010/main"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14:cpLocks xmlns:a14="http://schemas.microsoft.com/office/drawing/2010/main"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14:cpLocks xmlns:a14="http://schemas.microsoft.com/office/drawing/2010/main"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A2FA8-07BF-4668-A718-E6E15876B7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14:cpLocks xmlns:a14="http://schemas.microsoft.com/office/drawing/2010/main"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14:cpLocks xmlns:a14="http://schemas.microsoft.com/office/drawing/2010/main"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85434-E65A-44EA-A370-DE67275FD42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5.jpeg"/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5.jpe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5.jpe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hyperlink" Target="mailto:zhajinru573@pingan.com.cn" TargetMode="External"/><Relationship Id="rId1" Type="http://schemas.openxmlformats.org/officeDocument/2006/relationships/hyperlink" Target="mailto:lijun345@pingan.com.cn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360947" cy="815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/>
              <a:ea typeface="微软雅黑"/>
            </a:endParaRPr>
          </a:p>
        </p:txBody>
      </p:sp>
      <p:sp>
        <p:nvSpPr>
          <p:cNvPr id="12" name="矩形 2"/>
          <p:cNvSpPr>
            <a14:cpLocks xmlns:a14="http://schemas.microsoft.com/office/drawing/2010/main" noChangeArrowheads="1"/>
          </p:cNvSpPr>
          <p:nvPr/>
        </p:nvSpPr>
        <p:spPr bwMode="auto">
          <a:xfrm>
            <a:off x="0" y="1989138"/>
            <a:ext cx="12192000" cy="17272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/>
          <a:lstStyle/>
          <a:p>
            <a:endParaRPr lang="zh-CN" altLang="en-US" sz="2400">
              <a:latin typeface="Arial" charset="0"/>
              <a:ea typeface="MS PGothic" pitchFamily="34" charset="-128"/>
            </a:endParaRPr>
          </a:p>
        </p:txBody>
      </p:sp>
      <p:sp>
        <p:nvSpPr>
          <p:cNvPr id="13" name="Text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023957" y="2129463"/>
            <a:ext cx="373852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zh-CN" altLang="en-US" sz="4000">
                <a:solidFill>
                  <a:schemeClr val="bg1"/>
                </a:solidFill>
                <a:latin typeface="微软雅黑"/>
                <a:ea typeface="微软雅黑"/>
              </a:rPr>
              <a:t>平安健康险</a:t>
            </a:r>
            <a:r>
              <a:rPr lang="en-US" altLang="zh-CN" sz="4000">
                <a:solidFill>
                  <a:schemeClr val="bg1"/>
                </a:solidFill>
                <a:latin typeface="微软雅黑"/>
                <a:ea typeface="微软雅黑"/>
              </a:rPr>
              <a:t>APP</a:t>
            </a:r>
            <a:endParaRPr lang="en-US" altLang="zh-CN" sz="4000">
              <a:solidFill>
                <a:schemeClr val="bg1"/>
              </a:solidFill>
              <a:latin typeface="微软雅黑"/>
              <a:ea typeface="微软雅黑"/>
            </a:endParaRPr>
          </a:p>
          <a:p>
            <a:pPr algn="ctr"/>
            <a:r>
              <a:rPr lang="zh-CN" altLang="en-US" sz="4000">
                <a:solidFill>
                  <a:schemeClr val="bg1"/>
                </a:solidFill>
                <a:latin typeface="微软雅黑"/>
                <a:ea typeface="微软雅黑"/>
              </a:rPr>
              <a:t>客户使用手册</a:t>
            </a:r>
            <a:endParaRPr lang="zh-CN" altLang="en-US" sz="400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48"/>
          <a:stretch>
            <a:fillRect/>
          </a:stretch>
        </p:blipFill>
        <p:spPr>
          <a:xfrm>
            <a:off x="493731" y="154153"/>
            <a:ext cx="1065561" cy="5071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360947" cy="815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/>
              <a:ea typeface="微软雅黑"/>
            </a:endParaRPr>
          </a:p>
        </p:txBody>
      </p:sp>
      <p:sp>
        <p:nvSpPr>
          <p:cNvPr id="12" name="矩形 2"/>
          <p:cNvSpPr>
            <a14:cpLocks xmlns:a14="http://schemas.microsoft.com/office/drawing/2010/main" noChangeArrowheads="1"/>
          </p:cNvSpPr>
          <p:nvPr/>
        </p:nvSpPr>
        <p:spPr bwMode="auto">
          <a:xfrm>
            <a:off x="0" y="1989138"/>
            <a:ext cx="2062480" cy="17272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/>
          <a:lstStyle/>
          <a:p>
            <a:endParaRPr lang="zh-CN" altLang="en-US" sz="2400">
              <a:latin typeface="Arial" charset="0"/>
              <a:ea typeface="MS PGothic" pitchFamily="34" charset="-128"/>
            </a:endParaRPr>
          </a:p>
        </p:txBody>
      </p:sp>
      <p:sp>
        <p:nvSpPr>
          <p:cNvPr id="13" name="Text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70257" y="2498795"/>
            <a:ext cx="425148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4000">
                <a:solidFill>
                  <a:schemeClr val="accent2"/>
                </a:solidFill>
                <a:latin typeface="微软雅黑"/>
                <a:ea typeface="微软雅黑"/>
              </a:rPr>
              <a:t>APP</a:t>
            </a:r>
            <a:r>
              <a:rPr lang="zh-CN" altLang="en-US" sz="4000">
                <a:solidFill>
                  <a:schemeClr val="accent2"/>
                </a:solidFill>
                <a:latin typeface="微软雅黑"/>
                <a:ea typeface="微软雅黑"/>
              </a:rPr>
              <a:t>注册绑定指南</a:t>
            </a:r>
            <a:endParaRPr lang="zh-CN" altLang="en-US" sz="4000">
              <a:solidFill>
                <a:schemeClr val="accent2"/>
              </a:solidFill>
              <a:latin typeface="微软雅黑"/>
              <a:ea typeface="微软雅黑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48"/>
          <a:stretch>
            <a:fillRect/>
          </a:stretch>
        </p:blipFill>
        <p:spPr>
          <a:xfrm>
            <a:off x="493731" y="154153"/>
            <a:ext cx="1065561" cy="5071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360947" cy="815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/>
              <a:ea typeface="微软雅黑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388057" y="974842"/>
            <a:ext cx="2136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rgbClr val="000000"/>
                </a:solidFill>
                <a:latin typeface="微软雅黑"/>
                <a:ea typeface="微软雅黑"/>
              </a:rPr>
              <a:t>Step2  </a:t>
            </a:r>
            <a:r>
              <a:rPr lang="zh-CN" altLang="en-US" b="1">
                <a:solidFill>
                  <a:srgbClr val="000000"/>
                </a:solidFill>
                <a:latin typeface="微软雅黑"/>
                <a:ea typeface="微软雅黑"/>
              </a:rPr>
              <a:t>注册及登录</a:t>
            </a:r>
            <a:endParaRPr lang="zh-CN" altLang="en-US" b="1">
              <a:solidFill>
                <a:srgbClr val="000000"/>
              </a:solidFill>
              <a:latin typeface="微软雅黑"/>
              <a:ea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374674" y="1531068"/>
            <a:ext cx="41539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zh-CN" altLang="en-US" sz="1200">
                <a:solidFill>
                  <a:srgbClr val="000000"/>
                </a:solidFill>
                <a:latin typeface="微软雅黑"/>
                <a:ea typeface="微软雅黑"/>
              </a:rPr>
              <a:t> 在手机主界面中打开平安健康保险</a:t>
            </a:r>
            <a:r>
              <a:rPr lang="en-US" altLang="zh-CN" sz="1200">
                <a:solidFill>
                  <a:srgbClr val="000000"/>
                </a:solidFill>
                <a:latin typeface="微软雅黑"/>
                <a:ea typeface="微软雅黑"/>
              </a:rPr>
              <a:t>App</a:t>
            </a:r>
            <a:r>
              <a:rPr lang="zh-CN" altLang="en-US" sz="1200">
                <a:solidFill>
                  <a:srgbClr val="000000"/>
                </a:solidFill>
                <a:latin typeface="微软雅黑"/>
                <a:ea typeface="微软雅黑"/>
              </a:rPr>
              <a:t>，进入登陆界面。</a:t>
            </a:r>
            <a:endParaRPr lang="zh-CN" altLang="en-US" sz="1200">
              <a:solidFill>
                <a:srgbClr val="000000"/>
              </a:solidFill>
              <a:latin typeface="微软雅黑"/>
              <a:ea typeface="微软雅黑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88057" y="2080413"/>
            <a:ext cx="424542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zh-CN" altLang="en-US" sz="1200">
                <a:solidFill>
                  <a:srgbClr val="000000"/>
                </a:solidFill>
                <a:latin typeface="微软雅黑"/>
                <a:ea typeface="微软雅黑"/>
              </a:rPr>
              <a:t>输入手机号获取“短信验证码“，录入验证码之后点击</a:t>
            </a:r>
            <a:r>
              <a:rPr lang="en-US" altLang="zh-CN" sz="1200">
                <a:solidFill>
                  <a:srgbClr val="000000"/>
                </a:solidFill>
                <a:latin typeface="微软雅黑"/>
                <a:ea typeface="微软雅黑"/>
              </a:rPr>
              <a:t>【</a:t>
            </a:r>
            <a:r>
              <a:rPr lang="zh-CN" altLang="en-US" sz="1200">
                <a:solidFill>
                  <a:srgbClr val="000000"/>
                </a:solidFill>
                <a:latin typeface="微软雅黑"/>
                <a:ea typeface="微软雅黑"/>
              </a:rPr>
              <a:t>登录</a:t>
            </a:r>
            <a:r>
              <a:rPr lang="en-US" altLang="zh-CN" sz="1200">
                <a:solidFill>
                  <a:srgbClr val="000000"/>
                </a:solidFill>
                <a:latin typeface="微软雅黑"/>
                <a:ea typeface="微软雅黑"/>
              </a:rPr>
              <a:t>】</a:t>
            </a:r>
            <a:r>
              <a:rPr lang="zh-CN" altLang="en-US" sz="1200">
                <a:solidFill>
                  <a:srgbClr val="000000"/>
                </a:solidFill>
                <a:latin typeface="微软雅黑"/>
                <a:ea typeface="微软雅黑"/>
              </a:rPr>
              <a:t>按钮完成登录操作</a:t>
            </a:r>
            <a:r>
              <a:rPr lang="zh-CN" altLang="en-US" sz="1400">
                <a:solidFill>
                  <a:srgbClr val="000000"/>
                </a:solidFill>
                <a:latin typeface="微软雅黑"/>
                <a:ea typeface="微软雅黑"/>
              </a:rPr>
              <a:t>。</a:t>
            </a:r>
            <a:endParaRPr lang="zh-CN" altLang="en-US" sz="1400">
              <a:solidFill>
                <a:srgbClr val="000000"/>
              </a:solidFill>
              <a:latin typeface="微软雅黑"/>
              <a:ea typeface="微软雅黑"/>
            </a:endParaRPr>
          </a:p>
        </p:txBody>
      </p:sp>
      <p:sp>
        <p:nvSpPr>
          <p:cNvPr id="10" name="页脚占位符 9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— 4 —</a:t>
            </a:r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60947" y="1438735"/>
            <a:ext cx="48985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zh-CN" altLang="en-US" sz="1200">
                <a:solidFill>
                  <a:srgbClr val="000000"/>
                </a:solidFill>
                <a:latin typeface="微软雅黑"/>
                <a:ea typeface="微软雅黑"/>
              </a:rPr>
              <a:t> 通过微信扫一扫扫描</a:t>
            </a:r>
            <a:r>
              <a:rPr lang="en-US" altLang="zh-CN" sz="1200">
                <a:solidFill>
                  <a:srgbClr val="000000"/>
                </a:solidFill>
                <a:latin typeface="微软雅黑"/>
                <a:ea typeface="微软雅黑"/>
              </a:rPr>
              <a:t>【</a:t>
            </a:r>
            <a:r>
              <a:rPr lang="zh-CN" altLang="en-US" sz="1200">
                <a:solidFill>
                  <a:srgbClr val="000000"/>
                </a:solidFill>
                <a:latin typeface="微软雅黑"/>
                <a:ea typeface="微软雅黑"/>
              </a:rPr>
              <a:t>二维码</a:t>
            </a:r>
            <a:r>
              <a:rPr lang="en-US" altLang="zh-CN" sz="1200">
                <a:solidFill>
                  <a:srgbClr val="000000"/>
                </a:solidFill>
                <a:latin typeface="微软雅黑"/>
                <a:ea typeface="微软雅黑"/>
              </a:rPr>
              <a:t>】</a:t>
            </a:r>
            <a:r>
              <a:rPr lang="zh-CN" altLang="en-US" sz="1200">
                <a:solidFill>
                  <a:srgbClr val="000000"/>
                </a:solidFill>
                <a:latin typeface="微软雅黑"/>
                <a:ea typeface="微软雅黑"/>
              </a:rPr>
              <a:t>，进入</a:t>
            </a:r>
            <a:r>
              <a:rPr lang="en-US" altLang="zh-CN" sz="1200">
                <a:solidFill>
                  <a:srgbClr val="000000"/>
                </a:solidFill>
                <a:latin typeface="微软雅黑"/>
                <a:ea typeface="微软雅黑"/>
              </a:rPr>
              <a:t>App</a:t>
            </a:r>
            <a:r>
              <a:rPr lang="zh-CN" altLang="en-US" sz="1200">
                <a:solidFill>
                  <a:srgbClr val="000000"/>
                </a:solidFill>
                <a:latin typeface="微软雅黑"/>
                <a:ea typeface="微软雅黑"/>
              </a:rPr>
              <a:t>下载页，点</a:t>
            </a:r>
            <a:endParaRPr lang="en-US" altLang="zh-CN" sz="1200">
              <a:solidFill>
                <a:srgbClr val="000000"/>
              </a:solidFill>
              <a:latin typeface="微软雅黑"/>
              <a:ea typeface="微软雅黑"/>
            </a:endParaRPr>
          </a:p>
          <a:p>
            <a:r>
              <a:rPr lang="zh-CN" altLang="en-US" sz="1200">
                <a:solidFill>
                  <a:srgbClr val="000000"/>
                </a:solidFill>
                <a:latin typeface="微软雅黑"/>
                <a:ea typeface="微软雅黑"/>
              </a:rPr>
              <a:t>      击</a:t>
            </a:r>
            <a:r>
              <a:rPr lang="en-US" altLang="zh-CN" sz="1200">
                <a:solidFill>
                  <a:srgbClr val="000000"/>
                </a:solidFill>
                <a:latin typeface="微软雅黑"/>
                <a:ea typeface="微软雅黑"/>
              </a:rPr>
              <a:t>【</a:t>
            </a:r>
            <a:r>
              <a:rPr lang="zh-CN" altLang="en-US" sz="1200">
                <a:solidFill>
                  <a:srgbClr val="000000"/>
                </a:solidFill>
                <a:latin typeface="微软雅黑"/>
                <a:ea typeface="微软雅黑"/>
              </a:rPr>
              <a:t>立即下载手机</a:t>
            </a:r>
            <a:r>
              <a:rPr lang="en-US" altLang="zh-CN" sz="1200">
                <a:solidFill>
                  <a:srgbClr val="000000"/>
                </a:solidFill>
                <a:latin typeface="微软雅黑"/>
                <a:ea typeface="微软雅黑"/>
              </a:rPr>
              <a:t>APP】</a:t>
            </a:r>
            <a:r>
              <a:rPr lang="zh-CN" altLang="en-US" sz="1200">
                <a:solidFill>
                  <a:srgbClr val="000000"/>
                </a:solidFill>
                <a:latin typeface="微软雅黑"/>
                <a:ea typeface="微软雅黑"/>
              </a:rPr>
              <a:t>。</a:t>
            </a:r>
            <a:endParaRPr lang="en-US" altLang="zh-CN" sz="1200">
              <a:solidFill>
                <a:srgbClr val="000000"/>
              </a:solidFill>
              <a:latin typeface="微软雅黑"/>
              <a:ea typeface="微软雅黑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36077" y="969326"/>
            <a:ext cx="37679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rgbClr val="000000"/>
                </a:solidFill>
                <a:latin typeface="微软雅黑"/>
                <a:ea typeface="微软雅黑"/>
              </a:rPr>
              <a:t>Step1</a:t>
            </a:r>
            <a:r>
              <a:rPr lang="zh-CN" altLang="en-US" b="1">
                <a:solidFill>
                  <a:srgbClr val="000000"/>
                </a:solidFill>
                <a:latin typeface="微软雅黑"/>
                <a:ea typeface="微软雅黑"/>
              </a:rPr>
              <a:t>  下载“平安健康保险”</a:t>
            </a:r>
            <a:r>
              <a:rPr lang="en-US" altLang="zh-CN" b="1">
                <a:solidFill>
                  <a:srgbClr val="000000"/>
                </a:solidFill>
                <a:latin typeface="微软雅黑"/>
                <a:ea typeface="微软雅黑"/>
              </a:rPr>
              <a:t>APP</a:t>
            </a:r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60947" y="1926525"/>
            <a:ext cx="48087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zh-CN" altLang="en-US" sz="1200">
                <a:solidFill>
                  <a:srgbClr val="000000"/>
                </a:solidFill>
                <a:latin typeface="微软雅黑"/>
                <a:ea typeface="微软雅黑"/>
              </a:rPr>
              <a:t> </a:t>
            </a:r>
            <a:r>
              <a:rPr lang="zh-CN" altLang="en-US" sz="1200">
                <a:solidFill>
                  <a:schemeClr val="accent2">
                    <a:lumMod val="75000"/>
                  </a:schemeClr>
                </a:solidFill>
                <a:latin typeface="微软雅黑"/>
                <a:ea typeface="微软雅黑"/>
              </a:rPr>
              <a:t>未安全腾讯应用宝的安卓用户</a:t>
            </a:r>
            <a:r>
              <a:rPr lang="zh-CN" altLang="en-US" sz="1200">
                <a:solidFill>
                  <a:srgbClr val="000000"/>
                </a:solidFill>
                <a:latin typeface="微软雅黑"/>
                <a:ea typeface="微软雅黑"/>
              </a:rPr>
              <a:t>，点击右上角，在弹  出框中选择</a:t>
            </a:r>
            <a:r>
              <a:rPr lang="en-US" altLang="zh-CN" sz="1200">
                <a:solidFill>
                  <a:srgbClr val="000000"/>
                </a:solidFill>
                <a:latin typeface="微软雅黑"/>
                <a:ea typeface="微软雅黑"/>
              </a:rPr>
              <a:t>【</a:t>
            </a:r>
            <a:r>
              <a:rPr lang="zh-CN" altLang="en-US" sz="1200">
                <a:solidFill>
                  <a:srgbClr val="000000"/>
                </a:solidFill>
                <a:latin typeface="微软雅黑"/>
                <a:ea typeface="微软雅黑"/>
              </a:rPr>
              <a:t>在浏览器打开</a:t>
            </a:r>
            <a:r>
              <a:rPr lang="en-US" altLang="zh-CN" sz="1200">
                <a:solidFill>
                  <a:srgbClr val="000000"/>
                </a:solidFill>
                <a:latin typeface="微软雅黑"/>
                <a:ea typeface="微软雅黑"/>
              </a:rPr>
              <a:t>】</a:t>
            </a:r>
            <a:r>
              <a:rPr lang="zh-CN" altLang="en-US" sz="1200">
                <a:solidFill>
                  <a:srgbClr val="000000"/>
                </a:solidFill>
                <a:latin typeface="微软雅黑"/>
                <a:ea typeface="微软雅黑"/>
              </a:rPr>
              <a:t>，在新页面中点击</a:t>
            </a:r>
            <a:r>
              <a:rPr lang="en-US" altLang="zh-CN" sz="1200">
                <a:solidFill>
                  <a:srgbClr val="000000"/>
                </a:solidFill>
                <a:latin typeface="微软雅黑"/>
                <a:ea typeface="微软雅黑"/>
              </a:rPr>
              <a:t>【</a:t>
            </a:r>
            <a:r>
              <a:rPr lang="zh-CN" altLang="en-US" sz="1200">
                <a:solidFill>
                  <a:srgbClr val="000000"/>
                </a:solidFill>
                <a:latin typeface="微软雅黑"/>
                <a:ea typeface="微软雅黑"/>
              </a:rPr>
              <a:t>立即下载手机</a:t>
            </a:r>
            <a:r>
              <a:rPr lang="en-US" altLang="zh-CN" sz="1200">
                <a:solidFill>
                  <a:srgbClr val="000000"/>
                </a:solidFill>
                <a:latin typeface="微软雅黑"/>
                <a:ea typeface="微软雅黑"/>
              </a:rPr>
              <a:t>APP】</a:t>
            </a:r>
            <a:r>
              <a:rPr lang="zh-CN" altLang="en-US" sz="1200">
                <a:solidFill>
                  <a:srgbClr val="000000"/>
                </a:solidFill>
                <a:latin typeface="微软雅黑"/>
                <a:ea typeface="微软雅黑"/>
              </a:rPr>
              <a:t>即可下载。</a:t>
            </a:r>
            <a:endParaRPr lang="zh-CN" altLang="en-US" sz="1200">
              <a:solidFill>
                <a:srgbClr val="000000"/>
              </a:solidFill>
              <a:latin typeface="微软雅黑"/>
              <a:ea typeface="微软雅黑"/>
            </a:endParaRPr>
          </a:p>
        </p:txBody>
      </p:sp>
      <p:sp>
        <p:nvSpPr>
          <p:cNvPr id="18" name="TextBox 41"/>
          <p:cNvSpPr txBox="1"/>
          <p:nvPr/>
        </p:nvSpPr>
        <p:spPr>
          <a:xfrm>
            <a:off x="1681573" y="189363"/>
            <a:ext cx="9249152" cy="430871"/>
          </a:xfrm>
          <a:prstGeom prst="rect">
            <a:avLst/>
          </a:prstGeom>
          <a:noFill/>
        </p:spPr>
        <p:txBody>
          <a:bodyPr wrap="square" lIns="121904" tIns="60952" rIns="121904" bIns="60952" rtlCol="0">
            <a:sp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Microsoft YaHei" charset="-122"/>
                <a:ea typeface="Microsoft YaHei" charset="-122"/>
                <a:cs typeface="Microsoft YaHei" charset="-122"/>
              </a:rPr>
              <a:t>APP</a:t>
            </a:r>
            <a:r>
              <a:rPr lang="zh-CN" altLang="en-US" sz="2000" b="1">
                <a:solidFill>
                  <a:schemeClr val="accent2"/>
                </a:solidFill>
                <a:latin typeface="Microsoft YaHei" charset="-122"/>
                <a:ea typeface="Microsoft YaHei" charset="-122"/>
                <a:cs typeface="Microsoft YaHei" charset="-122"/>
              </a:rPr>
              <a:t>注册和绑定</a:t>
            </a:r>
            <a:endParaRPr lang="zh-CN" altLang="en-US" sz="2000" b="1" dirty="0">
              <a:solidFill>
                <a:schemeClr val="accent2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60947" y="2523722"/>
            <a:ext cx="48985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zh-CN" altLang="en-US" sz="1200">
                <a:solidFill>
                  <a:srgbClr val="000000"/>
                </a:solidFill>
                <a:latin typeface="微软雅黑"/>
                <a:ea typeface="微软雅黑"/>
              </a:rPr>
              <a:t> 手机应用商城搜索</a:t>
            </a:r>
            <a:r>
              <a:rPr lang="en-US" altLang="zh-CN" sz="1200">
                <a:solidFill>
                  <a:srgbClr val="000000"/>
                </a:solidFill>
                <a:latin typeface="微软雅黑"/>
                <a:ea typeface="微软雅黑"/>
              </a:rPr>
              <a:t>”</a:t>
            </a:r>
            <a:r>
              <a:rPr lang="zh-CN" altLang="en-US" sz="1200">
                <a:solidFill>
                  <a:srgbClr val="000000"/>
                </a:solidFill>
                <a:latin typeface="微软雅黑"/>
                <a:ea typeface="微软雅黑"/>
              </a:rPr>
              <a:t>平安健康保险“即可下载</a:t>
            </a:r>
            <a:r>
              <a:rPr lang="en-US" altLang="zh-CN" sz="1200">
                <a:solidFill>
                  <a:srgbClr val="000000"/>
                </a:solidFill>
                <a:latin typeface="微软雅黑"/>
                <a:ea typeface="微软雅黑"/>
              </a:rPr>
              <a:t>APP</a:t>
            </a:r>
            <a:r>
              <a:rPr lang="zh-CN" altLang="en-US" sz="1200">
                <a:solidFill>
                  <a:srgbClr val="000000"/>
                </a:solidFill>
                <a:latin typeface="微软雅黑"/>
                <a:ea typeface="微软雅黑"/>
              </a:rPr>
              <a:t>。</a:t>
            </a:r>
            <a:endParaRPr lang="en-US" altLang="zh-CN" sz="1200">
              <a:solidFill>
                <a:srgbClr val="000000"/>
              </a:solidFill>
              <a:latin typeface="微软雅黑"/>
              <a:ea typeface="微软雅黑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836344" y="2554475"/>
            <a:ext cx="9888582" cy="4216264"/>
            <a:chOff x="836344" y="2554475"/>
            <a:chExt cx="9888582" cy="4216264"/>
          </a:xfrm>
        </p:grpSpPr>
        <p:grpSp>
          <p:nvGrpSpPr>
            <p:cNvPr id="9" name="组合 8"/>
            <p:cNvGrpSpPr/>
            <p:nvPr/>
          </p:nvGrpSpPr>
          <p:grpSpPr>
            <a:xfrm>
              <a:off x="836344" y="2554475"/>
              <a:ext cx="9888582" cy="4216264"/>
              <a:chOff x="836344" y="2554475"/>
              <a:chExt cx="9888582" cy="4216264"/>
            </a:xfrm>
          </p:grpSpPr>
          <p:pic>
            <p:nvPicPr>
              <p:cNvPr id="14" name="图片 13" descr="D:\Users\tanjun386\Desktop\图片1.png"/>
              <p:cNvPicPr/>
              <p:nvPr/>
            </p:nvPicPr>
            <p:blipFill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0252"/>
              <a:stretch>
                <a:fillRect/>
              </a:stretch>
            </p:blipFill>
            <p:spPr bwMode="auto">
              <a:xfrm>
                <a:off x="836344" y="2554475"/>
                <a:ext cx="9888582" cy="421626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19558" y="3580684"/>
                <a:ext cx="2419350" cy="2143125"/>
              </a:xfrm>
              <a:prstGeom prst="rect">
                <a:avLst/>
              </a:prstGeom>
            </p:spPr>
          </p:pic>
        </p:grpSp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24"/>
            <a:stretch>
              <a:fillRect/>
            </a:stretch>
          </p:blipFill>
          <p:spPr>
            <a:xfrm>
              <a:off x="7379906" y="2625274"/>
              <a:ext cx="1860811" cy="3499282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48"/>
          <a:stretch>
            <a:fillRect/>
          </a:stretch>
        </p:blipFill>
        <p:spPr>
          <a:xfrm>
            <a:off x="493731" y="154153"/>
            <a:ext cx="1065561" cy="5071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731" y="2218999"/>
            <a:ext cx="2092779" cy="42012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矩形 3"/>
          <p:cNvSpPr/>
          <p:nvPr/>
        </p:nvSpPr>
        <p:spPr>
          <a:xfrm>
            <a:off x="0" y="0"/>
            <a:ext cx="360947" cy="815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/>
              <a:ea typeface="微软雅黑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1704" y="753469"/>
            <a:ext cx="1905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rgbClr val="000000"/>
                </a:solidFill>
                <a:latin typeface="微软雅黑"/>
                <a:ea typeface="微软雅黑"/>
              </a:rPr>
              <a:t>Step3  </a:t>
            </a:r>
            <a:r>
              <a:rPr lang="zh-CN" altLang="en-US" b="1">
                <a:solidFill>
                  <a:srgbClr val="000000"/>
                </a:solidFill>
                <a:latin typeface="微软雅黑"/>
                <a:ea typeface="微软雅黑"/>
              </a:rPr>
              <a:t>绑定保单</a:t>
            </a:r>
            <a:endParaRPr lang="zh-CN" altLang="en-US"/>
          </a:p>
        </p:txBody>
      </p:sp>
      <p:sp>
        <p:nvSpPr>
          <p:cNvPr id="10" name="页脚占位符 9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— 5 —</a:t>
            </a:r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72733" y="1026315"/>
            <a:ext cx="10324470" cy="1167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en-US" altLang="zh-CN" sz="1200">
                <a:latin typeface="微软雅黑"/>
                <a:ea typeface="微软雅黑"/>
              </a:rPr>
              <a:t>APP</a:t>
            </a:r>
            <a:r>
              <a:rPr lang="zh-CN" altLang="en-US" sz="1200">
                <a:latin typeface="微软雅黑"/>
                <a:ea typeface="微软雅黑"/>
              </a:rPr>
              <a:t>主界面右下角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我的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</a:t>
            </a:r>
            <a:r>
              <a:rPr lang="zh-CN" altLang="en-US" sz="1200">
                <a:latin typeface="微软雅黑"/>
                <a:ea typeface="微软雅黑"/>
              </a:rPr>
              <a:t>页面，点击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上方手机号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</a:t>
            </a:r>
            <a:r>
              <a:rPr lang="zh-CN" altLang="en-US" sz="1200">
                <a:latin typeface="微软雅黑"/>
                <a:ea typeface="微软雅黑"/>
              </a:rPr>
              <a:t>区域</a:t>
            </a:r>
            <a:endParaRPr lang="en-US" altLang="zh-CN" sz="1200">
              <a:latin typeface="微软雅黑"/>
              <a:ea typeface="微软雅黑"/>
            </a:endParaRPr>
          </a:p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zh-CN" altLang="en-US" sz="1200">
                <a:latin typeface="微软雅黑"/>
                <a:ea typeface="微软雅黑"/>
              </a:rPr>
              <a:t>进入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个人信息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</a:t>
            </a:r>
            <a:r>
              <a:rPr lang="zh-CN" altLang="en-US" sz="1200">
                <a:latin typeface="微软雅黑"/>
                <a:ea typeface="微软雅黑"/>
              </a:rPr>
              <a:t>页面，点击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身份信息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</a:t>
            </a:r>
            <a:r>
              <a:rPr lang="zh-CN" altLang="en-US" sz="1200">
                <a:latin typeface="微软雅黑"/>
                <a:ea typeface="微软雅黑"/>
              </a:rPr>
              <a:t>按钮；如显示“已完善”，则点击并核实身份信息</a:t>
            </a:r>
            <a:endParaRPr lang="zh-CN" altLang="en-US" sz="1200">
              <a:latin typeface="微软雅黑"/>
              <a:ea typeface="微软雅黑"/>
            </a:endParaRPr>
          </a:p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zh-CN" altLang="en-US" sz="1200">
                <a:latin typeface="微软雅黑"/>
                <a:ea typeface="微软雅黑"/>
              </a:rPr>
              <a:t>如您之前未操作保单信息绑定，请完善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姓名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性别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证件类型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证件号码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验证手机号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</a:t>
            </a:r>
            <a:r>
              <a:rPr lang="zh-CN" altLang="en-US" sz="1200">
                <a:latin typeface="微软雅黑"/>
                <a:ea typeface="微软雅黑"/>
              </a:rPr>
              <a:t>这五项信息，并点击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保存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</a:t>
            </a:r>
            <a:r>
              <a:rPr lang="zh-CN" altLang="en-US" sz="1200">
                <a:latin typeface="微软雅黑"/>
                <a:ea typeface="微软雅黑"/>
              </a:rPr>
              <a:t>即可</a:t>
            </a:r>
            <a:endParaRPr lang="en-US" altLang="zh-CN" sz="1200">
              <a:latin typeface="微软雅黑"/>
              <a:ea typeface="微软雅黑"/>
            </a:endParaRPr>
          </a:p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zh-CN" altLang="en-US" sz="1200">
                <a:latin typeface="微软雅黑"/>
                <a:ea typeface="微软雅黑"/>
              </a:rPr>
              <a:t>如信息有误，可点击下方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修改信息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</a:t>
            </a:r>
            <a:r>
              <a:rPr lang="zh-CN" altLang="en-US" sz="1200">
                <a:latin typeface="微软雅黑"/>
                <a:ea typeface="微软雅黑"/>
              </a:rPr>
              <a:t>重新输入</a:t>
            </a:r>
            <a:endParaRPr lang="zh-CN" altLang="en-US" sz="1200">
              <a:latin typeface="微软雅黑"/>
              <a:ea typeface="微软雅黑"/>
            </a:endParaRPr>
          </a:p>
        </p:txBody>
      </p:sp>
      <p:sp>
        <p:nvSpPr>
          <p:cNvPr id="17" name="TextBox 41"/>
          <p:cNvSpPr txBox="1"/>
          <p:nvPr/>
        </p:nvSpPr>
        <p:spPr>
          <a:xfrm>
            <a:off x="1640950" y="168919"/>
            <a:ext cx="9249152" cy="430871"/>
          </a:xfrm>
          <a:prstGeom prst="rect">
            <a:avLst/>
          </a:prstGeom>
          <a:noFill/>
        </p:spPr>
        <p:txBody>
          <a:bodyPr wrap="square" lIns="121904" tIns="60952" rIns="121904" bIns="60952" rtlCol="0">
            <a:sp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Microsoft YaHei" charset="-122"/>
                <a:ea typeface="Microsoft YaHei" charset="-122"/>
                <a:cs typeface="Microsoft YaHei" charset="-122"/>
              </a:rPr>
              <a:t>APP</a:t>
            </a:r>
            <a:r>
              <a:rPr lang="zh-CN" altLang="en-US" sz="2000" b="1">
                <a:solidFill>
                  <a:schemeClr val="accent2"/>
                </a:solidFill>
                <a:latin typeface="Microsoft YaHei" charset="-122"/>
                <a:ea typeface="Microsoft YaHei" charset="-122"/>
                <a:cs typeface="Microsoft YaHei" charset="-122"/>
              </a:rPr>
              <a:t>注册和绑定</a:t>
            </a:r>
            <a:endParaRPr lang="zh-CN" altLang="en-US" sz="2000" b="1" dirty="0">
              <a:solidFill>
                <a:schemeClr val="accent2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48"/>
          <a:stretch>
            <a:fillRect/>
          </a:stretch>
        </p:blipFill>
        <p:spPr>
          <a:xfrm>
            <a:off x="493731" y="154153"/>
            <a:ext cx="1065561" cy="507106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650003" y="2200365"/>
            <a:ext cx="10240099" cy="4222866"/>
            <a:chOff x="650003" y="2200365"/>
            <a:chExt cx="10240099" cy="4222866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84"/>
            <a:stretch>
              <a:fillRect/>
            </a:stretch>
          </p:blipFill>
          <p:spPr>
            <a:xfrm>
              <a:off x="8598151" y="2200365"/>
              <a:ext cx="2291951" cy="4219932"/>
            </a:xfrm>
            <a:prstGeom prst="rect">
              <a:avLst/>
            </a:prstGeom>
          </p:spPr>
        </p:pic>
        <p:grpSp>
          <p:nvGrpSpPr>
            <p:cNvPr id="7" name="组合 6"/>
            <p:cNvGrpSpPr/>
            <p:nvPr/>
          </p:nvGrpSpPr>
          <p:grpSpPr>
            <a:xfrm>
              <a:off x="650003" y="2200365"/>
              <a:ext cx="10211605" cy="4222866"/>
              <a:chOff x="650003" y="2269382"/>
              <a:chExt cx="10211605" cy="4222866"/>
            </a:xfrm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325"/>
              <a:stretch>
                <a:fillRect/>
              </a:stretch>
            </p:blipFill>
            <p:spPr>
              <a:xfrm>
                <a:off x="650003" y="2269383"/>
                <a:ext cx="2139990" cy="4177221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grpSp>
            <p:nvGrpSpPr>
              <p:cNvPr id="35" name="组合 34"/>
              <p:cNvGrpSpPr/>
              <p:nvPr/>
            </p:nvGrpSpPr>
            <p:grpSpPr>
              <a:xfrm>
                <a:off x="2247401" y="2269382"/>
                <a:ext cx="8614207" cy="4222866"/>
                <a:chOff x="2260236" y="2269382"/>
                <a:chExt cx="8614207" cy="4222866"/>
              </a:xfrm>
            </p:grpSpPr>
            <p:pic>
              <p:nvPicPr>
                <p:cNvPr id="25" name="图片 24"/>
                <p:cNvPicPr>
                  <a:picLocks noChangeAspect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3726"/>
                <a:stretch>
                  <a:fillRect/>
                </a:stretch>
              </p:blipFill>
              <p:spPr>
                <a:xfrm>
                  <a:off x="5955263" y="2269382"/>
                  <a:ext cx="2095124" cy="4219931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27" name="矩形 26"/>
                <p:cNvSpPr/>
                <p:nvPr/>
              </p:nvSpPr>
              <p:spPr>
                <a:xfrm>
                  <a:off x="2260236" y="6025710"/>
                  <a:ext cx="491384" cy="466538"/>
                </a:xfrm>
                <a:prstGeom prst="rect">
                  <a:avLst/>
                </a:prstGeom>
                <a:noFill/>
                <a:ln w="381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" name="矩形 27"/>
                <p:cNvSpPr/>
                <p:nvPr/>
              </p:nvSpPr>
              <p:spPr>
                <a:xfrm>
                  <a:off x="3393032" y="2661803"/>
                  <a:ext cx="1948175" cy="325227"/>
                </a:xfrm>
                <a:prstGeom prst="rect">
                  <a:avLst/>
                </a:prstGeom>
                <a:noFill/>
                <a:ln w="381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5955263" y="3049193"/>
                  <a:ext cx="2095123" cy="325227"/>
                </a:xfrm>
                <a:prstGeom prst="rect">
                  <a:avLst/>
                </a:prstGeom>
                <a:noFill/>
                <a:ln w="381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矩形 29"/>
                <p:cNvSpPr/>
                <p:nvPr/>
              </p:nvSpPr>
              <p:spPr>
                <a:xfrm>
                  <a:off x="8779320" y="5519422"/>
                  <a:ext cx="2095123" cy="325227"/>
                </a:xfrm>
                <a:prstGeom prst="rect">
                  <a:avLst/>
                </a:prstGeom>
                <a:noFill/>
                <a:ln w="381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" name="矩形 30"/>
                <p:cNvSpPr/>
                <p:nvPr/>
              </p:nvSpPr>
              <p:spPr>
                <a:xfrm>
                  <a:off x="8639478" y="3049193"/>
                  <a:ext cx="2234965" cy="1690418"/>
                </a:xfrm>
                <a:prstGeom prst="rect">
                  <a:avLst/>
                </a:prstGeom>
                <a:noFill/>
                <a:ln w="381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" name="右箭头 31"/>
                <p:cNvSpPr/>
                <p:nvPr/>
              </p:nvSpPr>
              <p:spPr>
                <a:xfrm>
                  <a:off x="2871291" y="3612672"/>
                  <a:ext cx="416812" cy="430306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右箭头 32"/>
                <p:cNvSpPr/>
                <p:nvPr/>
              </p:nvSpPr>
              <p:spPr>
                <a:xfrm>
                  <a:off x="5507177" y="3612672"/>
                  <a:ext cx="416812" cy="430306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" name="右箭头 33"/>
                <p:cNvSpPr/>
                <p:nvPr/>
              </p:nvSpPr>
              <p:spPr>
                <a:xfrm>
                  <a:off x="8149009" y="3612672"/>
                  <a:ext cx="416812" cy="430306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" name="矩形 2"/>
              <p:cNvSpPr/>
              <p:nvPr/>
            </p:nvSpPr>
            <p:spPr>
              <a:xfrm>
                <a:off x="3738852" y="2694400"/>
                <a:ext cx="1216475" cy="16724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矩形 35"/>
            <p:cNvSpPr/>
            <p:nvPr/>
          </p:nvSpPr>
          <p:spPr>
            <a:xfrm>
              <a:off x="9645133" y="3130984"/>
              <a:ext cx="1092889" cy="14286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360947" cy="815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/>
              <a:ea typeface="微软雅黑"/>
            </a:endParaRPr>
          </a:p>
        </p:txBody>
      </p:sp>
      <p:sp>
        <p:nvSpPr>
          <p:cNvPr id="10" name="页脚占位符 9"/>
          <p:cNvSpPr>
            <a14:cpLocks xmlns:a14="http://schemas.microsoft.com/office/drawing/2010/main"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— 5 —</a:t>
            </a:r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69112" y="791760"/>
            <a:ext cx="103244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en-US" altLang="zh-CN" sz="1200">
                <a:latin typeface="微软雅黑"/>
                <a:ea typeface="微软雅黑"/>
              </a:rPr>
              <a:t>APP</a:t>
            </a:r>
            <a:r>
              <a:rPr lang="zh-CN" altLang="en-US" sz="1200">
                <a:latin typeface="微软雅黑"/>
                <a:ea typeface="微软雅黑"/>
              </a:rPr>
              <a:t>主界面右下角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我的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</a:t>
            </a:r>
            <a:r>
              <a:rPr lang="zh-CN" altLang="en-US" sz="1200">
                <a:latin typeface="微软雅黑"/>
                <a:ea typeface="微软雅黑"/>
              </a:rPr>
              <a:t>页面，点击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查保单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</a:t>
            </a:r>
            <a:endParaRPr lang="en-US" altLang="zh-CN" sz="1200">
              <a:solidFill>
                <a:schemeClr val="accent2"/>
              </a:solidFill>
              <a:latin typeface="微软雅黑"/>
              <a:ea typeface="微软雅黑"/>
            </a:endParaRPr>
          </a:p>
          <a:p>
            <a:pPr marL="171450" indent="-171450">
              <a:buFont typeface="Arial" charset="0"/>
              <a:buChar char="•"/>
            </a:pPr>
            <a:endParaRPr lang="zh-CN" altLang="en-US" sz="1200">
              <a:latin typeface="微软雅黑"/>
              <a:ea typeface="微软雅黑"/>
            </a:endParaRPr>
          </a:p>
          <a:p>
            <a:pPr marL="171450" indent="-171450">
              <a:buFont typeface="Arial" charset="0"/>
              <a:buChar char="•"/>
            </a:pPr>
            <a:r>
              <a:rPr lang="zh-CN" altLang="en-US" sz="1200">
                <a:latin typeface="微软雅黑"/>
                <a:ea typeface="微软雅黑"/>
              </a:rPr>
              <a:t>进入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我的保单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</a:t>
            </a:r>
            <a:r>
              <a:rPr lang="zh-CN" altLang="en-US" sz="1200">
                <a:latin typeface="微软雅黑"/>
                <a:ea typeface="微软雅黑"/>
              </a:rPr>
              <a:t>页面，查询对应保单年度并点击对应保单</a:t>
            </a:r>
            <a:endParaRPr lang="en-US" altLang="zh-CN" sz="1200">
              <a:latin typeface="微软雅黑"/>
              <a:ea typeface="微软雅黑"/>
            </a:endParaRPr>
          </a:p>
          <a:p>
            <a:pPr marL="171450" indent="-171450">
              <a:buFont typeface="Arial" charset="0"/>
              <a:buChar char="•"/>
            </a:pPr>
            <a:endParaRPr lang="en-US" altLang="zh-CN" sz="1200">
              <a:latin typeface="微软雅黑"/>
              <a:ea typeface="微软雅黑"/>
            </a:endParaRPr>
          </a:p>
          <a:p>
            <a:pPr marL="171450" indent="-171450">
              <a:buFont typeface="Arial" charset="0"/>
              <a:buChar char="•"/>
            </a:pPr>
            <a:r>
              <a:rPr lang="zh-CN" altLang="en-US" sz="1200">
                <a:latin typeface="微软雅黑"/>
                <a:ea typeface="微软雅黑"/>
              </a:rPr>
              <a:t>进入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保单详情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</a:t>
            </a:r>
            <a:r>
              <a:rPr lang="zh-CN" altLang="en-US" sz="1200">
                <a:latin typeface="微软雅黑"/>
                <a:ea typeface="微软雅黑"/>
              </a:rPr>
              <a:t>页面，可查询对应年度保单信息，查看简要保障信息、自主抽取在保凭证（详细保障方案请咨询</a:t>
            </a:r>
            <a:r>
              <a:rPr lang="en-US" altLang="zh-CN" sz="1200">
                <a:latin typeface="微软雅黑"/>
                <a:ea typeface="微软雅黑"/>
              </a:rPr>
              <a:t>4008833663</a:t>
            </a:r>
            <a:r>
              <a:rPr lang="zh-CN" altLang="en-US" sz="1200">
                <a:latin typeface="微软雅黑"/>
                <a:ea typeface="微软雅黑"/>
              </a:rPr>
              <a:t>）</a:t>
            </a:r>
            <a:endParaRPr lang="en-US" altLang="zh-CN" sz="1200">
              <a:latin typeface="微软雅黑"/>
              <a:ea typeface="微软雅黑"/>
            </a:endParaRPr>
          </a:p>
          <a:p>
            <a:pPr marL="171450" indent="-171450">
              <a:buFont typeface="Arial" charset="0"/>
              <a:buChar char="•"/>
            </a:pPr>
            <a:endParaRPr lang="zh-CN" altLang="en-US" sz="1200">
              <a:latin typeface="微软雅黑"/>
              <a:ea typeface="微软雅黑"/>
            </a:endParaRPr>
          </a:p>
        </p:txBody>
      </p:sp>
      <p:sp>
        <p:nvSpPr>
          <p:cNvPr id="17" name="TextBox 41"/>
          <p:cNvSpPr txBox="1"/>
          <p:nvPr/>
        </p:nvSpPr>
        <p:spPr>
          <a:xfrm>
            <a:off x="1618735" y="171359"/>
            <a:ext cx="9249152" cy="430871"/>
          </a:xfrm>
          <a:prstGeom prst="rect">
            <a:avLst/>
          </a:prstGeom>
          <a:noFill/>
        </p:spPr>
        <p:txBody>
          <a:bodyPr wrap="square" lIns="121904" tIns="60952" rIns="121904" bIns="60952" rtlCol="0">
            <a:sp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Microsoft YaHei" charset="-122"/>
                <a:ea typeface="Microsoft YaHei" charset="-122"/>
                <a:cs typeface="Microsoft YaHei" charset="-122"/>
              </a:rPr>
              <a:t>APP</a:t>
            </a:r>
            <a:r>
              <a:rPr lang="zh-CN" altLang="en-US" sz="2000" b="1">
                <a:solidFill>
                  <a:schemeClr val="accent2"/>
                </a:solidFill>
                <a:latin typeface="Microsoft YaHei" charset="-122"/>
                <a:ea typeface="Microsoft YaHei" charset="-122"/>
                <a:cs typeface="Microsoft YaHei" charset="-122"/>
              </a:rPr>
              <a:t>保单信息查询</a:t>
            </a:r>
            <a:endParaRPr lang="zh-CN" altLang="en-US" sz="2000" b="1" dirty="0">
              <a:solidFill>
                <a:schemeClr val="accent2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48"/>
          <a:stretch>
            <a:fillRect/>
          </a:stretch>
        </p:blipFill>
        <p:spPr>
          <a:xfrm>
            <a:off x="493731" y="154153"/>
            <a:ext cx="1065561" cy="507106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549078" y="2122589"/>
            <a:ext cx="11280015" cy="4219933"/>
            <a:chOff x="549078" y="2122589"/>
            <a:chExt cx="11280015" cy="4219933"/>
          </a:xfrm>
        </p:grpSpPr>
        <p:grpSp>
          <p:nvGrpSpPr>
            <p:cNvPr id="8" name="组合 7"/>
            <p:cNvGrpSpPr/>
            <p:nvPr/>
          </p:nvGrpSpPr>
          <p:grpSpPr>
            <a:xfrm>
              <a:off x="549078" y="2122589"/>
              <a:ext cx="11280015" cy="4219933"/>
              <a:chOff x="549078" y="2122589"/>
              <a:chExt cx="11280015" cy="4219933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91198" y="2122589"/>
                <a:ext cx="2205916" cy="416159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grpSp>
            <p:nvGrpSpPr>
              <p:cNvPr id="6" name="组合 5"/>
              <p:cNvGrpSpPr/>
              <p:nvPr/>
            </p:nvGrpSpPr>
            <p:grpSpPr>
              <a:xfrm>
                <a:off x="549078" y="2122590"/>
                <a:ext cx="11280015" cy="4219932"/>
                <a:chOff x="549078" y="2122590"/>
                <a:chExt cx="11280015" cy="4219932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272373" y="2122590"/>
                  <a:ext cx="2081582" cy="4219932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grpSp>
              <p:nvGrpSpPr>
                <p:cNvPr id="47" name="组合 46"/>
                <p:cNvGrpSpPr/>
                <p:nvPr/>
              </p:nvGrpSpPr>
              <p:grpSpPr>
                <a:xfrm>
                  <a:off x="722712" y="2155626"/>
                  <a:ext cx="11106381" cy="3133066"/>
                  <a:chOff x="780819" y="2053232"/>
                  <a:chExt cx="11106381" cy="3133066"/>
                </a:xfrm>
              </p:grpSpPr>
              <p:sp>
                <p:nvSpPr>
                  <p:cNvPr id="14" name="矩形 13"/>
                  <p:cNvSpPr/>
                  <p:nvPr/>
                </p:nvSpPr>
                <p:spPr>
                  <a:xfrm>
                    <a:off x="8476882" y="2053232"/>
                    <a:ext cx="3410318" cy="3133066"/>
                  </a:xfrm>
                  <a:prstGeom prst="rect">
                    <a:avLst/>
                  </a:prstGeom>
                  <a:noFill/>
                  <a:ln w="57150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9" name="右箭头 38"/>
                  <p:cNvSpPr/>
                  <p:nvPr/>
                </p:nvSpPr>
                <p:spPr>
                  <a:xfrm>
                    <a:off x="2871291" y="3612672"/>
                    <a:ext cx="416812" cy="430306"/>
                  </a:xfrm>
                  <a:prstGeom prst="righ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0" name="右箭头 39"/>
                  <p:cNvSpPr/>
                  <p:nvPr/>
                </p:nvSpPr>
                <p:spPr>
                  <a:xfrm>
                    <a:off x="5412062" y="3612672"/>
                    <a:ext cx="416812" cy="430306"/>
                  </a:xfrm>
                  <a:prstGeom prst="righ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1" name="矩形 40"/>
                  <p:cNvSpPr/>
                  <p:nvPr/>
                </p:nvSpPr>
                <p:spPr>
                  <a:xfrm>
                    <a:off x="780819" y="3827825"/>
                    <a:ext cx="491384" cy="466538"/>
                  </a:xfrm>
                  <a:prstGeom prst="rect">
                    <a:avLst/>
                  </a:prstGeom>
                  <a:noFill/>
                  <a:ln w="381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2" name="矩形 41"/>
                  <p:cNvSpPr/>
                  <p:nvPr/>
                </p:nvSpPr>
                <p:spPr>
                  <a:xfrm>
                    <a:off x="3410574" y="3252570"/>
                    <a:ext cx="1903015" cy="790408"/>
                  </a:xfrm>
                  <a:prstGeom prst="rect">
                    <a:avLst/>
                  </a:prstGeom>
                  <a:noFill/>
                  <a:ln w="381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3" name="矩形 42"/>
                  <p:cNvSpPr/>
                  <p:nvPr/>
                </p:nvSpPr>
                <p:spPr>
                  <a:xfrm>
                    <a:off x="5980928" y="3037416"/>
                    <a:ext cx="2072001" cy="1555757"/>
                  </a:xfrm>
                  <a:prstGeom prst="rect">
                    <a:avLst/>
                  </a:prstGeom>
                  <a:noFill/>
                  <a:ln w="381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3" name="组合 2"/>
                <p:cNvGrpSpPr/>
                <p:nvPr/>
              </p:nvGrpSpPr>
              <p:grpSpPr>
                <a:xfrm>
                  <a:off x="549078" y="2122590"/>
                  <a:ext cx="2098071" cy="4219932"/>
                  <a:chOff x="549078" y="2079225"/>
                  <a:chExt cx="2098071" cy="4219932"/>
                </a:xfrm>
              </p:grpSpPr>
              <p:grpSp>
                <p:nvGrpSpPr>
                  <p:cNvPr id="2" name="组合 1"/>
                  <p:cNvGrpSpPr/>
                  <p:nvPr/>
                </p:nvGrpSpPr>
                <p:grpSpPr>
                  <a:xfrm>
                    <a:off x="549078" y="2079225"/>
                    <a:ext cx="2098071" cy="4219932"/>
                    <a:chOff x="549078" y="2079225"/>
                    <a:chExt cx="2098071" cy="4219932"/>
                  </a:xfrm>
                </p:grpSpPr>
                <p:pic>
                  <p:nvPicPr>
                    <p:cNvPr id="19" name="图片 18"/>
                    <p:cNvPicPr>
                      <a:picLocks noChangeAspect="1"/>
                    </p:cNvPicPr>
                    <p:nvPr/>
                  </p:nvPicPr>
                  <p:blipFill rotWithShape="1">
                    <a:blip r:embed="rId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t="4026"/>
                    <a:stretch>
                      <a:fillRect/>
                    </a:stretch>
                  </p:blipFill>
                  <p:spPr>
                    <a:xfrm>
                      <a:off x="549078" y="2079225"/>
                      <a:ext cx="2098071" cy="4219932"/>
                    </a:xfrm>
                    <a:prstGeom prst="rect">
                      <a:avLst/>
                    </a:prstGeom>
                    <a:ln>
                      <a:noFill/>
                    </a:ln>
                    <a:effectLst>
                      <a:outerShdw blurRad="292100" dist="139700" dir="2700000" algn="tl" rotWithShape="0">
                        <a:srgbClr val="333333">
                          <a:alpha val="65000"/>
                        </a:srgbClr>
                      </a:outerShdw>
                    </a:effectLst>
                  </p:spPr>
                </p:pic>
                <p:sp>
                  <p:nvSpPr>
                    <p:cNvPr id="20" name="矩形 19"/>
                    <p:cNvSpPr/>
                    <p:nvPr/>
                  </p:nvSpPr>
                  <p:spPr>
                    <a:xfrm>
                      <a:off x="950311" y="2468888"/>
                      <a:ext cx="1216475" cy="16724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sp>
                <p:nvSpPr>
                  <p:cNvPr id="22" name="矩形 21"/>
                  <p:cNvSpPr/>
                  <p:nvPr/>
                </p:nvSpPr>
                <p:spPr>
                  <a:xfrm>
                    <a:off x="747959" y="3778137"/>
                    <a:ext cx="491384" cy="466538"/>
                  </a:xfrm>
                  <a:prstGeom prst="rect">
                    <a:avLst/>
                  </a:prstGeom>
                  <a:noFill/>
                  <a:ln w="381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</p:grpSp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585" b="36036"/>
            <a:stretch>
              <a:fillRect/>
            </a:stretch>
          </p:blipFill>
          <p:spPr>
            <a:xfrm>
              <a:off x="8576770" y="2497977"/>
              <a:ext cx="2965623" cy="240765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360947" cy="815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/>
              <a:ea typeface="微软雅黑"/>
            </a:endParaRPr>
          </a:p>
        </p:txBody>
      </p:sp>
      <p:sp>
        <p:nvSpPr>
          <p:cNvPr id="12" name="矩形 2"/>
          <p:cNvSpPr>
            <a14:cpLocks xmlns:a14="http://schemas.microsoft.com/office/drawing/2010/main" noChangeArrowheads="1"/>
          </p:cNvSpPr>
          <p:nvPr/>
        </p:nvSpPr>
        <p:spPr bwMode="auto">
          <a:xfrm>
            <a:off x="0" y="1989138"/>
            <a:ext cx="2062480" cy="17272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/>
          <a:lstStyle/>
          <a:p>
            <a:endParaRPr lang="zh-CN" altLang="en-US" sz="2400">
              <a:latin typeface="Arial" charset="0"/>
              <a:ea typeface="MS PGothic" pitchFamily="34" charset="-128"/>
            </a:endParaRPr>
          </a:p>
        </p:txBody>
      </p:sp>
      <p:sp>
        <p:nvSpPr>
          <p:cNvPr id="13" name="Text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3970257" y="2498795"/>
            <a:ext cx="425148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4000">
                <a:solidFill>
                  <a:schemeClr val="accent2"/>
                </a:solidFill>
                <a:latin typeface="微软雅黑"/>
                <a:ea typeface="微软雅黑"/>
              </a:rPr>
              <a:t>APP</a:t>
            </a:r>
            <a:r>
              <a:rPr lang="zh-CN" altLang="en-US" sz="4000">
                <a:solidFill>
                  <a:schemeClr val="accent2"/>
                </a:solidFill>
                <a:latin typeface="微软雅黑"/>
                <a:ea typeface="微软雅黑"/>
              </a:rPr>
              <a:t>自助理赔指南</a:t>
            </a:r>
            <a:endParaRPr lang="zh-CN" altLang="en-US" sz="4000">
              <a:solidFill>
                <a:schemeClr val="accent2"/>
              </a:solidFill>
              <a:latin typeface="微软雅黑"/>
              <a:ea typeface="微软雅黑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48"/>
          <a:stretch>
            <a:fillRect/>
          </a:stretch>
        </p:blipFill>
        <p:spPr>
          <a:xfrm>
            <a:off x="493731" y="154153"/>
            <a:ext cx="1065561" cy="50710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5"/>
          <a:stretch>
            <a:fillRect/>
          </a:stretch>
        </p:blipFill>
        <p:spPr>
          <a:xfrm>
            <a:off x="1026511" y="1870258"/>
            <a:ext cx="2139990" cy="4454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408" y="1870259"/>
            <a:ext cx="2219092" cy="4454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矩形 11"/>
          <p:cNvSpPr/>
          <p:nvPr/>
        </p:nvSpPr>
        <p:spPr>
          <a:xfrm>
            <a:off x="0" y="0"/>
            <a:ext cx="360947" cy="815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/>
              <a:ea typeface="微软雅黑"/>
            </a:endParaRPr>
          </a:p>
        </p:txBody>
      </p:sp>
      <p:sp>
        <p:nvSpPr>
          <p:cNvPr id="14" name="TextBox 41"/>
          <p:cNvSpPr txBox="1"/>
          <p:nvPr/>
        </p:nvSpPr>
        <p:spPr>
          <a:xfrm>
            <a:off x="1553027" y="214724"/>
            <a:ext cx="9249152" cy="430871"/>
          </a:xfrm>
          <a:prstGeom prst="rect">
            <a:avLst/>
          </a:prstGeom>
          <a:noFill/>
        </p:spPr>
        <p:txBody>
          <a:bodyPr wrap="square" lIns="121904" tIns="60952" rIns="121904" bIns="60952" rtlCol="0">
            <a:sp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Microsoft YaHei" charset="-122"/>
                <a:ea typeface="Microsoft YaHei" charset="-122"/>
                <a:cs typeface="Microsoft YaHei" charset="-122"/>
              </a:rPr>
              <a:t>APP</a:t>
            </a:r>
            <a:r>
              <a:rPr lang="zh-CN" altLang="en-US" sz="2000" b="1">
                <a:solidFill>
                  <a:schemeClr val="accent2"/>
                </a:solidFill>
                <a:latin typeface="Microsoft YaHei" charset="-122"/>
                <a:ea typeface="Microsoft YaHei" charset="-122"/>
                <a:cs typeface="Microsoft YaHei" charset="-122"/>
              </a:rPr>
              <a:t>自助理赔</a:t>
            </a:r>
            <a:endParaRPr lang="zh-CN" altLang="en-US" sz="2000" b="1" dirty="0">
              <a:solidFill>
                <a:schemeClr val="accent2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66706" y="1406068"/>
            <a:ext cx="97007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zh-CN" altLang="en-US" sz="1200">
                <a:solidFill>
                  <a:srgbClr val="424242"/>
                </a:solidFill>
                <a:latin typeface="微软雅黑"/>
                <a:ea typeface="微软雅黑"/>
                <a:cs typeface="MS Gothic" pitchFamily="49" charset="-128"/>
              </a:rPr>
              <a:t>点击首页快速入口区域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  <a:cs typeface="MS Gothic" pitchFamily="49" charset="-128"/>
              </a:rPr>
              <a:t>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  <a:cs typeface="MS Gothic" pitchFamily="49" charset="-128"/>
              </a:rPr>
              <a:t>理赔服务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  <a:cs typeface="MS Gothic" pitchFamily="49" charset="-128"/>
              </a:rPr>
              <a:t>】</a:t>
            </a:r>
            <a:r>
              <a:rPr lang="zh-CN" altLang="en-US" sz="1200">
                <a:solidFill>
                  <a:srgbClr val="424242"/>
                </a:solidFill>
                <a:latin typeface="微软雅黑"/>
                <a:ea typeface="微软雅黑"/>
                <a:cs typeface="MS Gothic" pitchFamily="49" charset="-128"/>
              </a:rPr>
              <a:t>按钮；或者点击底部导航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  <a:cs typeface="MS Gothic" pitchFamily="49" charset="-128"/>
              </a:rPr>
              <a:t>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  <a:cs typeface="MS Gothic" pitchFamily="49" charset="-128"/>
              </a:rPr>
              <a:t>我的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  <a:cs typeface="MS Gothic" pitchFamily="49" charset="-128"/>
              </a:rPr>
              <a:t>】</a:t>
            </a:r>
            <a:r>
              <a:rPr lang="zh-CN" altLang="en-US" sz="1200">
                <a:solidFill>
                  <a:srgbClr val="424242"/>
                </a:solidFill>
                <a:latin typeface="微软雅黑"/>
                <a:ea typeface="微软雅黑"/>
                <a:cs typeface="MS Gothic" pitchFamily="49" charset="-128"/>
              </a:rPr>
              <a:t>，进入我的页面，点击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  <a:cs typeface="MS Gothic" pitchFamily="49" charset="-128"/>
              </a:rPr>
              <a:t>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  <a:cs typeface="MS Gothic" pitchFamily="49" charset="-128"/>
              </a:rPr>
              <a:t>理赔服务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  <a:cs typeface="MS Gothic" pitchFamily="49" charset="-128"/>
              </a:rPr>
              <a:t>】</a:t>
            </a:r>
            <a:r>
              <a:rPr lang="zh-CN" altLang="en-US" sz="1200">
                <a:solidFill>
                  <a:srgbClr val="424242"/>
                </a:solidFill>
                <a:latin typeface="微软雅黑"/>
                <a:ea typeface="微软雅黑"/>
                <a:cs typeface="MS Gothic" pitchFamily="49" charset="-128"/>
              </a:rPr>
              <a:t>按钮，进入在线理赔流程</a:t>
            </a:r>
            <a:endParaRPr lang="zh-CN" altLang="en-US" sz="1200">
              <a:latin typeface="微软雅黑"/>
              <a:ea typeface="微软雅黑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36077" y="759968"/>
            <a:ext cx="3546420" cy="4589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306070" defTabSz="-63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228600" algn="l"/>
                <a:tab pos="266700" algn="l"/>
              </a:tabLst>
            </a:pPr>
            <a:r>
              <a:rPr lang="en-US" altLang="zh-CN" b="1">
                <a:latin typeface="微软雅黑"/>
                <a:ea typeface="微软雅黑"/>
                <a:cs typeface="Arial" charset="0"/>
              </a:rPr>
              <a:t>Step1 </a:t>
            </a:r>
            <a:r>
              <a:rPr lang="zh-CN" altLang="zh-CN" b="1">
                <a:latin typeface="微软雅黑"/>
                <a:ea typeface="微软雅黑"/>
                <a:cs typeface="Arial" charset="0"/>
              </a:rPr>
              <a:t>打开</a:t>
            </a:r>
            <a:r>
              <a:rPr lang="en-US" altLang="zh-CN" b="1">
                <a:latin typeface="微软雅黑"/>
                <a:ea typeface="微软雅黑"/>
                <a:cs typeface="Arial" charset="0"/>
              </a:rPr>
              <a:t>APP“</a:t>
            </a:r>
            <a:r>
              <a:rPr lang="zh-CN" altLang="zh-CN" b="1">
                <a:latin typeface="微软雅黑"/>
                <a:ea typeface="微软雅黑"/>
                <a:cs typeface="Arial" charset="0"/>
              </a:rPr>
              <a:t>自助理赔</a:t>
            </a:r>
            <a:r>
              <a:rPr lang="en-US" altLang="zh-CN" b="1">
                <a:latin typeface="微软雅黑"/>
                <a:ea typeface="微软雅黑"/>
                <a:cs typeface="Arial" charset="0"/>
              </a:rPr>
              <a:t>”</a:t>
            </a:r>
            <a:endParaRPr lang="zh-CN" altLang="zh-CN">
              <a:effectLst/>
              <a:latin typeface="微软雅黑"/>
              <a:ea typeface="微软雅黑"/>
              <a:cs typeface="Arial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48"/>
          <a:stretch>
            <a:fillRect/>
          </a:stretch>
        </p:blipFill>
        <p:spPr>
          <a:xfrm>
            <a:off x="493731" y="154153"/>
            <a:ext cx="1065561" cy="507106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99471" y="1683067"/>
            <a:ext cx="6433247" cy="4907060"/>
            <a:chOff x="499471" y="1683067"/>
            <a:chExt cx="6433247" cy="4907060"/>
          </a:xfrm>
        </p:grpSpPr>
        <p:sp>
          <p:nvSpPr>
            <p:cNvPr id="3" name="右箭头 2"/>
            <p:cNvSpPr/>
            <p:nvPr/>
          </p:nvSpPr>
          <p:spPr>
            <a:xfrm>
              <a:off x="6327600" y="3812796"/>
              <a:ext cx="605118" cy="484094"/>
            </a:xfrm>
            <a:prstGeom prst="rightArrow">
              <a:avLst/>
            </a:prstGeom>
            <a:solidFill>
              <a:schemeClr val="accent1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499471" y="1683067"/>
              <a:ext cx="5605494" cy="4907060"/>
            </a:xfrm>
            <a:prstGeom prst="roundRect">
              <a:avLst/>
            </a:prstGeom>
            <a:noFill/>
            <a:ln w="28575">
              <a:solidFill>
                <a:schemeClr val="accent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2609598" y="3949700"/>
              <a:ext cx="553144" cy="485103"/>
            </a:xfrm>
            <a:prstGeom prst="rect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9" name="矩形 18"/>
          <p:cNvSpPr/>
          <p:nvPr/>
        </p:nvSpPr>
        <p:spPr>
          <a:xfrm>
            <a:off x="4116477" y="3522954"/>
            <a:ext cx="712213" cy="579683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4"/>
          <a:stretch>
            <a:fillRect/>
          </a:stretch>
        </p:blipFill>
        <p:spPr>
          <a:xfrm>
            <a:off x="7155353" y="1823699"/>
            <a:ext cx="2395047" cy="4501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360947" cy="815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/>
              <a:ea typeface="微软雅黑"/>
            </a:endParaRPr>
          </a:p>
        </p:txBody>
      </p:sp>
      <p:sp>
        <p:nvSpPr>
          <p:cNvPr id="14" name="TextBox 41"/>
          <p:cNvSpPr txBox="1"/>
          <p:nvPr/>
        </p:nvSpPr>
        <p:spPr>
          <a:xfrm>
            <a:off x="1553027" y="214724"/>
            <a:ext cx="9249152" cy="430871"/>
          </a:xfrm>
          <a:prstGeom prst="rect">
            <a:avLst/>
          </a:prstGeom>
          <a:noFill/>
        </p:spPr>
        <p:txBody>
          <a:bodyPr wrap="square" lIns="121904" tIns="60952" rIns="121904" bIns="60952" rtlCol="0">
            <a:sp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Microsoft YaHei" charset="-122"/>
                <a:ea typeface="Microsoft YaHei" charset="-122"/>
                <a:cs typeface="Microsoft YaHei" charset="-122"/>
              </a:rPr>
              <a:t>APP</a:t>
            </a:r>
            <a:r>
              <a:rPr lang="zh-CN" altLang="en-US" sz="2000" b="1">
                <a:solidFill>
                  <a:schemeClr val="accent2"/>
                </a:solidFill>
                <a:latin typeface="Microsoft YaHei" charset="-122"/>
                <a:ea typeface="Microsoft YaHei" charset="-122"/>
                <a:cs typeface="Microsoft YaHei" charset="-122"/>
              </a:rPr>
              <a:t>自助理赔</a:t>
            </a:r>
            <a:endParaRPr lang="zh-CN" altLang="en-US" sz="2000" b="1" dirty="0">
              <a:solidFill>
                <a:schemeClr val="accent2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61378" y="975246"/>
            <a:ext cx="109952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zh-CN" altLang="en-US" sz="1200">
                <a:solidFill>
                  <a:srgbClr val="424242"/>
                </a:solidFill>
                <a:latin typeface="微软雅黑"/>
                <a:ea typeface="微软雅黑"/>
                <a:cs typeface="MS Gothic" pitchFamily="49" charset="-128"/>
              </a:rPr>
              <a:t>申请人信息：申请人自动带出</a:t>
            </a:r>
            <a:r>
              <a:rPr lang="en-US" altLang="zh-CN" sz="1200">
                <a:solidFill>
                  <a:srgbClr val="424242"/>
                </a:solidFill>
                <a:latin typeface="微软雅黑"/>
                <a:ea typeface="微软雅黑"/>
                <a:cs typeface="MS Gothic" pitchFamily="49" charset="-128"/>
              </a:rPr>
              <a:t>app</a:t>
            </a:r>
            <a:r>
              <a:rPr lang="zh-CN" altLang="en-US" sz="1200">
                <a:solidFill>
                  <a:srgbClr val="424242"/>
                </a:solidFill>
                <a:latin typeface="微软雅黑"/>
                <a:ea typeface="微软雅黑"/>
                <a:cs typeface="MS Gothic" pitchFamily="49" charset="-128"/>
              </a:rPr>
              <a:t>登录人信息，手机号码及邮箱可修改</a:t>
            </a:r>
            <a:endParaRPr lang="en-US" altLang="zh-CN" sz="1200">
              <a:solidFill>
                <a:srgbClr val="424242"/>
              </a:solidFill>
              <a:latin typeface="微软雅黑"/>
              <a:ea typeface="微软雅黑"/>
              <a:cs typeface="MS Gothic" pitchFamily="49" charset="-128"/>
            </a:endParaRPr>
          </a:p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zh-CN" altLang="en-US" sz="1200">
                <a:solidFill>
                  <a:srgbClr val="424242"/>
                </a:solidFill>
                <a:latin typeface="微软雅黑"/>
                <a:ea typeface="微软雅黑"/>
                <a:cs typeface="MS Gothic" pitchFamily="49" charset="-128"/>
              </a:rPr>
              <a:t>就诊人信息：就诊人有多个保单关联被保险人的时候，需进行选择，注意与实际就诊人保持一致</a:t>
            </a:r>
            <a:endParaRPr lang="en-US" altLang="zh-CN" sz="1200">
              <a:solidFill>
                <a:srgbClr val="424242"/>
              </a:solidFill>
              <a:latin typeface="微软雅黑"/>
              <a:ea typeface="微软雅黑"/>
              <a:cs typeface="MS Gothic" pitchFamily="49" charset="-128"/>
            </a:endParaRPr>
          </a:p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zh-CN" altLang="en-US" sz="1200">
                <a:solidFill>
                  <a:srgbClr val="424242"/>
                </a:solidFill>
                <a:latin typeface="微软雅黑"/>
                <a:ea typeface="微软雅黑"/>
                <a:cs typeface="MS Gothic" pitchFamily="49" charset="-128"/>
              </a:rPr>
              <a:t>就诊日期：需进行选择，注意与账单就诊日期一致，如有多张账单，可选择时间最早的一张</a:t>
            </a:r>
            <a:endParaRPr lang="en-US" altLang="zh-CN" sz="1200"/>
          </a:p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zh-CN" altLang="en-US" sz="1200">
                <a:solidFill>
                  <a:srgbClr val="424242"/>
                </a:solidFill>
                <a:latin typeface="微软雅黑"/>
                <a:ea typeface="微软雅黑"/>
                <a:cs typeface="MS Gothic" pitchFamily="49" charset="-128"/>
              </a:rPr>
              <a:t>就诊医院：需进行选择，如有多个医院，只需录入一家医院即可，如就诊医院不在可选医院中，可手动输入确认。</a:t>
            </a:r>
            <a:endParaRPr lang="en-US" altLang="zh-CN" sz="1200">
              <a:solidFill>
                <a:srgbClr val="424242"/>
              </a:solidFill>
              <a:latin typeface="微软雅黑"/>
              <a:ea typeface="微软雅黑"/>
              <a:cs typeface="MS Gothic" pitchFamily="49" charset="-128"/>
            </a:endParaRPr>
          </a:p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zh-CN" altLang="en-US" sz="1200">
                <a:solidFill>
                  <a:srgbClr val="424242"/>
                </a:solidFill>
                <a:latin typeface="微软雅黑"/>
                <a:ea typeface="微软雅黑"/>
                <a:cs typeface="MS Gothic" pitchFamily="49" charset="-128"/>
              </a:rPr>
              <a:t>收款方式默认银行卡，请核对好收款账户信息</a:t>
            </a:r>
            <a:endParaRPr lang="en-US" altLang="zh-CN" sz="1200">
              <a:solidFill>
                <a:srgbClr val="424242"/>
              </a:solidFill>
              <a:latin typeface="微软雅黑"/>
              <a:ea typeface="微软雅黑"/>
              <a:cs typeface="MS Gothic" pitchFamily="49" charset="-128"/>
            </a:endParaRPr>
          </a:p>
        </p:txBody>
      </p:sp>
      <p:sp>
        <p:nvSpPr>
          <p:cNvPr id="21" name="TextBox 41"/>
          <p:cNvSpPr txBox="1"/>
          <p:nvPr/>
        </p:nvSpPr>
        <p:spPr>
          <a:xfrm>
            <a:off x="561378" y="665096"/>
            <a:ext cx="9249152" cy="400093"/>
          </a:xfrm>
          <a:prstGeom prst="rect">
            <a:avLst/>
          </a:prstGeom>
          <a:noFill/>
        </p:spPr>
        <p:txBody>
          <a:bodyPr wrap="square" lIns="121904" tIns="60952" rIns="121904" bIns="60952" rtlCol="0">
            <a:spAutoFit/>
          </a:bodyPr>
          <a:lstStyle/>
          <a:p>
            <a:r>
              <a:rPr lang="en-US" altLang="zh-CN" b="1">
                <a:latin typeface="Microsoft YaHei" charset="-122"/>
                <a:ea typeface="Microsoft YaHei" charset="-122"/>
                <a:cs typeface="Microsoft YaHei" charset="-122"/>
              </a:rPr>
              <a:t>Step2 </a:t>
            </a:r>
            <a:r>
              <a:rPr lang="zh-CN" altLang="en-US" b="1">
                <a:latin typeface="Microsoft YaHei" charset="-122"/>
                <a:ea typeface="Microsoft YaHei" charset="-122"/>
                <a:cs typeface="Microsoft YaHei" charset="-122"/>
              </a:rPr>
              <a:t>报案步骤：理赔信息录入</a:t>
            </a:r>
            <a:endParaRPr lang="zh-CN" altLang="en-US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48"/>
          <a:stretch>
            <a:fillRect/>
          </a:stretch>
        </p:blipFill>
        <p:spPr>
          <a:xfrm>
            <a:off x="493731" y="154153"/>
            <a:ext cx="1065561" cy="507106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/>
          <a:srcRect l="19177" r="13748"/>
          <a:stretch>
            <a:fillRect/>
          </a:stretch>
        </p:blipFill>
        <p:spPr>
          <a:xfrm>
            <a:off x="7759289" y="2762724"/>
            <a:ext cx="3797313" cy="2799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4"/>
          <a:stretch>
            <a:fillRect/>
          </a:stretch>
        </p:blipFill>
        <p:spPr>
          <a:xfrm>
            <a:off x="726478" y="2560280"/>
            <a:ext cx="2004022" cy="3766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838625" y="3180054"/>
            <a:ext cx="712213" cy="579683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571" y="2560280"/>
            <a:ext cx="1973063" cy="3766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170" y="2560280"/>
            <a:ext cx="1905472" cy="3766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360947" cy="815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/>
              <a:ea typeface="微软雅黑"/>
            </a:endParaRPr>
          </a:p>
        </p:txBody>
      </p:sp>
      <p:sp>
        <p:nvSpPr>
          <p:cNvPr id="14" name="TextBox 41"/>
          <p:cNvSpPr txBox="1"/>
          <p:nvPr/>
        </p:nvSpPr>
        <p:spPr>
          <a:xfrm>
            <a:off x="1553027" y="214724"/>
            <a:ext cx="9249152" cy="430871"/>
          </a:xfrm>
          <a:prstGeom prst="rect">
            <a:avLst/>
          </a:prstGeom>
          <a:noFill/>
        </p:spPr>
        <p:txBody>
          <a:bodyPr wrap="square" lIns="121904" tIns="60952" rIns="121904" bIns="60952" rtlCol="0">
            <a:sp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Microsoft YaHei" charset="-122"/>
                <a:ea typeface="Microsoft YaHei" charset="-122"/>
                <a:cs typeface="Microsoft YaHei" charset="-122"/>
              </a:rPr>
              <a:t>APP</a:t>
            </a:r>
            <a:r>
              <a:rPr lang="zh-CN" altLang="en-US" sz="2000" b="1">
                <a:solidFill>
                  <a:schemeClr val="accent2"/>
                </a:solidFill>
                <a:latin typeface="Microsoft YaHei" charset="-122"/>
                <a:ea typeface="Microsoft YaHei" charset="-122"/>
                <a:cs typeface="Microsoft YaHei" charset="-122"/>
              </a:rPr>
              <a:t>自助理赔</a:t>
            </a:r>
            <a:endParaRPr lang="zh-CN" altLang="en-US" sz="2000" b="1" dirty="0">
              <a:solidFill>
                <a:schemeClr val="accent2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97659" y="1057840"/>
            <a:ext cx="109952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zh-CN" altLang="en-US" sz="1200">
                <a:solidFill>
                  <a:srgbClr val="424242"/>
                </a:solidFill>
                <a:latin typeface="微软雅黑"/>
                <a:ea typeface="微软雅黑"/>
                <a:cs typeface="MS Gothic" pitchFamily="49" charset="-128"/>
              </a:rPr>
              <a:t>报案成功后，如材料已准备齐全，可选择</a:t>
            </a:r>
            <a:r>
              <a:rPr lang="en-US" altLang="zh-CN" sz="1200">
                <a:solidFill>
                  <a:srgbClr val="424242"/>
                </a:solidFill>
                <a:latin typeface="微软雅黑"/>
                <a:ea typeface="微软雅黑"/>
                <a:cs typeface="MS Gothic" pitchFamily="49" charset="-128"/>
              </a:rPr>
              <a:t>【</a:t>
            </a:r>
            <a:r>
              <a:rPr lang="zh-CN" altLang="en-US" sz="1200">
                <a:solidFill>
                  <a:srgbClr val="424242"/>
                </a:solidFill>
                <a:latin typeface="微软雅黑"/>
                <a:ea typeface="微软雅黑"/>
                <a:cs typeface="MS Gothic" pitchFamily="49" charset="-128"/>
              </a:rPr>
              <a:t>立即上传</a:t>
            </a:r>
            <a:r>
              <a:rPr lang="en-US" altLang="zh-CN" sz="1200">
                <a:solidFill>
                  <a:srgbClr val="424242"/>
                </a:solidFill>
                <a:latin typeface="微软雅黑"/>
                <a:ea typeface="微软雅黑"/>
                <a:cs typeface="MS Gothic" pitchFamily="49" charset="-128"/>
              </a:rPr>
              <a:t>】</a:t>
            </a:r>
            <a:r>
              <a:rPr lang="zh-CN" altLang="en-US" sz="1200">
                <a:solidFill>
                  <a:srgbClr val="424242"/>
                </a:solidFill>
                <a:latin typeface="微软雅黑"/>
                <a:ea typeface="微软雅黑"/>
                <a:cs typeface="MS Gothic" pitchFamily="49" charset="-128"/>
              </a:rPr>
              <a:t>进入材料上传页面进行材料上传。</a:t>
            </a:r>
            <a:endParaRPr lang="en-US" altLang="zh-CN" sz="1200">
              <a:solidFill>
                <a:srgbClr val="424242"/>
              </a:solidFill>
              <a:latin typeface="微软雅黑"/>
              <a:ea typeface="微软雅黑"/>
              <a:cs typeface="MS Gothic" pitchFamily="49" charset="-128"/>
            </a:endParaRPr>
          </a:p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zh-CN" altLang="en-US" sz="1200">
                <a:solidFill>
                  <a:srgbClr val="424242"/>
                </a:solidFill>
                <a:latin typeface="微软雅黑"/>
                <a:ea typeface="微软雅黑"/>
                <a:cs typeface="MS Gothic" pitchFamily="49" charset="-128"/>
              </a:rPr>
              <a:t>如材料尚未准备齐全，可以选择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  <a:cs typeface="MS Gothic" pitchFamily="49" charset="-128"/>
              </a:rPr>
              <a:t>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  <a:cs typeface="MS Gothic" pitchFamily="49" charset="-128"/>
              </a:rPr>
              <a:t>稍后上传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  <a:cs typeface="MS Gothic" pitchFamily="49" charset="-128"/>
              </a:rPr>
              <a:t>】</a:t>
            </a:r>
            <a:r>
              <a:rPr lang="zh-CN" altLang="en-US" sz="1200">
                <a:solidFill>
                  <a:srgbClr val="424242"/>
                </a:solidFill>
                <a:latin typeface="微软雅黑"/>
                <a:ea typeface="微软雅黑"/>
                <a:cs typeface="MS Gothic" pitchFamily="49" charset="-128"/>
              </a:rPr>
              <a:t>，待资料准备齐全后在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  <a:cs typeface="MS Gothic" pitchFamily="49" charset="-128"/>
              </a:rPr>
              <a:t>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  <a:cs typeface="MS Gothic" pitchFamily="49" charset="-128"/>
              </a:rPr>
              <a:t>理赔记录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  <a:cs typeface="MS Gothic" pitchFamily="49" charset="-128"/>
              </a:rPr>
              <a:t>】-【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  <a:cs typeface="MS Gothic" pitchFamily="49" charset="-128"/>
              </a:rPr>
              <a:t>提交材料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  <a:cs typeface="MS Gothic" pitchFamily="49" charset="-128"/>
              </a:rPr>
              <a:t>】</a:t>
            </a:r>
            <a:r>
              <a:rPr lang="zh-CN" altLang="en-US" sz="1200">
                <a:solidFill>
                  <a:srgbClr val="424242"/>
                </a:solidFill>
                <a:latin typeface="微软雅黑"/>
                <a:ea typeface="微软雅黑"/>
                <a:cs typeface="MS Gothic" pitchFamily="49" charset="-128"/>
              </a:rPr>
              <a:t>，进入上传材料页面，根据页面材料分类进行上传操作。每项材料分类有对应的单证样例和说明，可点击“样例和说明”参考材料详情。</a:t>
            </a:r>
            <a:endParaRPr lang="en-US" altLang="zh-CN" sz="1200">
              <a:solidFill>
                <a:srgbClr val="424242"/>
              </a:solidFill>
              <a:latin typeface="微软雅黑"/>
              <a:ea typeface="微软雅黑"/>
              <a:cs typeface="MS Gothic" pitchFamily="49" charset="-128"/>
            </a:endParaRPr>
          </a:p>
        </p:txBody>
      </p:sp>
      <p:sp>
        <p:nvSpPr>
          <p:cNvPr id="21" name="TextBox 41"/>
          <p:cNvSpPr txBox="1"/>
          <p:nvPr/>
        </p:nvSpPr>
        <p:spPr>
          <a:xfrm>
            <a:off x="561378" y="665096"/>
            <a:ext cx="9249152" cy="400093"/>
          </a:xfrm>
          <a:prstGeom prst="rect">
            <a:avLst/>
          </a:prstGeom>
          <a:noFill/>
        </p:spPr>
        <p:txBody>
          <a:bodyPr wrap="square" lIns="121904" tIns="60952" rIns="121904" bIns="60952" rtlCol="0">
            <a:spAutoFit/>
          </a:bodyPr>
          <a:lstStyle/>
          <a:p>
            <a:r>
              <a:rPr lang="en-US" altLang="zh-CN" b="1">
                <a:latin typeface="Microsoft YaHei" charset="-122"/>
                <a:ea typeface="Microsoft YaHei" charset="-122"/>
                <a:cs typeface="Microsoft YaHei" charset="-122"/>
              </a:rPr>
              <a:t>Step3 </a:t>
            </a:r>
            <a:r>
              <a:rPr lang="zh-CN" altLang="en-US" b="1">
                <a:latin typeface="Microsoft YaHei" charset="-122"/>
                <a:ea typeface="Microsoft YaHei" charset="-122"/>
                <a:cs typeface="Microsoft YaHei" charset="-122"/>
              </a:rPr>
              <a:t>材料上传步骤</a:t>
            </a:r>
            <a:endParaRPr lang="zh-CN" altLang="en-US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48"/>
          <a:stretch>
            <a:fillRect/>
          </a:stretch>
        </p:blipFill>
        <p:spPr>
          <a:xfrm>
            <a:off x="493731" y="154153"/>
            <a:ext cx="1065561" cy="507106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932579" y="2088746"/>
            <a:ext cx="10125383" cy="4365842"/>
            <a:chOff x="717137" y="2452574"/>
            <a:chExt cx="9260580" cy="3992514"/>
          </a:xfrm>
        </p:grpSpPr>
        <p:grpSp>
          <p:nvGrpSpPr>
            <p:cNvPr id="3" name="组合 2"/>
            <p:cNvGrpSpPr/>
            <p:nvPr/>
          </p:nvGrpSpPr>
          <p:grpSpPr>
            <a:xfrm>
              <a:off x="717137" y="2452574"/>
              <a:ext cx="6961134" cy="3977109"/>
              <a:chOff x="2606037" y="806176"/>
              <a:chExt cx="7404924" cy="4760905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06037" y="815413"/>
                <a:ext cx="2355931" cy="4751668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95810" y="806176"/>
                <a:ext cx="2371790" cy="476090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61946" y="815413"/>
                <a:ext cx="2349015" cy="4751667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5" name="圆角矩形 14"/>
              <p:cNvSpPr/>
              <p:nvPr/>
            </p:nvSpPr>
            <p:spPr>
              <a:xfrm>
                <a:off x="6824758" y="1090806"/>
                <a:ext cx="642842" cy="306324"/>
              </a:xfrm>
              <a:prstGeom prst="roundRect">
                <a:avLst/>
              </a:prstGeom>
              <a:noFill/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noAutofit/>
              </a:bodyPr>
              <a:lstStyle/>
              <a:p>
                <a:pPr algn="ctr" defTabSz="1218565"/>
                <a:endParaRPr lang="zh-CN" altLang="en-US" sz="1865" dirty="0">
                  <a:ln>
                    <a:solidFill>
                      <a:srgbClr val="FF0000"/>
                    </a:solidFill>
                  </a:ln>
                  <a:noFill/>
                  <a:latin typeface="+mn-ea"/>
                </a:endParaRPr>
              </a:p>
            </p:txBody>
          </p:sp>
          <p:cxnSp>
            <p:nvCxnSpPr>
              <p:cNvPr id="16" name="直接箭头连接符 15"/>
              <p:cNvCxnSpPr/>
              <p:nvPr/>
            </p:nvCxnSpPr>
            <p:spPr>
              <a:xfrm>
                <a:off x="7339209" y="1420447"/>
                <a:ext cx="539518" cy="863600"/>
              </a:xfrm>
              <a:prstGeom prst="straightConnector1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07370" y="2460290"/>
              <a:ext cx="2070347" cy="398479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4"/>
          <a:stretch>
            <a:fillRect/>
          </a:stretch>
        </p:blipFill>
        <p:spPr>
          <a:xfrm>
            <a:off x="1320799" y="1780785"/>
            <a:ext cx="2409769" cy="4571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矩形 11"/>
          <p:cNvSpPr/>
          <p:nvPr/>
        </p:nvSpPr>
        <p:spPr>
          <a:xfrm>
            <a:off x="0" y="0"/>
            <a:ext cx="360947" cy="815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/>
              <a:ea typeface="微软雅黑"/>
            </a:endParaRPr>
          </a:p>
        </p:txBody>
      </p:sp>
      <p:sp>
        <p:nvSpPr>
          <p:cNvPr id="14" name="TextBox 41"/>
          <p:cNvSpPr txBox="1"/>
          <p:nvPr/>
        </p:nvSpPr>
        <p:spPr>
          <a:xfrm>
            <a:off x="1553027" y="214724"/>
            <a:ext cx="9249152" cy="430871"/>
          </a:xfrm>
          <a:prstGeom prst="rect">
            <a:avLst/>
          </a:prstGeom>
          <a:noFill/>
        </p:spPr>
        <p:txBody>
          <a:bodyPr wrap="square" lIns="121904" tIns="60952" rIns="121904" bIns="60952" rtlCol="0">
            <a:spAutoFit/>
          </a:bodyPr>
          <a:lstStyle/>
          <a:p>
            <a:r>
              <a:rPr lang="en-US" altLang="zh-CN" sz="2000" b="1">
                <a:solidFill>
                  <a:schemeClr val="accent2"/>
                </a:solidFill>
                <a:latin typeface="Microsoft YaHei" charset="-122"/>
                <a:ea typeface="Microsoft YaHei" charset="-122"/>
                <a:cs typeface="Microsoft YaHei" charset="-122"/>
              </a:rPr>
              <a:t>APP</a:t>
            </a:r>
            <a:r>
              <a:rPr lang="zh-CN" altLang="en-US" sz="2000" b="1">
                <a:solidFill>
                  <a:schemeClr val="accent2"/>
                </a:solidFill>
                <a:latin typeface="Microsoft YaHei" charset="-122"/>
                <a:ea typeface="Microsoft YaHei" charset="-122"/>
                <a:cs typeface="Microsoft YaHei" charset="-122"/>
              </a:rPr>
              <a:t>自助理赔</a:t>
            </a:r>
            <a:endParaRPr lang="zh-CN" altLang="en-US" sz="2000" b="1" dirty="0">
              <a:solidFill>
                <a:schemeClr val="accent2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63030" y="1085171"/>
            <a:ext cx="919782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zh-CN" altLang="en-US" sz="1200">
                <a:latin typeface="微软雅黑"/>
                <a:ea typeface="微软雅黑"/>
              </a:rPr>
              <a:t>进入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我的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】-【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理赔服务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】-【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理赔记录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</a:t>
            </a:r>
            <a:r>
              <a:rPr lang="zh-CN" altLang="en-US" sz="1200">
                <a:latin typeface="微软雅黑"/>
                <a:ea typeface="微软雅黑"/>
              </a:rPr>
              <a:t>，可通过进行中和已结案来切换查看，已结案件和处理中案件</a:t>
            </a:r>
            <a:endParaRPr lang="en-US" altLang="zh-CN" sz="1200">
              <a:latin typeface="微软雅黑"/>
              <a:ea typeface="微软雅黑"/>
            </a:endParaRPr>
          </a:p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zh-CN" altLang="en-US" sz="1200">
                <a:latin typeface="微软雅黑"/>
                <a:ea typeface="微软雅黑"/>
              </a:rPr>
              <a:t>在进行中案件列表中，点击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理赔进度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</a:t>
            </a:r>
            <a:r>
              <a:rPr lang="zh-CN" altLang="en-US" sz="1200">
                <a:latin typeface="微软雅黑"/>
                <a:ea typeface="微软雅黑"/>
              </a:rPr>
              <a:t>可以查看案件的实时处理进度</a:t>
            </a:r>
            <a:endParaRPr lang="en-US" altLang="zh-CN" sz="1200">
              <a:latin typeface="微软雅黑"/>
              <a:ea typeface="微软雅黑"/>
            </a:endParaRPr>
          </a:p>
        </p:txBody>
      </p:sp>
      <p:sp>
        <p:nvSpPr>
          <p:cNvPr id="21" name="TextBox 41"/>
          <p:cNvSpPr txBox="1"/>
          <p:nvPr/>
        </p:nvSpPr>
        <p:spPr>
          <a:xfrm>
            <a:off x="460005" y="721830"/>
            <a:ext cx="9249152" cy="400093"/>
          </a:xfrm>
          <a:prstGeom prst="rect">
            <a:avLst/>
          </a:prstGeom>
          <a:noFill/>
        </p:spPr>
        <p:txBody>
          <a:bodyPr wrap="square" lIns="121904" tIns="60952" rIns="121904" bIns="60952" rtlCol="0">
            <a:spAutoFit/>
          </a:bodyPr>
          <a:lstStyle/>
          <a:p>
            <a:r>
              <a:rPr lang="zh-CN" altLang="en-US" b="1">
                <a:solidFill>
                  <a:schemeClr val="accent2"/>
                </a:solidFill>
                <a:latin typeface="Microsoft YaHei" charset="-122"/>
                <a:ea typeface="Microsoft YaHei" charset="-122"/>
                <a:cs typeface="Microsoft YaHei" charset="-122"/>
              </a:rPr>
              <a:t>理赔记录查看</a:t>
            </a:r>
            <a:endParaRPr lang="zh-CN" altLang="en-US" b="1" dirty="0">
              <a:solidFill>
                <a:schemeClr val="accent2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48"/>
          <a:stretch>
            <a:fillRect/>
          </a:stretch>
        </p:blipFill>
        <p:spPr>
          <a:xfrm>
            <a:off x="493731" y="154153"/>
            <a:ext cx="1065561" cy="507106"/>
          </a:xfrm>
          <a:prstGeom prst="rect">
            <a:avLst/>
          </a:prstGeom>
        </p:spPr>
      </p:pic>
      <p:sp>
        <p:nvSpPr>
          <p:cNvPr id="37" name="矩形 36"/>
          <p:cNvSpPr/>
          <p:nvPr/>
        </p:nvSpPr>
        <p:spPr>
          <a:xfrm>
            <a:off x="2378340" y="2480282"/>
            <a:ext cx="1249665" cy="766585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右箭头 7"/>
          <p:cNvSpPr/>
          <p:nvPr/>
        </p:nvSpPr>
        <p:spPr>
          <a:xfrm>
            <a:off x="3832081" y="3246867"/>
            <a:ext cx="564777" cy="4975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372" y="1780785"/>
            <a:ext cx="2327354" cy="4571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右箭头 15"/>
          <p:cNvSpPr/>
          <p:nvPr/>
        </p:nvSpPr>
        <p:spPr>
          <a:xfrm>
            <a:off x="7015722" y="3246867"/>
            <a:ext cx="564777" cy="4975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890" y="1780785"/>
            <a:ext cx="2478173" cy="4571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360947" cy="815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/>
              <a:ea typeface="微软雅黑"/>
            </a:endParaRPr>
          </a:p>
        </p:txBody>
      </p:sp>
      <p:sp>
        <p:nvSpPr>
          <p:cNvPr id="14" name="TextBox 41"/>
          <p:cNvSpPr txBox="1"/>
          <p:nvPr/>
        </p:nvSpPr>
        <p:spPr>
          <a:xfrm>
            <a:off x="1553027" y="214724"/>
            <a:ext cx="9249152" cy="430871"/>
          </a:xfrm>
          <a:prstGeom prst="rect">
            <a:avLst/>
          </a:prstGeom>
          <a:noFill/>
        </p:spPr>
        <p:txBody>
          <a:bodyPr wrap="square" lIns="121904" tIns="60952" rIns="121904" bIns="60952" rtlCol="0">
            <a:spAutoFit/>
          </a:bodyPr>
          <a:lstStyle/>
          <a:p>
            <a:r>
              <a:rPr lang="zh-CN" altLang="en-US" sz="2000" b="1">
                <a:solidFill>
                  <a:schemeClr val="accent2"/>
                </a:solidFill>
                <a:latin typeface="Microsoft YaHei" charset="-122"/>
                <a:ea typeface="Microsoft YaHei" charset="-122"/>
                <a:cs typeface="Microsoft YaHei" charset="-122"/>
              </a:rPr>
              <a:t>反洗钱信息补录</a:t>
            </a:r>
            <a:endParaRPr lang="zh-CN" altLang="en-US" sz="2000" b="1">
              <a:solidFill>
                <a:schemeClr val="accent2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99205" y="772128"/>
            <a:ext cx="91978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zh-CN" altLang="en-US" sz="1200">
                <a:latin typeface="微软雅黑"/>
                <a:ea typeface="微软雅黑"/>
              </a:rPr>
              <a:t>进入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我的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】-【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理赔服务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】-【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理赔记录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</a:t>
            </a:r>
            <a:r>
              <a:rPr lang="zh-CN" altLang="en-US" sz="1200">
                <a:latin typeface="微软雅黑"/>
                <a:ea typeface="微软雅黑"/>
              </a:rPr>
              <a:t>，查看已结案案件，若案件需要反洗钱信息补录，会有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信息补录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</a:t>
            </a:r>
            <a:r>
              <a:rPr lang="zh-CN" altLang="en-US" sz="1200">
                <a:latin typeface="微软雅黑"/>
                <a:ea typeface="微软雅黑"/>
              </a:rPr>
              <a:t>按钮，点击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信息补录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</a:t>
            </a:r>
            <a:r>
              <a:rPr lang="zh-CN" altLang="en-US" sz="1200">
                <a:latin typeface="微软雅黑"/>
                <a:ea typeface="微软雅黑"/>
              </a:rPr>
              <a:t>后，进行相关信息录入后提交，完成信息补录。</a:t>
            </a:r>
            <a:endParaRPr lang="zh-CN" altLang="en-US" sz="1200">
              <a:latin typeface="微软雅黑"/>
              <a:ea typeface="微软雅黑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48"/>
          <a:stretch>
            <a:fillRect/>
          </a:stretch>
        </p:blipFill>
        <p:spPr>
          <a:xfrm>
            <a:off x="493731" y="154153"/>
            <a:ext cx="1065561" cy="50710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8813" y="1751650"/>
            <a:ext cx="2656687" cy="46010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" descr="D:\Users\yangjingjing566\AppData\Roaming\PASO_Phoenix\YANGJINGJING566\TempFiles\PASO_clip\20220720_113041_2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633" y="1751651"/>
            <a:ext cx="2646546" cy="4601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右箭头 1"/>
          <p:cNvSpPr/>
          <p:nvPr/>
        </p:nvSpPr>
        <p:spPr>
          <a:xfrm>
            <a:off x="4001583" y="3382244"/>
            <a:ext cx="363672" cy="3496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右箭头 21"/>
          <p:cNvSpPr/>
          <p:nvPr/>
        </p:nvSpPr>
        <p:spPr>
          <a:xfrm>
            <a:off x="7687152" y="3382243"/>
            <a:ext cx="363672" cy="3496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4"/>
          <a:stretch>
            <a:fillRect/>
          </a:stretch>
        </p:blipFill>
        <p:spPr>
          <a:xfrm>
            <a:off x="1320799" y="1780785"/>
            <a:ext cx="2409769" cy="4571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矩形 16"/>
          <p:cNvSpPr/>
          <p:nvPr/>
        </p:nvSpPr>
        <p:spPr>
          <a:xfrm>
            <a:off x="2378340" y="2480282"/>
            <a:ext cx="1249665" cy="766585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360947" cy="815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/>
              <a:ea typeface="微软雅黑"/>
            </a:endParaRPr>
          </a:p>
        </p:txBody>
      </p:sp>
      <p:sp>
        <p:nvSpPr>
          <p:cNvPr id="14" name="TextBox 41"/>
          <p:cNvSpPr txBox="1"/>
          <p:nvPr/>
        </p:nvSpPr>
        <p:spPr>
          <a:xfrm>
            <a:off x="1553027" y="214724"/>
            <a:ext cx="9249152" cy="430871"/>
          </a:xfrm>
          <a:prstGeom prst="rect">
            <a:avLst/>
          </a:prstGeom>
          <a:noFill/>
        </p:spPr>
        <p:txBody>
          <a:bodyPr wrap="square" lIns="121904" tIns="60952" rIns="121904" bIns="60952" rtlCol="0">
            <a:spAutoFit/>
          </a:bodyPr>
          <a:lstStyle/>
          <a:p>
            <a:r>
              <a:rPr lang="zh-CN" altLang="en-US" sz="2000" b="1">
                <a:solidFill>
                  <a:schemeClr val="accent2"/>
                </a:solidFill>
                <a:latin typeface="Microsoft YaHei" charset="-122"/>
                <a:ea typeface="Microsoft YaHei" charset="-122"/>
                <a:cs typeface="Microsoft YaHei" charset="-122"/>
              </a:rPr>
              <a:t>转账失败修改银行账号</a:t>
            </a:r>
            <a:endParaRPr lang="zh-CN" altLang="en-US" sz="2000" b="1" dirty="0">
              <a:solidFill>
                <a:schemeClr val="accent2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03072" y="745824"/>
            <a:ext cx="9197829" cy="618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latin typeface="微软雅黑"/>
                <a:ea typeface="微软雅黑"/>
              </a:rPr>
              <a:t>进入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我的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】-【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理赔服务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】-【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理赔记录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</a:t>
            </a:r>
            <a:r>
              <a:rPr lang="zh-CN" altLang="en-US" sz="1200">
                <a:latin typeface="微软雅黑"/>
                <a:ea typeface="微软雅黑"/>
              </a:rPr>
              <a:t>，查看已结案案件，若案件转账失败需要修改银行账号，会有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修改账户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】</a:t>
            </a:r>
            <a:r>
              <a:rPr lang="zh-CN" altLang="en-US" sz="1200">
                <a:latin typeface="微软雅黑"/>
                <a:ea typeface="微软雅黑"/>
              </a:rPr>
              <a:t>按钮，点击</a:t>
            </a:r>
            <a:r>
              <a:rPr lang="en-US" altLang="zh-CN" sz="1200">
                <a:solidFill>
                  <a:schemeClr val="accent2"/>
                </a:solidFill>
                <a:latin typeface="微软雅黑"/>
                <a:ea typeface="微软雅黑"/>
              </a:rPr>
              <a:t>【</a:t>
            </a:r>
            <a:r>
              <a:rPr lang="zh-CN" altLang="en-US" sz="1200">
                <a:solidFill>
                  <a:schemeClr val="accent2"/>
                </a:solidFill>
                <a:latin typeface="微软雅黑"/>
                <a:ea typeface="微软雅黑"/>
              </a:rPr>
              <a:t>修改账户</a:t>
            </a:r>
            <a:r>
              <a:rPr lang="en-US" altLang="zh-CN" sz="1200">
                <a:latin typeface="微软雅黑"/>
                <a:ea typeface="微软雅黑"/>
              </a:rPr>
              <a:t>】</a:t>
            </a:r>
            <a:r>
              <a:rPr lang="zh-CN" altLang="en-US" sz="1200">
                <a:latin typeface="微软雅黑"/>
                <a:ea typeface="微软雅黑"/>
              </a:rPr>
              <a:t>后，进行相关信息录入后提交，完成账号修改。</a:t>
            </a:r>
            <a:endParaRPr lang="en-US" altLang="zh-CN" sz="1200">
              <a:latin typeface="微软雅黑"/>
              <a:ea typeface="微软雅黑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48"/>
          <a:stretch>
            <a:fillRect/>
          </a:stretch>
        </p:blipFill>
        <p:spPr>
          <a:xfrm>
            <a:off x="493731" y="154153"/>
            <a:ext cx="1065561" cy="50710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519" y="1677156"/>
            <a:ext cx="2563581" cy="4557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751" y="1662952"/>
            <a:ext cx="2585749" cy="45718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4"/>
          <a:stretch>
            <a:fillRect/>
          </a:stretch>
        </p:blipFill>
        <p:spPr>
          <a:xfrm>
            <a:off x="1435099" y="1662953"/>
            <a:ext cx="2409769" cy="4571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矩形 9"/>
          <p:cNvSpPr/>
          <p:nvPr/>
        </p:nvSpPr>
        <p:spPr>
          <a:xfrm>
            <a:off x="2492640" y="2362450"/>
            <a:ext cx="1249665" cy="766585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360947" cy="815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/>
              <a:ea typeface="微软雅黑"/>
            </a:endParaRPr>
          </a:p>
        </p:txBody>
      </p:sp>
      <p:sp>
        <p:nvSpPr>
          <p:cNvPr id="12" name="矩形 2"/>
          <p:cNvSpPr>
            <a14:cpLocks xmlns:a14="http://schemas.microsoft.com/office/drawing/2010/main" noChangeArrowheads="1"/>
          </p:cNvSpPr>
          <p:nvPr/>
        </p:nvSpPr>
        <p:spPr bwMode="auto">
          <a:xfrm>
            <a:off x="0" y="1989138"/>
            <a:ext cx="2062480" cy="17272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/>
          <a:lstStyle/>
          <a:p>
            <a:endParaRPr lang="zh-CN" altLang="en-US" sz="2400">
              <a:latin typeface="Arial" charset="0"/>
              <a:ea typeface="MS PGothic" pitchFamily="34" charset="-128"/>
            </a:endParaRPr>
          </a:p>
        </p:txBody>
      </p:sp>
      <p:sp>
        <p:nvSpPr>
          <p:cNvPr id="13" name="Text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977743" y="2498795"/>
            <a:ext cx="223651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zh-CN" altLang="en-US" sz="4000">
                <a:solidFill>
                  <a:schemeClr val="accent2"/>
                </a:solidFill>
                <a:latin typeface="微软雅黑"/>
                <a:ea typeface="微软雅黑"/>
              </a:rPr>
              <a:t>联系方式</a:t>
            </a:r>
            <a:endParaRPr lang="zh-CN" altLang="en-US" sz="4000">
              <a:solidFill>
                <a:schemeClr val="accent2"/>
              </a:solidFill>
              <a:latin typeface="微软雅黑"/>
              <a:ea typeface="微软雅黑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48"/>
          <a:stretch>
            <a:fillRect/>
          </a:stretch>
        </p:blipFill>
        <p:spPr>
          <a:xfrm>
            <a:off x="493731" y="154153"/>
            <a:ext cx="1065561" cy="50710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14:cpLocks xmlns:a14="http://schemas.microsoft.com/office/drawing/2010/main" noGrp="1"/>
          </p:cNvSpPr>
          <p:nvPr>
            <p:ph type="title"/>
          </p:nvPr>
        </p:nvSpPr>
        <p:spPr>
          <a:xfrm>
            <a:off x="1692076" y="223092"/>
            <a:ext cx="2129118" cy="450288"/>
          </a:xfrm>
        </p:spPr>
        <p:txBody>
          <a:bodyPr>
            <a:normAutofit/>
          </a:bodyPr>
          <a:lstStyle/>
          <a:p>
            <a:r>
              <a:rPr lang="zh-CN" altLang="en-US" sz="2000" b="1">
                <a:solidFill>
                  <a:schemeClr val="accent2"/>
                </a:solidFill>
                <a:latin typeface="Microsoft YaHei" charset="-122"/>
                <a:ea typeface="Microsoft YaHei" charset="-122"/>
              </a:rPr>
              <a:t>平安联系方式</a:t>
            </a:r>
            <a:endParaRPr lang="zh-CN" altLang="en-US" sz="2000" b="1">
              <a:solidFill>
                <a:schemeClr val="accent2"/>
              </a:solidFill>
              <a:latin typeface="Microsoft YaHei" charset="-122"/>
              <a:ea typeface="Microsoft YaHei" charset="-122"/>
            </a:endParaRPr>
          </a:p>
        </p:txBody>
      </p:sp>
      <p:sp>
        <p:nvSpPr>
          <p:cNvPr id="3" name="内容占位符 2"/>
          <p:cNvSpPr>
            <a14:cpLocks xmlns:a14="http://schemas.microsoft.com/office/drawing/2010/main" noGrp="1"/>
          </p:cNvSpPr>
          <p:nvPr>
            <p:ph idx="1"/>
          </p:nvPr>
        </p:nvSpPr>
        <p:spPr>
          <a:xfrm>
            <a:off x="782028" y="1027874"/>
            <a:ext cx="10627944" cy="5381891"/>
          </a:xfrm>
        </p:spPr>
        <p:txBody>
          <a:bodyPr>
            <a:normAutofit/>
          </a:bodyPr>
          <a:lstStyle/>
          <a:p>
            <a:pPr marL="0" indent="0"/>
            <a:r>
              <a:rPr lang="zh-CN" altLang="zh-CN" sz="2000">
                <a:latin typeface="微软雅黑"/>
                <a:ea typeface="微软雅黑"/>
              </a:rPr>
              <a:t>平安教委服务热线：</a:t>
            </a:r>
            <a:r>
              <a:rPr lang="en-US" altLang="zh-CN" sz="2000">
                <a:latin typeface="微软雅黑"/>
                <a:ea typeface="微软雅黑"/>
              </a:rPr>
              <a:t>62078884</a:t>
            </a:r>
            <a:r>
              <a:rPr lang="zh-CN" altLang="zh-CN" sz="2000">
                <a:latin typeface="微软雅黑"/>
                <a:ea typeface="微软雅黑"/>
              </a:rPr>
              <a:t>、</a:t>
            </a:r>
            <a:r>
              <a:rPr lang="en-US" altLang="zh-CN" sz="2000">
                <a:latin typeface="微软雅黑"/>
                <a:ea typeface="微软雅黑"/>
              </a:rPr>
              <a:t>62078654</a:t>
            </a:r>
            <a:endParaRPr lang="zh-CN" altLang="zh-CN" sz="2000">
              <a:latin typeface="微软雅黑"/>
              <a:ea typeface="微软雅黑"/>
            </a:endParaRPr>
          </a:p>
          <a:p>
            <a:pPr marL="0" indent="0"/>
            <a:r>
              <a:rPr lang="zh-CN" altLang="zh-CN" sz="2000">
                <a:latin typeface="微软雅黑"/>
                <a:ea typeface="微软雅黑"/>
              </a:rPr>
              <a:t>报身份证号即可查询理赔记录</a:t>
            </a:r>
            <a:endParaRPr lang="zh-CN" altLang="zh-CN" sz="2000">
              <a:latin typeface="微软雅黑"/>
              <a:ea typeface="微软雅黑"/>
            </a:endParaRPr>
          </a:p>
          <a:p>
            <a:pPr marL="0" indent="0"/>
            <a:r>
              <a:rPr lang="zh-CN" altLang="zh-CN" sz="2000">
                <a:latin typeface="微软雅黑"/>
                <a:ea typeface="微软雅黑"/>
              </a:rPr>
              <a:t>平安教委服务</a:t>
            </a:r>
            <a:r>
              <a:rPr lang="zh-CN" altLang="en-US" sz="2000">
                <a:latin typeface="微软雅黑"/>
                <a:ea typeface="微软雅黑"/>
              </a:rPr>
              <a:t>老师</a:t>
            </a:r>
            <a:r>
              <a:rPr lang="zh-CN" altLang="zh-CN" sz="2000">
                <a:latin typeface="微软雅黑"/>
                <a:ea typeface="微软雅黑"/>
              </a:rPr>
              <a:t>：</a:t>
            </a:r>
            <a:endParaRPr lang="en-US" altLang="zh-CN" sz="2000">
              <a:latin typeface="微软雅黑"/>
              <a:ea typeface="微软雅黑"/>
            </a:endParaRPr>
          </a:p>
          <a:p>
            <a:pPr marL="0" indent="0">
              <a:buNone/>
            </a:pPr>
            <a:r>
              <a:rPr lang="en-US" altLang="zh-CN" sz="2000">
                <a:latin typeface="微软雅黑"/>
                <a:ea typeface="微软雅黑"/>
              </a:rPr>
              <a:t>      - </a:t>
            </a:r>
            <a:r>
              <a:rPr lang="zh-CN" altLang="zh-CN" sz="2000">
                <a:latin typeface="微软雅黑"/>
                <a:ea typeface="微软雅黑"/>
              </a:rPr>
              <a:t>李军</a:t>
            </a:r>
            <a:r>
              <a:rPr lang="en-US" altLang="zh-CN" sz="2000">
                <a:latin typeface="微软雅黑"/>
                <a:ea typeface="微软雅黑"/>
              </a:rPr>
              <a:t>    13918466983    </a:t>
            </a:r>
            <a:r>
              <a:rPr lang="zh-CN" altLang="en-US" sz="2000">
                <a:latin typeface="微软雅黑"/>
                <a:ea typeface="微软雅黑"/>
              </a:rPr>
              <a:t>邮箱：</a:t>
            </a:r>
            <a:r>
              <a:rPr lang="en-US" altLang="zh-CN" sz="2000">
                <a:latin typeface="微软雅黑"/>
                <a:ea typeface="微软雅黑"/>
                <a:hlinkClick r:id="rId1"/>
              </a:rPr>
              <a:t>lijun345@pingan.com.cn</a:t>
            </a:r>
            <a:endParaRPr lang="en-US" altLang="zh-CN" sz="2000">
              <a:latin typeface="微软雅黑"/>
              <a:ea typeface="微软雅黑"/>
            </a:endParaRPr>
          </a:p>
          <a:p>
            <a:pPr marL="0" indent="0">
              <a:buNone/>
            </a:pPr>
            <a:r>
              <a:rPr lang="en-US" altLang="zh-CN" sz="2000">
                <a:latin typeface="微软雅黑"/>
                <a:ea typeface="微软雅黑"/>
              </a:rPr>
              <a:t>      - </a:t>
            </a:r>
            <a:r>
              <a:rPr lang="zh-CN" altLang="en-US" sz="2000">
                <a:latin typeface="微软雅黑"/>
                <a:ea typeface="微软雅黑"/>
              </a:rPr>
              <a:t>查瑾如 </a:t>
            </a:r>
            <a:r>
              <a:rPr lang="en-US" altLang="zh-CN" sz="2000">
                <a:latin typeface="微软雅黑"/>
                <a:ea typeface="微软雅黑"/>
              </a:rPr>
              <a:t>021-38642169  </a:t>
            </a:r>
            <a:r>
              <a:rPr lang="zh-CN" altLang="en-US" sz="2000">
                <a:latin typeface="微软雅黑"/>
                <a:ea typeface="微软雅黑"/>
              </a:rPr>
              <a:t>邮箱：</a:t>
            </a:r>
            <a:r>
              <a:rPr lang="en-US" altLang="zh-CN" sz="2000">
                <a:latin typeface="微软雅黑"/>
                <a:ea typeface="微软雅黑"/>
                <a:hlinkClick r:id="rId2"/>
              </a:rPr>
              <a:t>zhajinru573@pingan.com.cn</a:t>
            </a:r>
            <a:endParaRPr lang="en-US" altLang="zh-CN" sz="2000">
              <a:latin typeface="微软雅黑"/>
              <a:ea typeface="微软雅黑"/>
            </a:endParaRPr>
          </a:p>
          <a:p>
            <a:pPr marL="0" indent="0"/>
            <a:r>
              <a:rPr lang="zh-CN" altLang="zh-CN" sz="2000">
                <a:latin typeface="微软雅黑"/>
                <a:ea typeface="微软雅黑"/>
              </a:rPr>
              <a:t>平安联系地址：</a:t>
            </a:r>
            <a:endParaRPr lang="zh-CN" altLang="zh-CN" sz="2000">
              <a:latin typeface="微软雅黑"/>
              <a:ea typeface="微软雅黑"/>
            </a:endParaRPr>
          </a:p>
          <a:p>
            <a:pPr marL="0" indent="0">
              <a:buNone/>
            </a:pPr>
            <a:r>
              <a:rPr lang="en-US" altLang="zh-CN" sz="2000">
                <a:latin typeface="微软雅黑"/>
                <a:ea typeface="微软雅黑"/>
              </a:rPr>
              <a:t>      - </a:t>
            </a:r>
            <a:r>
              <a:rPr lang="zh-CN" altLang="en-US" sz="2000">
                <a:latin typeface="微软雅黑"/>
                <a:ea typeface="微软雅黑"/>
              </a:rPr>
              <a:t>上海市浦东新区福山路</a:t>
            </a:r>
            <a:r>
              <a:rPr lang="en-US" altLang="zh-CN" sz="2000">
                <a:latin typeface="微软雅黑"/>
                <a:ea typeface="微软雅黑"/>
              </a:rPr>
              <a:t>33</a:t>
            </a:r>
            <a:r>
              <a:rPr lang="zh-CN" altLang="en-US" sz="2000">
                <a:latin typeface="微软雅黑"/>
                <a:ea typeface="微软雅黑"/>
              </a:rPr>
              <a:t>号建工大厦</a:t>
            </a:r>
            <a:r>
              <a:rPr lang="en-US" altLang="zh-CN" sz="2000">
                <a:latin typeface="微软雅黑"/>
                <a:ea typeface="微软雅黑"/>
              </a:rPr>
              <a:t>23</a:t>
            </a:r>
            <a:r>
              <a:rPr lang="zh-CN" altLang="en-US" sz="2000">
                <a:latin typeface="微软雅黑"/>
                <a:ea typeface="微软雅黑"/>
              </a:rPr>
              <a:t>楼</a:t>
            </a:r>
            <a:r>
              <a:rPr lang="en-US" altLang="zh-CN" sz="2000">
                <a:latin typeface="微软雅黑"/>
                <a:ea typeface="微软雅黑"/>
              </a:rPr>
              <a:t>C</a:t>
            </a:r>
            <a:r>
              <a:rPr lang="zh-CN" altLang="en-US" sz="2000">
                <a:latin typeface="微软雅黑"/>
                <a:ea typeface="微软雅黑"/>
              </a:rPr>
              <a:t>座（接受</a:t>
            </a:r>
            <a:r>
              <a:rPr lang="en-US" altLang="zh-CN" sz="2000">
                <a:latin typeface="微软雅黑"/>
                <a:ea typeface="微软雅黑"/>
              </a:rPr>
              <a:t>2024</a:t>
            </a:r>
            <a:r>
              <a:rPr lang="zh-CN" altLang="en-US" sz="2000">
                <a:latin typeface="微软雅黑"/>
                <a:ea typeface="微软雅黑"/>
              </a:rPr>
              <a:t>年</a:t>
            </a:r>
            <a:r>
              <a:rPr lang="en-US" altLang="zh-CN" sz="2000">
                <a:latin typeface="微软雅黑"/>
                <a:ea typeface="微软雅黑"/>
              </a:rPr>
              <a:t>4</a:t>
            </a:r>
            <a:r>
              <a:rPr lang="zh-CN" altLang="en-US" sz="2000">
                <a:latin typeface="微软雅黑"/>
                <a:ea typeface="微软雅黑"/>
              </a:rPr>
              <a:t>月</a:t>
            </a:r>
            <a:r>
              <a:rPr lang="en-US" altLang="zh-CN" sz="2000">
                <a:latin typeface="微软雅黑"/>
                <a:ea typeface="微软雅黑"/>
              </a:rPr>
              <a:t>30</a:t>
            </a:r>
            <a:r>
              <a:rPr lang="zh-CN" altLang="en-US" sz="2000">
                <a:latin typeface="微软雅黑"/>
                <a:ea typeface="微软雅黑"/>
              </a:rPr>
              <a:t>日以前的理赔申请）</a:t>
            </a:r>
            <a:endParaRPr lang="en-US" altLang="zh-CN" sz="2000">
              <a:latin typeface="微软雅黑"/>
              <a:ea typeface="微软雅黑"/>
            </a:endParaRPr>
          </a:p>
          <a:p>
            <a:pPr marL="0" indent="0">
              <a:buNone/>
            </a:pPr>
            <a:r>
              <a:rPr lang="zh-CN" altLang="en-US" sz="2000">
                <a:latin typeface="微软雅黑"/>
                <a:ea typeface="微软雅黑"/>
              </a:rPr>
              <a:t>      </a:t>
            </a:r>
            <a:r>
              <a:rPr lang="en-US" altLang="zh-CN" sz="2000">
                <a:latin typeface="微软雅黑"/>
                <a:ea typeface="微软雅黑"/>
              </a:rPr>
              <a:t>- </a:t>
            </a:r>
            <a:r>
              <a:rPr lang="zh-CN" altLang="en-US" sz="2000">
                <a:latin typeface="微软雅黑"/>
                <a:ea typeface="微软雅黑"/>
              </a:rPr>
              <a:t>上海市徐汇区凯滨路</a:t>
            </a:r>
            <a:r>
              <a:rPr lang="en-US" altLang="zh-CN" sz="2000">
                <a:latin typeface="微软雅黑"/>
                <a:ea typeface="微软雅黑"/>
              </a:rPr>
              <a:t>206</a:t>
            </a:r>
            <a:r>
              <a:rPr lang="zh-CN" altLang="en-US" sz="2000">
                <a:latin typeface="微软雅黑"/>
                <a:ea typeface="微软雅黑"/>
              </a:rPr>
              <a:t>号</a:t>
            </a:r>
            <a:r>
              <a:rPr lang="en-US" altLang="zh-CN" sz="2000">
                <a:latin typeface="微软雅黑"/>
                <a:ea typeface="微软雅黑"/>
              </a:rPr>
              <a:t>A</a:t>
            </a:r>
            <a:r>
              <a:rPr lang="zh-CN" altLang="en-US" sz="2000">
                <a:latin typeface="微软雅黑"/>
                <a:ea typeface="微软雅黑"/>
              </a:rPr>
              <a:t>座</a:t>
            </a:r>
            <a:r>
              <a:rPr lang="en-US" altLang="zh-CN" sz="2000">
                <a:latin typeface="微软雅黑"/>
                <a:ea typeface="微软雅黑"/>
              </a:rPr>
              <a:t>10</a:t>
            </a:r>
            <a:r>
              <a:rPr lang="zh-CN" altLang="en-US" sz="2000">
                <a:latin typeface="微软雅黑"/>
                <a:ea typeface="微软雅黑"/>
              </a:rPr>
              <a:t>楼（接受</a:t>
            </a:r>
            <a:r>
              <a:rPr lang="en-US" altLang="zh-CN" sz="2000">
                <a:latin typeface="微软雅黑"/>
                <a:ea typeface="微软雅黑"/>
              </a:rPr>
              <a:t>2024</a:t>
            </a:r>
            <a:r>
              <a:rPr lang="zh-CN" altLang="en-US" sz="2000">
                <a:latin typeface="微软雅黑"/>
                <a:ea typeface="微软雅黑"/>
              </a:rPr>
              <a:t>年</a:t>
            </a:r>
            <a:r>
              <a:rPr lang="en-US" altLang="zh-CN" sz="2000">
                <a:latin typeface="微软雅黑"/>
                <a:ea typeface="微软雅黑"/>
              </a:rPr>
              <a:t>5</a:t>
            </a:r>
            <a:r>
              <a:rPr lang="zh-CN" altLang="en-US" sz="2000">
                <a:latin typeface="微软雅黑"/>
                <a:ea typeface="微软雅黑"/>
              </a:rPr>
              <a:t>月</a:t>
            </a:r>
            <a:r>
              <a:rPr lang="en-US" altLang="zh-CN" sz="2000">
                <a:latin typeface="微软雅黑"/>
                <a:ea typeface="微软雅黑"/>
              </a:rPr>
              <a:t>1</a:t>
            </a:r>
            <a:r>
              <a:rPr lang="zh-CN" altLang="en-US" sz="2000">
                <a:latin typeface="微软雅黑"/>
                <a:ea typeface="微软雅黑"/>
              </a:rPr>
              <a:t>日及以后的理赔申请。线下理赔请优先寄顺丰，如选其他快递公司，请先将快递单号和单位、姓名、身份证信息发至</a:t>
            </a:r>
            <a:r>
              <a:rPr lang="en-US" altLang="zh-CN" sz="2000">
                <a:latin typeface="微软雅黑"/>
                <a:ea typeface="微软雅黑"/>
                <a:hlinkClick r:id="rId2"/>
              </a:rPr>
              <a:t>zhajinru573@pingan.com.cn </a:t>
            </a:r>
            <a:r>
              <a:rPr lang="zh-CN" altLang="en-US" sz="2000">
                <a:latin typeface="微软雅黑"/>
                <a:ea typeface="微软雅黑"/>
              </a:rPr>
              <a:t>避免快递遗失）</a:t>
            </a:r>
            <a:endParaRPr lang="zh-CN" altLang="zh-CN" sz="2000">
              <a:latin typeface="微软雅黑"/>
              <a:ea typeface="微软雅黑"/>
            </a:endParaRPr>
          </a:p>
          <a:p>
            <a:pPr marL="0" indent="0"/>
            <a:r>
              <a:rPr lang="zh-CN" altLang="zh-CN" sz="2000">
                <a:latin typeface="微软雅黑"/>
                <a:ea typeface="微软雅黑"/>
              </a:rPr>
              <a:t>邮编：</a:t>
            </a:r>
            <a:endParaRPr lang="en-US" altLang="zh-CN" sz="2000">
              <a:latin typeface="微软雅黑"/>
              <a:ea typeface="微软雅黑"/>
            </a:endParaRPr>
          </a:p>
          <a:p>
            <a:pPr marL="0" indent="0">
              <a:buNone/>
            </a:pPr>
            <a:r>
              <a:rPr lang="en-US" altLang="zh-CN" sz="2000">
                <a:latin typeface="微软雅黑"/>
                <a:ea typeface="微软雅黑"/>
              </a:rPr>
              <a:t>     200120</a:t>
            </a:r>
            <a:r>
              <a:rPr lang="zh-CN" altLang="en-US" sz="2000">
                <a:latin typeface="微软雅黑"/>
                <a:ea typeface="微软雅黑"/>
              </a:rPr>
              <a:t>（浦东新区福山路）</a:t>
            </a:r>
            <a:r>
              <a:rPr lang="en-US" altLang="zh-CN" sz="2000">
                <a:latin typeface="微软雅黑"/>
                <a:ea typeface="微软雅黑"/>
              </a:rPr>
              <a:t>/200032</a:t>
            </a:r>
            <a:r>
              <a:rPr lang="zh-CN" altLang="en-US" sz="2000">
                <a:latin typeface="微软雅黑"/>
                <a:ea typeface="微软雅黑"/>
              </a:rPr>
              <a:t>（徐汇区凯滨路）</a:t>
            </a:r>
            <a:endParaRPr lang="zh-CN" altLang="en-US" sz="2880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360947" cy="815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/>
              <a:ea typeface="微软雅黑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48"/>
          <a:stretch>
            <a:fillRect/>
          </a:stretch>
        </p:blipFill>
        <p:spPr>
          <a:xfrm>
            <a:off x="493731" y="154153"/>
            <a:ext cx="1065561" cy="50710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14:cpLocks xmlns:a14="http://schemas.microsoft.com/office/drawing/2010/main" noGrp="1"/>
          </p:cNvSpPr>
          <p:nvPr>
            <p:ph type="title"/>
          </p:nvPr>
        </p:nvSpPr>
        <p:spPr>
          <a:xfrm>
            <a:off x="1692076" y="154154"/>
            <a:ext cx="2424952" cy="507105"/>
          </a:xfrm>
        </p:spPr>
        <p:txBody>
          <a:bodyPr>
            <a:normAutofit/>
          </a:bodyPr>
          <a:lstStyle/>
          <a:p>
            <a:r>
              <a:rPr lang="zh-CN" altLang="en-US" sz="2000" b="1">
                <a:solidFill>
                  <a:schemeClr val="accent2"/>
                </a:solidFill>
                <a:latin typeface="Microsoft YaHei" charset="-122"/>
                <a:ea typeface="Microsoft YaHei" charset="-122"/>
              </a:rPr>
              <a:t>注意事项</a:t>
            </a:r>
            <a:endParaRPr lang="zh-CN" altLang="en-US" sz="2000" b="1">
              <a:solidFill>
                <a:schemeClr val="accent2"/>
              </a:solidFill>
              <a:latin typeface="Microsoft YaHei" charset="-122"/>
              <a:ea typeface="Microsoft YaHei" charset="-122"/>
            </a:endParaRPr>
          </a:p>
        </p:txBody>
      </p:sp>
      <p:sp>
        <p:nvSpPr>
          <p:cNvPr id="15363" name="内容占位符 2"/>
          <p:cNvSpPr>
            <a14:cpLocks xmlns:a14="http://schemas.microsoft.com/office/drawing/2010/main" noGrp="1"/>
          </p:cNvSpPr>
          <p:nvPr>
            <p:ph idx="1"/>
          </p:nvPr>
        </p:nvSpPr>
        <p:spPr>
          <a:xfrm>
            <a:off x="1116108" y="1476670"/>
            <a:ext cx="10044952" cy="381515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000">
                <a:latin typeface="微软雅黑"/>
                <a:ea typeface="微软雅黑"/>
              </a:rPr>
              <a:t>1</a:t>
            </a:r>
            <a:r>
              <a:rPr lang="zh-CN" altLang="en-US" sz="2000">
                <a:latin typeface="微软雅黑"/>
                <a:ea typeface="微软雅黑"/>
              </a:rPr>
              <a:t>：手机</a:t>
            </a:r>
            <a:r>
              <a:rPr lang="en-US" altLang="zh-CN" sz="2000">
                <a:latin typeface="微软雅黑"/>
                <a:ea typeface="微软雅黑"/>
              </a:rPr>
              <a:t>APP</a:t>
            </a:r>
            <a:r>
              <a:rPr lang="zh-CN" altLang="en-US" sz="2000">
                <a:latin typeface="微软雅黑"/>
                <a:ea typeface="微软雅黑"/>
              </a:rPr>
              <a:t>网上自助理赔，与现场交单（纸质材料）不可同时进行。</a:t>
            </a:r>
            <a:endParaRPr lang="en-US" altLang="zh-CN" sz="2000">
              <a:latin typeface="微软雅黑"/>
              <a:ea typeface="微软雅黑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000">
                <a:latin typeface="微软雅黑"/>
                <a:ea typeface="微软雅黑"/>
              </a:rPr>
              <a:t>2</a:t>
            </a:r>
            <a:r>
              <a:rPr lang="zh-CN" altLang="en-US" sz="2000">
                <a:latin typeface="微软雅黑"/>
                <a:ea typeface="微软雅黑"/>
              </a:rPr>
              <a:t>：每次申请，都有可能被保险公司抽查，届时需要将发票原件邮寄或交至平安服务老师“李军”处并且告知“网上理赔抽查及案件号</a:t>
            </a:r>
            <a:r>
              <a:rPr lang="en-US" altLang="zh-CN" sz="2000">
                <a:latin typeface="微软雅黑"/>
                <a:ea typeface="微软雅黑"/>
              </a:rPr>
              <a:t>MC</a:t>
            </a:r>
            <a:r>
              <a:rPr lang="zh-CN" altLang="en-US" sz="2000">
                <a:latin typeface="微软雅黑"/>
                <a:ea typeface="微软雅黑"/>
              </a:rPr>
              <a:t>”（建议同时提供身份证号），故请妥善保存发票</a:t>
            </a:r>
            <a:r>
              <a:rPr lang="en-US" altLang="zh-CN" sz="2000">
                <a:latin typeface="微软雅黑"/>
                <a:ea typeface="微软雅黑"/>
              </a:rPr>
              <a:t>1</a:t>
            </a:r>
            <a:r>
              <a:rPr lang="zh-CN" altLang="en-US" sz="2000">
                <a:latin typeface="微软雅黑"/>
                <a:ea typeface="微软雅黑"/>
              </a:rPr>
              <a:t>年。 （如发票原件需退回，需另交发票复印件；住院等理赔要将出院小结或病理报告的同样处理。并请附上回寄信封，信封上写明回寄地址，贴好邮票）</a:t>
            </a:r>
            <a:endParaRPr lang="en-US" altLang="zh-CN" sz="2000">
              <a:latin typeface="微软雅黑"/>
              <a:ea typeface="微软雅黑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000">
                <a:latin typeface="微软雅黑"/>
                <a:ea typeface="微软雅黑"/>
              </a:rPr>
              <a:t>3</a:t>
            </a:r>
            <a:r>
              <a:rPr lang="zh-CN" altLang="en-US" sz="2000">
                <a:latin typeface="微软雅黑"/>
                <a:ea typeface="微软雅黑"/>
              </a:rPr>
              <a:t>：每一次申请，需等前一次申请结案后，才可申请。</a:t>
            </a:r>
            <a:endParaRPr lang="en-US" altLang="zh-CN" sz="2000">
              <a:latin typeface="微软雅黑"/>
              <a:ea typeface="微软雅黑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000">
                <a:latin typeface="微软雅黑"/>
                <a:ea typeface="微软雅黑"/>
              </a:rPr>
              <a:t>4</a:t>
            </a:r>
            <a:r>
              <a:rPr lang="zh-CN" altLang="en-US" sz="2000">
                <a:latin typeface="微软雅黑"/>
                <a:ea typeface="微软雅黑"/>
              </a:rPr>
              <a:t>：理赔申请建议在</a:t>
            </a:r>
            <a:r>
              <a:rPr lang="en-US" altLang="zh-CN" sz="2000">
                <a:latin typeface="微软雅黑"/>
                <a:ea typeface="微软雅黑"/>
              </a:rPr>
              <a:t>3</a:t>
            </a:r>
            <a:r>
              <a:rPr lang="zh-CN" altLang="en-US" sz="2000">
                <a:latin typeface="微软雅黑"/>
                <a:ea typeface="微软雅黑"/>
              </a:rPr>
              <a:t>个月内提交。切勿将</a:t>
            </a:r>
            <a:r>
              <a:rPr lang="en-US" altLang="zh-CN" sz="2000">
                <a:latin typeface="微软雅黑"/>
                <a:ea typeface="微软雅黑"/>
              </a:rPr>
              <a:t>2</a:t>
            </a:r>
            <a:r>
              <a:rPr lang="zh-CN" altLang="en-US" sz="2000">
                <a:latin typeface="微软雅黑"/>
                <a:ea typeface="微软雅黑"/>
              </a:rPr>
              <a:t>年的发票一并申请（每次申请发票切勿超</a:t>
            </a:r>
            <a:r>
              <a:rPr lang="en-US" altLang="zh-CN" sz="2000">
                <a:latin typeface="微软雅黑"/>
                <a:ea typeface="微软雅黑"/>
              </a:rPr>
              <a:t>20</a:t>
            </a:r>
            <a:r>
              <a:rPr lang="zh-CN" altLang="en-US" sz="2000">
                <a:latin typeface="微软雅黑"/>
                <a:ea typeface="微软雅黑"/>
              </a:rPr>
              <a:t>张）。</a:t>
            </a:r>
            <a:endParaRPr lang="en-US" altLang="zh-CN" sz="2000">
              <a:latin typeface="微软雅黑"/>
              <a:ea typeface="微软雅黑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360947" cy="815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/>
              <a:ea typeface="微软雅黑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48"/>
          <a:stretch>
            <a:fillRect/>
          </a:stretch>
        </p:blipFill>
        <p:spPr>
          <a:xfrm>
            <a:off x="493731" y="154153"/>
            <a:ext cx="1065561" cy="50710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2"/>
          <p:cNvSpPr>
            <a14:cpLocks xmlns:a14="http://schemas.microsoft.com/office/drawing/2010/main" noChangeArrowheads="1"/>
          </p:cNvSpPr>
          <p:nvPr/>
        </p:nvSpPr>
        <p:spPr bwMode="auto">
          <a:xfrm>
            <a:off x="0" y="1989138"/>
            <a:ext cx="12192000" cy="17272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/>
          <a:lstStyle/>
          <a:p>
            <a:endParaRPr lang="zh-CN" altLang="en-US" sz="2400">
              <a:latin typeface="Arial" charset="0"/>
              <a:ea typeface="MS PGothic" pitchFamily="34" charset="-128"/>
            </a:endParaRPr>
          </a:p>
        </p:txBody>
      </p:sp>
      <p:sp>
        <p:nvSpPr>
          <p:cNvPr id="21507" name="TextBox 3"/>
          <p:cNvSpPr txBox="1">
            <a14:cpLocks xmlns:a14="http://schemas.microsoft.com/office/drawing/2010/main" noChangeArrowheads="1"/>
          </p:cNvSpPr>
          <p:nvPr/>
        </p:nvSpPr>
        <p:spPr bwMode="auto">
          <a:xfrm>
            <a:off x="4175125" y="2392363"/>
            <a:ext cx="36480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r>
              <a:rPr lang="en-US" altLang="zh-CN" sz="5200">
                <a:solidFill>
                  <a:schemeClr val="bg1"/>
                </a:solidFill>
              </a:rPr>
              <a:t>Thank you</a:t>
            </a:r>
            <a:r>
              <a:rPr lang="zh-CN" altLang="en-US" sz="5200">
                <a:solidFill>
                  <a:schemeClr val="bg1"/>
                </a:solidFill>
              </a:rPr>
              <a:t>！</a:t>
            </a:r>
            <a:endParaRPr lang="zh-CN" altLang="en-US" sz="52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HINKCELLSHAPEDONOTDELETE" val="thinkcellActiveDocDoNotDelete"/>
</p:tagLst>
</file>

<file path=ppt/tags/tag2.xml><?xml version="1.0" encoding="utf-8"?>
<p:tagLst xmlns:p="http://schemas.openxmlformats.org/presentationml/2006/main">
  <p:tag name="THINKCELLSHAPEDONOTDELETE" val="tc3JWICArRGOUzWgcxeJV6g"/>
</p:tagLst>
</file>

<file path=ppt/tags/tag3.xml><?xml version="1.0" encoding="utf-8"?>
<p:tagLst xmlns:p="http://schemas.openxmlformats.org/presentationml/2006/main">
  <p:tag name="THINKCELLSHAPEDONOTDELETE" val="thinkcellActiveDocDoNotDelete"/>
</p:tagLst>
</file>

<file path=ppt/tags/tag4.xml><?xml version="1.0" encoding="utf-8"?>
<p:tagLst xmlns:p="http://schemas.openxmlformats.org/presentationml/2006/main">
  <p:tag name="THINKCELLSHAPEDONOTDELETE" val="tc3JWICArRGOUzWgcxeJV6g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宽屏</PresentationFormat>
  <Paragraphs>69</Paragraphs>
  <Slides>0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8" baseType="lpstr">
      <vt:lpstr>Arial</vt:lpstr>
      <vt:lpstr>宋体</vt:lpstr>
      <vt:lpstr>Wingdings</vt:lpstr>
      <vt:lpstr>华文楷体</vt:lpstr>
      <vt:lpstr>微软雅黑</vt:lpstr>
      <vt:lpstr>MS PGothic</vt:lpstr>
      <vt:lpstr>Calibri</vt:lpstr>
      <vt:lpstr>Microsoft YaHei</vt:lpstr>
      <vt:lpstr>MS Gothic</vt:lpstr>
      <vt:lpstr>等线</vt:lpstr>
      <vt:lpstr>Office 主题​​</vt:lpstr>
      <vt:lpstr>TCLayout.ActiveDocument.1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平安联系方式</vt:lpstr>
      <vt:lpstr>注意事项</vt:lpstr>
      <vt:lpstr>PowerPoint 演示文稿</vt:lpstr>
    </vt:vector>
  </TitlesOfParts>
  <Company>PAIG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Localadmin</dc:creator>
  <cp:lastModifiedBy>iPhone</cp:lastModifiedBy>
  <cp:revision>154</cp:revision>
  <dcterms:created xsi:type="dcterms:W3CDTF">1900-01-01T00:00:00Z</dcterms:created>
  <dcterms:modified xsi:type="dcterms:W3CDTF">1900-01-01T00:00:00Z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CABC1382ACD49A56A8AD5D660EFC4A9D_32</vt:lpwstr>
  </property>
  <property fmtid="{D5CDD505-2E9C-101B-9397-08002B2CF9AE}" pid="3" name="KSOProductBuildVer">
    <vt:lpwstr>2052-12.12.1</vt:lpwstr>
  </property>
</Properties>
</file>