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8.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notesSlides/notesSlide9.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10.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11.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47.xml" ContentType="application/vnd.openxmlformats-officedocument.presentationml.tags+xml"/>
  <Override PartName="/ppt/tags/tag48.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18.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notesSlides/notesSlide19.xml" ContentType="application/vnd.openxmlformats-officedocument.presentationml.notesSlide+xml"/>
  <Override PartName="/ppt/tags/tag57.xml" ContentType="application/vnd.openxmlformats-officedocument.presentationml.tags+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20.xml" ContentType="application/vnd.openxmlformats-officedocument.presentationml.notesSlid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notesSlides/notesSlide21.xml" ContentType="application/vnd.openxmlformats-officedocument.presentationml.notesSlide+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22.xml" ContentType="application/vnd.openxmlformats-officedocument.presentationml.notesSlid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notesSlides/notesSlide23.xml" ContentType="application/vnd.openxmlformats-officedocument.presentationml.notesSlide+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26.xml" ContentType="application/vnd.openxmlformats-officedocument.presentationml.notesSlid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notesSlides/notesSlide27.xml" ContentType="application/vnd.openxmlformats-officedocument.presentationml.notesSlide+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notesSlides/notesSlide28.xml" ContentType="application/vnd.openxmlformats-officedocument.presentationml.notesSlide+xml"/>
  <Override PartName="/ppt/tags/tag20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2" r:id="rId2"/>
  </p:sldMasterIdLst>
  <p:notesMasterIdLst>
    <p:notesMasterId r:id="rId86"/>
  </p:notesMasterIdLst>
  <p:sldIdLst>
    <p:sldId id="259" r:id="rId3"/>
    <p:sldId id="477" r:id="rId4"/>
    <p:sldId id="312" r:id="rId5"/>
    <p:sldId id="1192" r:id="rId6"/>
    <p:sldId id="602" r:id="rId7"/>
    <p:sldId id="1193" r:id="rId8"/>
    <p:sldId id="456" r:id="rId9"/>
    <p:sldId id="509" r:id="rId10"/>
    <p:sldId id="570" r:id="rId11"/>
    <p:sldId id="1197" r:id="rId12"/>
    <p:sldId id="571" r:id="rId13"/>
    <p:sldId id="1194" r:id="rId14"/>
    <p:sldId id="726" r:id="rId15"/>
    <p:sldId id="542" r:id="rId16"/>
    <p:sldId id="544" r:id="rId17"/>
    <p:sldId id="545" r:id="rId18"/>
    <p:sldId id="572" r:id="rId19"/>
    <p:sldId id="1195" r:id="rId20"/>
    <p:sldId id="573" r:id="rId21"/>
    <p:sldId id="574" r:id="rId22"/>
    <p:sldId id="1196" r:id="rId23"/>
    <p:sldId id="420" r:id="rId24"/>
    <p:sldId id="546" r:id="rId25"/>
    <p:sldId id="280" r:id="rId26"/>
    <p:sldId id="575" r:id="rId27"/>
    <p:sldId id="315" r:id="rId28"/>
    <p:sldId id="576" r:id="rId29"/>
    <p:sldId id="577" r:id="rId30"/>
    <p:sldId id="317" r:id="rId31"/>
    <p:sldId id="426" r:id="rId32"/>
    <p:sldId id="516" r:id="rId33"/>
    <p:sldId id="601" r:id="rId34"/>
    <p:sldId id="675" r:id="rId35"/>
    <p:sldId id="479" r:id="rId36"/>
    <p:sldId id="517" r:id="rId37"/>
    <p:sldId id="628" r:id="rId38"/>
    <p:sldId id="629" r:id="rId39"/>
    <p:sldId id="630" r:id="rId40"/>
    <p:sldId id="631" r:id="rId41"/>
    <p:sldId id="632" r:id="rId42"/>
    <p:sldId id="633" r:id="rId43"/>
    <p:sldId id="634" r:id="rId44"/>
    <p:sldId id="635" r:id="rId45"/>
    <p:sldId id="636" r:id="rId46"/>
    <p:sldId id="637" r:id="rId47"/>
    <p:sldId id="638" r:id="rId48"/>
    <p:sldId id="639" r:id="rId49"/>
    <p:sldId id="640" r:id="rId50"/>
    <p:sldId id="641" r:id="rId51"/>
    <p:sldId id="642" r:id="rId52"/>
    <p:sldId id="643" r:id="rId53"/>
    <p:sldId id="644" r:id="rId54"/>
    <p:sldId id="645" r:id="rId55"/>
    <p:sldId id="646" r:id="rId56"/>
    <p:sldId id="647" r:id="rId57"/>
    <p:sldId id="648" r:id="rId58"/>
    <p:sldId id="649" r:id="rId59"/>
    <p:sldId id="650" r:id="rId60"/>
    <p:sldId id="651" r:id="rId61"/>
    <p:sldId id="652" r:id="rId62"/>
    <p:sldId id="653" r:id="rId63"/>
    <p:sldId id="654" r:id="rId64"/>
    <p:sldId id="655" r:id="rId65"/>
    <p:sldId id="656" r:id="rId66"/>
    <p:sldId id="657" r:id="rId67"/>
    <p:sldId id="658" r:id="rId68"/>
    <p:sldId id="659" r:id="rId69"/>
    <p:sldId id="660" r:id="rId70"/>
    <p:sldId id="661" r:id="rId71"/>
    <p:sldId id="662" r:id="rId72"/>
    <p:sldId id="663" r:id="rId73"/>
    <p:sldId id="664" r:id="rId74"/>
    <p:sldId id="665" r:id="rId75"/>
    <p:sldId id="666" r:id="rId76"/>
    <p:sldId id="667" r:id="rId77"/>
    <p:sldId id="668" r:id="rId78"/>
    <p:sldId id="669" r:id="rId79"/>
    <p:sldId id="670" r:id="rId80"/>
    <p:sldId id="671" r:id="rId81"/>
    <p:sldId id="672" r:id="rId82"/>
    <p:sldId id="673" r:id="rId83"/>
    <p:sldId id="674" r:id="rId84"/>
    <p:sldId id="429" r:id="rId85"/>
  </p:sldIdLst>
  <p:sldSz cx="9144000" cy="5143500" type="screen16x9"/>
  <p:notesSz cx="6858000" cy="9144000"/>
  <p:defaultTex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701">
          <p15:clr>
            <a:srgbClr val="A4A3A4"/>
          </p15:clr>
        </p15:guide>
        <p15:guide id="2" pos="281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339966"/>
    <a:srgbClr val="FF3300"/>
    <a:srgbClr val="000066"/>
    <a:srgbClr val="0033CC"/>
    <a:srgbClr val="009999"/>
    <a:srgbClr val="000099"/>
    <a:srgbClr val="660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590" autoAdjust="0"/>
    <p:restoredTop sz="94660"/>
  </p:normalViewPr>
  <p:slideViewPr>
    <p:cSldViewPr showGuides="1">
      <p:cViewPr varScale="1">
        <p:scale>
          <a:sx n="120" d="100"/>
          <a:sy n="120" d="100"/>
        </p:scale>
        <p:origin x="79" y="456"/>
      </p:cViewPr>
      <p:guideLst>
        <p:guide orient="horz" pos="1701"/>
        <p:guide pos="2812"/>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theme" Target="theme/theme1.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tableStyles" Target="tableStyles.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presProps" Target="presProp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5FDFB57A-99A6-49E2-B697-39E133D91ED2}" type="doc">
      <dgm:prSet loTypeId="urn:microsoft.com/office/officeart/2005/8/layout/hierarchy4" loCatId="list" qsTypeId="urn:microsoft.com/office/officeart/2005/8/quickstyle/simple3#1" qsCatId="simple" csTypeId="urn:microsoft.com/office/officeart/2005/8/colors/accent1_2#1" csCatId="accent1" phldr="1"/>
      <dgm:spPr/>
      <dgm:t>
        <a:bodyPr/>
        <a:lstStyle/>
        <a:p>
          <a:endParaRPr lang="zh-CN" altLang="en-US"/>
        </a:p>
      </dgm:t>
    </dgm:pt>
    <dgm:pt modelId="{7151A418-5634-4B02-A498-86E7644CA4DB}">
      <dgm:prSet phldrT="[文本]" phldr="0" custT="1"/>
      <dgm:spPr>
        <a:solidFill>
          <a:srgbClr val="92D050"/>
        </a:solidFill>
      </dgm:spPr>
      <dgm:t>
        <a:bodyPr vert="horz" wrap="square"/>
        <a:lstStyle/>
        <a:p>
          <a:pPr>
            <a:lnSpc>
              <a:spcPct val="100000"/>
            </a:lnSpc>
            <a:spcBef>
              <a:spcPct val="0"/>
            </a:spcBef>
            <a:spcAft>
              <a:spcPct val="35000"/>
            </a:spcAft>
          </a:pPr>
          <a:r>
            <a:rPr lang="zh-CN" sz="1200" b="1" dirty="0">
              <a:solidFill>
                <a:srgbClr val="002060"/>
              </a:solidFill>
            </a:rPr>
            <a:t>落实依法依规办学，以章程为核心，以制度建设为支撑，推进学校理事会、学术委员会机制建设</a:t>
          </a:r>
        </a:p>
      </dgm:t>
    </dgm:pt>
    <dgm:pt modelId="{B803C4FB-FCA1-48D0-9127-0EA19C776990}" type="parTrans" cxnId="{180B1FF3-2C43-47FE-94F8-5E40A343C830}">
      <dgm:prSet/>
      <dgm:spPr/>
      <dgm:t>
        <a:bodyPr/>
        <a:lstStyle/>
        <a:p>
          <a:endParaRPr lang="zh-CN" altLang="en-US">
            <a:solidFill>
              <a:srgbClr val="002060"/>
            </a:solidFill>
          </a:endParaRPr>
        </a:p>
      </dgm:t>
    </dgm:pt>
    <dgm:pt modelId="{C7113F97-0061-4E0A-ADD0-A92A97D2DEB7}" type="sibTrans" cxnId="{180B1FF3-2C43-47FE-94F8-5E40A343C830}">
      <dgm:prSet/>
      <dgm:spPr/>
      <dgm:t>
        <a:bodyPr/>
        <a:lstStyle/>
        <a:p>
          <a:endParaRPr lang="zh-CN" altLang="en-US">
            <a:solidFill>
              <a:srgbClr val="002060"/>
            </a:solidFill>
          </a:endParaRPr>
        </a:p>
      </dgm:t>
    </dgm:pt>
    <dgm:pt modelId="{895455B6-537F-4C8B-8048-1EA8096D87EE}">
      <dgm:prSet phldrT="[文本]" phldr="0" custT="1"/>
      <dgm:spPr>
        <a:solidFill>
          <a:srgbClr val="92D050"/>
        </a:solidFill>
      </dgm:spPr>
      <dgm:t>
        <a:bodyPr vert="horz" wrap="square"/>
        <a:lstStyle/>
        <a:p>
          <a:pPr algn="ctr">
            <a:lnSpc>
              <a:spcPct val="100000"/>
            </a:lnSpc>
            <a:spcBef>
              <a:spcPct val="0"/>
            </a:spcBef>
            <a:spcAft>
              <a:spcPct val="35000"/>
            </a:spcAft>
          </a:pPr>
          <a:r>
            <a:rPr lang="zh-CN" sz="1200" b="1" dirty="0">
              <a:solidFill>
                <a:srgbClr val="002060"/>
              </a:solidFill>
            </a:rPr>
            <a:t>修订了党委会、校长办公会议事规则和“三重一大”集体决策机制</a:t>
          </a:r>
        </a:p>
      </dgm:t>
    </dgm:pt>
    <dgm:pt modelId="{B03BBB20-E45C-4E72-9B9E-C7A95EE8F3D9}" type="parTrans" cxnId="{534373AA-912F-4380-ADC8-17B9FCE8B526}">
      <dgm:prSet/>
      <dgm:spPr/>
      <dgm:t>
        <a:bodyPr/>
        <a:lstStyle/>
        <a:p>
          <a:endParaRPr lang="zh-CN" altLang="en-US">
            <a:solidFill>
              <a:srgbClr val="002060"/>
            </a:solidFill>
          </a:endParaRPr>
        </a:p>
      </dgm:t>
    </dgm:pt>
    <dgm:pt modelId="{DBE67B2E-51A8-47BF-AE31-40443A5E7615}" type="sibTrans" cxnId="{534373AA-912F-4380-ADC8-17B9FCE8B526}">
      <dgm:prSet/>
      <dgm:spPr/>
      <dgm:t>
        <a:bodyPr/>
        <a:lstStyle/>
        <a:p>
          <a:endParaRPr lang="zh-CN" altLang="en-US">
            <a:solidFill>
              <a:srgbClr val="002060"/>
            </a:solidFill>
          </a:endParaRPr>
        </a:p>
      </dgm:t>
    </dgm:pt>
    <dgm:pt modelId="{7119AE7F-2DBC-4EEE-968F-7333D7BE299A}">
      <dgm:prSet phldrT="[文本]" phldr="0" custT="1"/>
      <dgm:spPr>
        <a:solidFill>
          <a:srgbClr val="92D050"/>
        </a:solidFill>
      </dgm:spPr>
      <dgm:t>
        <a:bodyPr vert="horz" wrap="square"/>
        <a:lstStyle/>
        <a:p>
          <a:pPr algn="ctr">
            <a:lnSpc>
              <a:spcPct val="100000"/>
            </a:lnSpc>
            <a:spcBef>
              <a:spcPct val="0"/>
            </a:spcBef>
            <a:spcAft>
              <a:spcPct val="35000"/>
            </a:spcAft>
          </a:pPr>
          <a:r>
            <a:rPr lang="zh-CN" sz="1200" b="1" dirty="0">
              <a:solidFill>
                <a:srgbClr val="002060"/>
              </a:solidFill>
            </a:rPr>
            <a:t>完善了二级学院党组织议事规则和党政联席会议制度</a:t>
          </a:r>
        </a:p>
      </dgm:t>
    </dgm:pt>
    <dgm:pt modelId="{F254045E-C913-49F8-8358-A5E8D79C043D}" type="parTrans" cxnId="{CF88A4C5-49F8-475E-87DE-F0DFF02A1253}">
      <dgm:prSet/>
      <dgm:spPr/>
      <dgm:t>
        <a:bodyPr/>
        <a:lstStyle/>
        <a:p>
          <a:endParaRPr lang="zh-CN" altLang="en-US">
            <a:solidFill>
              <a:srgbClr val="002060"/>
            </a:solidFill>
          </a:endParaRPr>
        </a:p>
      </dgm:t>
    </dgm:pt>
    <dgm:pt modelId="{3931FBE5-B4D0-4FA4-9487-3D5E9D48A24F}" type="sibTrans" cxnId="{CF88A4C5-49F8-475E-87DE-F0DFF02A1253}">
      <dgm:prSet/>
      <dgm:spPr/>
      <dgm:t>
        <a:bodyPr/>
        <a:lstStyle/>
        <a:p>
          <a:endParaRPr lang="zh-CN" altLang="en-US">
            <a:solidFill>
              <a:srgbClr val="002060"/>
            </a:solidFill>
          </a:endParaRPr>
        </a:p>
      </dgm:t>
    </dgm:pt>
    <dgm:pt modelId="{DEFD9D89-8BE4-404D-85A9-07BB657309A5}">
      <dgm:prSet phldrT="[文本]" phldr="0" custT="1"/>
      <dgm:spPr>
        <a:solidFill>
          <a:srgbClr val="92D050"/>
        </a:solidFill>
      </dgm:spPr>
      <dgm:t>
        <a:bodyPr vert="horz" wrap="square"/>
        <a:lstStyle/>
        <a:p>
          <a:pPr algn="ctr">
            <a:lnSpc>
              <a:spcPct val="100000"/>
            </a:lnSpc>
            <a:spcBef>
              <a:spcPct val="0"/>
            </a:spcBef>
            <a:spcAft>
              <a:spcPct val="35000"/>
            </a:spcAft>
          </a:pPr>
          <a:r>
            <a:rPr lang="zh-CN" sz="1200" b="1" dirty="0">
              <a:solidFill>
                <a:srgbClr val="002060"/>
              </a:solidFill>
            </a:rPr>
            <a:t>完善制度废、改、立、释机制</a:t>
          </a:r>
        </a:p>
      </dgm:t>
    </dgm:pt>
    <dgm:pt modelId="{DC769B4F-1B5F-4B11-8D03-D66960EB318C}" type="parTrans" cxnId="{C7EAAE81-2275-49CE-BB2C-D9A31494C555}">
      <dgm:prSet/>
      <dgm:spPr/>
      <dgm:t>
        <a:bodyPr/>
        <a:lstStyle/>
        <a:p>
          <a:endParaRPr lang="zh-CN" altLang="en-US">
            <a:solidFill>
              <a:srgbClr val="002060"/>
            </a:solidFill>
          </a:endParaRPr>
        </a:p>
      </dgm:t>
    </dgm:pt>
    <dgm:pt modelId="{652AC4E7-80B1-4D8C-BE37-DC04B83BDAE6}" type="sibTrans" cxnId="{C7EAAE81-2275-49CE-BB2C-D9A31494C555}">
      <dgm:prSet/>
      <dgm:spPr/>
      <dgm:t>
        <a:bodyPr/>
        <a:lstStyle/>
        <a:p>
          <a:endParaRPr lang="zh-CN" altLang="en-US">
            <a:solidFill>
              <a:srgbClr val="002060"/>
            </a:solidFill>
          </a:endParaRPr>
        </a:p>
      </dgm:t>
    </dgm:pt>
    <dgm:pt modelId="{A906B42B-EE9C-4FB0-A2EF-F6D13100B190}">
      <dgm:prSet phldrT="[文本]" phldr="0" custT="1"/>
      <dgm:spPr>
        <a:solidFill>
          <a:srgbClr val="92D050"/>
        </a:solidFill>
      </dgm:spPr>
      <dgm:t>
        <a:bodyPr vert="horz" wrap="square"/>
        <a:lstStyle/>
        <a:p>
          <a:pPr algn="ctr">
            <a:lnSpc>
              <a:spcPct val="100000"/>
            </a:lnSpc>
            <a:spcBef>
              <a:spcPct val="0"/>
            </a:spcBef>
            <a:spcAft>
              <a:spcPct val="35000"/>
            </a:spcAft>
          </a:pPr>
          <a:r>
            <a:rPr sz="1200" b="1" dirty="0">
              <a:solidFill>
                <a:srgbClr val="002060"/>
              </a:solidFill>
            </a:rPr>
            <a:t>完成了新版制度汇编初稿</a:t>
          </a:r>
        </a:p>
      </dgm:t>
    </dgm:pt>
    <dgm:pt modelId="{6909CA52-E9B9-454E-98F2-F9426F94D3F1}" type="parTrans" cxnId="{5002E558-F5C7-46D1-B797-C55FF3216FC4}">
      <dgm:prSet/>
      <dgm:spPr/>
      <dgm:t>
        <a:bodyPr/>
        <a:lstStyle/>
        <a:p>
          <a:endParaRPr lang="zh-CN" altLang="en-US">
            <a:solidFill>
              <a:srgbClr val="002060"/>
            </a:solidFill>
          </a:endParaRPr>
        </a:p>
      </dgm:t>
    </dgm:pt>
    <dgm:pt modelId="{F17433E0-BD01-43F8-99DB-C82F5C7DEE9B}" type="sibTrans" cxnId="{5002E558-F5C7-46D1-B797-C55FF3216FC4}">
      <dgm:prSet/>
      <dgm:spPr/>
      <dgm:t>
        <a:bodyPr/>
        <a:lstStyle/>
        <a:p>
          <a:endParaRPr lang="zh-CN" altLang="en-US">
            <a:solidFill>
              <a:srgbClr val="002060"/>
            </a:solidFill>
          </a:endParaRPr>
        </a:p>
      </dgm:t>
    </dgm:pt>
    <dgm:pt modelId="{2F3613F6-D411-4FA4-BECD-CE0F337054FB}">
      <dgm:prSet phldrT="[文本]" phldr="0" custT="1"/>
      <dgm:spPr>
        <a:solidFill>
          <a:srgbClr val="92D050"/>
        </a:solidFill>
      </dgm:spPr>
      <dgm:t>
        <a:bodyPr vert="horz" wrap="square"/>
        <a:lstStyle/>
        <a:p>
          <a:pPr algn="ctr">
            <a:lnSpc>
              <a:spcPct val="100000"/>
            </a:lnSpc>
            <a:spcBef>
              <a:spcPct val="0"/>
            </a:spcBef>
            <a:spcAft>
              <a:spcPct val="35000"/>
            </a:spcAft>
          </a:pPr>
          <a:r>
            <a:rPr lang="zh-CN" sz="1200" b="1" dirty="0">
              <a:solidFill>
                <a:srgbClr val="002060"/>
              </a:solidFill>
            </a:rPr>
            <a:t>落实教代会职权，推进信息公开，提升广大教职工的主人翁意识</a:t>
          </a:r>
          <a:endParaRPr sz="6500">
            <a:solidFill>
              <a:srgbClr val="002060"/>
            </a:solidFill>
          </a:endParaRPr>
        </a:p>
      </dgm:t>
    </dgm:pt>
    <dgm:pt modelId="{EAEDB868-0464-4F16-9CFA-457DDF4BD0FA}" type="parTrans" cxnId="{0680B541-CED6-42B7-9E3F-DB83C78FFC77}">
      <dgm:prSet/>
      <dgm:spPr/>
      <dgm:t>
        <a:bodyPr/>
        <a:lstStyle/>
        <a:p>
          <a:endParaRPr lang="zh-CN" altLang="en-US">
            <a:solidFill>
              <a:srgbClr val="002060"/>
            </a:solidFill>
          </a:endParaRPr>
        </a:p>
      </dgm:t>
    </dgm:pt>
    <dgm:pt modelId="{F2255800-3D0C-46D0-98B0-65151C7F1136}" type="sibTrans" cxnId="{0680B541-CED6-42B7-9E3F-DB83C78FFC77}">
      <dgm:prSet/>
      <dgm:spPr/>
      <dgm:t>
        <a:bodyPr/>
        <a:lstStyle/>
        <a:p>
          <a:endParaRPr lang="zh-CN" altLang="en-US">
            <a:solidFill>
              <a:srgbClr val="002060"/>
            </a:solidFill>
          </a:endParaRPr>
        </a:p>
      </dgm:t>
    </dgm:pt>
    <dgm:pt modelId="{F3D6747D-B052-44FA-9FDB-07EDB13BE022}" type="pres">
      <dgm:prSet presAssocID="{5FDFB57A-99A6-49E2-B697-39E133D91ED2}" presName="Name0" presStyleCnt="0">
        <dgm:presLayoutVars>
          <dgm:chPref val="1"/>
          <dgm:dir/>
          <dgm:animOne val="branch"/>
          <dgm:animLvl val="lvl"/>
          <dgm:resizeHandles/>
        </dgm:presLayoutVars>
      </dgm:prSet>
      <dgm:spPr/>
    </dgm:pt>
    <dgm:pt modelId="{BC206DC9-E563-4CC5-A421-C06D73E1C251}" type="pres">
      <dgm:prSet presAssocID="{7151A418-5634-4B02-A498-86E7644CA4DB}" presName="vertOne" presStyleCnt="0"/>
      <dgm:spPr/>
    </dgm:pt>
    <dgm:pt modelId="{8C3A0D0F-3327-432F-8CDE-702BA9F05A87}" type="pres">
      <dgm:prSet presAssocID="{7151A418-5634-4B02-A498-86E7644CA4DB}" presName="txOne" presStyleLbl="node0" presStyleIdx="0" presStyleCnt="6" custScaleX="78614">
        <dgm:presLayoutVars>
          <dgm:chPref val="3"/>
        </dgm:presLayoutVars>
      </dgm:prSet>
      <dgm:spPr/>
    </dgm:pt>
    <dgm:pt modelId="{D51B8D4D-416B-4118-80B9-1DCCA58CCAF7}" type="pres">
      <dgm:prSet presAssocID="{7151A418-5634-4B02-A498-86E7644CA4DB}" presName="horzOne" presStyleCnt="0"/>
      <dgm:spPr/>
    </dgm:pt>
    <dgm:pt modelId="{92886051-8F6A-4967-BFC5-A09F8E7FF638}" type="pres">
      <dgm:prSet presAssocID="{C7113F97-0061-4E0A-ADD0-A92A97D2DEB7}" presName="sibSpaceOne" presStyleCnt="0"/>
      <dgm:spPr/>
    </dgm:pt>
    <dgm:pt modelId="{A0F95C27-7A7D-4D59-819C-FC2A3A7E062E}" type="pres">
      <dgm:prSet presAssocID="{895455B6-537F-4C8B-8048-1EA8096D87EE}" presName="vertOne" presStyleCnt="0"/>
      <dgm:spPr/>
    </dgm:pt>
    <dgm:pt modelId="{78ABCA99-DC64-42DA-A262-BC6D97D8DF36}" type="pres">
      <dgm:prSet presAssocID="{895455B6-537F-4C8B-8048-1EA8096D87EE}" presName="txOne" presStyleLbl="node0" presStyleIdx="1" presStyleCnt="6" custScaleX="68293">
        <dgm:presLayoutVars>
          <dgm:chPref val="3"/>
        </dgm:presLayoutVars>
      </dgm:prSet>
      <dgm:spPr/>
    </dgm:pt>
    <dgm:pt modelId="{96FE3D8E-2147-4246-9CC6-0D4CC983505A}" type="pres">
      <dgm:prSet presAssocID="{895455B6-537F-4C8B-8048-1EA8096D87EE}" presName="horzOne" presStyleCnt="0"/>
      <dgm:spPr/>
    </dgm:pt>
    <dgm:pt modelId="{56EE6589-7105-45D3-9D31-BD78924FE5BD}" type="pres">
      <dgm:prSet presAssocID="{DBE67B2E-51A8-47BF-AE31-40443A5E7615}" presName="sibSpaceOne" presStyleCnt="0"/>
      <dgm:spPr/>
    </dgm:pt>
    <dgm:pt modelId="{C016AACF-E9E8-4FB5-B395-8404FF98F154}" type="pres">
      <dgm:prSet presAssocID="{7119AE7F-2DBC-4EEE-968F-7333D7BE299A}" presName="vertOne" presStyleCnt="0"/>
      <dgm:spPr/>
    </dgm:pt>
    <dgm:pt modelId="{182AC4BE-FE42-4FA4-A0DD-3492FF0B1B1F}" type="pres">
      <dgm:prSet presAssocID="{7119AE7F-2DBC-4EEE-968F-7333D7BE299A}" presName="txOne" presStyleLbl="node0" presStyleIdx="2" presStyleCnt="6" custScaleX="68293" custLinFactNeighborX="1923" custLinFactNeighborY="-3662">
        <dgm:presLayoutVars>
          <dgm:chPref val="3"/>
        </dgm:presLayoutVars>
      </dgm:prSet>
      <dgm:spPr/>
    </dgm:pt>
    <dgm:pt modelId="{7D532914-3208-41EA-9D54-47D070B76A39}" type="pres">
      <dgm:prSet presAssocID="{7119AE7F-2DBC-4EEE-968F-7333D7BE299A}" presName="horzOne" presStyleCnt="0"/>
      <dgm:spPr/>
    </dgm:pt>
    <dgm:pt modelId="{66681617-D537-4AEF-9471-066056E18CA2}" type="pres">
      <dgm:prSet presAssocID="{3931FBE5-B4D0-4FA4-9487-3D5E9D48A24F}" presName="sibSpaceOne" presStyleCnt="0"/>
      <dgm:spPr/>
    </dgm:pt>
    <dgm:pt modelId="{6C1F0C85-269F-406B-BE57-6073CE152371}" type="pres">
      <dgm:prSet presAssocID="{DEFD9D89-8BE4-404D-85A9-07BB657309A5}" presName="vertOne" presStyleCnt="0"/>
      <dgm:spPr/>
    </dgm:pt>
    <dgm:pt modelId="{C3950E41-ADD8-4452-8710-AE3700670594}" type="pres">
      <dgm:prSet presAssocID="{DEFD9D89-8BE4-404D-85A9-07BB657309A5}" presName="txOne" presStyleLbl="node0" presStyleIdx="3" presStyleCnt="6" custScaleX="68293">
        <dgm:presLayoutVars>
          <dgm:chPref val="3"/>
        </dgm:presLayoutVars>
      </dgm:prSet>
      <dgm:spPr/>
    </dgm:pt>
    <dgm:pt modelId="{8FDC1FD3-3262-438D-B191-31EE889BBE04}" type="pres">
      <dgm:prSet presAssocID="{DEFD9D89-8BE4-404D-85A9-07BB657309A5}" presName="horzOne" presStyleCnt="0"/>
      <dgm:spPr/>
    </dgm:pt>
    <dgm:pt modelId="{BEF0A7CE-96F7-4735-B922-847A1557795E}" type="pres">
      <dgm:prSet presAssocID="{652AC4E7-80B1-4D8C-BE37-DC04B83BDAE6}" presName="sibSpaceOne" presStyleCnt="0"/>
      <dgm:spPr/>
    </dgm:pt>
    <dgm:pt modelId="{4A1BF5E8-F505-4B0E-BA02-7BDD736D4FAC}" type="pres">
      <dgm:prSet presAssocID="{A906B42B-EE9C-4FB0-A2EF-F6D13100B190}" presName="vertOne" presStyleCnt="0"/>
      <dgm:spPr/>
    </dgm:pt>
    <dgm:pt modelId="{3FDD922E-7098-4190-A1EB-B1535F24E29A}" type="pres">
      <dgm:prSet presAssocID="{A906B42B-EE9C-4FB0-A2EF-F6D13100B190}" presName="txOne" presStyleLbl="node0" presStyleIdx="4" presStyleCnt="6" custScaleX="53228">
        <dgm:presLayoutVars>
          <dgm:chPref val="3"/>
        </dgm:presLayoutVars>
      </dgm:prSet>
      <dgm:spPr/>
    </dgm:pt>
    <dgm:pt modelId="{0332EEFF-F096-4EEC-B629-5BFA6E78683F}" type="pres">
      <dgm:prSet presAssocID="{A906B42B-EE9C-4FB0-A2EF-F6D13100B190}" presName="horzOne" presStyleCnt="0"/>
      <dgm:spPr/>
    </dgm:pt>
    <dgm:pt modelId="{BCEC92EA-0DF8-418B-95C6-64FD5B7A6DF1}" type="pres">
      <dgm:prSet presAssocID="{F17433E0-BD01-43F8-99DB-C82F5C7DEE9B}" presName="sibSpaceOne" presStyleCnt="0"/>
      <dgm:spPr/>
    </dgm:pt>
    <dgm:pt modelId="{D8BE0364-9C05-4A9C-9E1E-1E8489049311}" type="pres">
      <dgm:prSet presAssocID="{2F3613F6-D411-4FA4-BECD-CE0F337054FB}" presName="vertOne" presStyleCnt="0"/>
      <dgm:spPr/>
    </dgm:pt>
    <dgm:pt modelId="{EBC4D29C-CE50-4FFB-ABEE-FEB07433545A}" type="pres">
      <dgm:prSet presAssocID="{2F3613F6-D411-4FA4-BECD-CE0F337054FB}" presName="txOne" presStyleLbl="node0" presStyleIdx="5" presStyleCnt="6" custScaleX="68293">
        <dgm:presLayoutVars>
          <dgm:chPref val="3"/>
        </dgm:presLayoutVars>
      </dgm:prSet>
      <dgm:spPr/>
    </dgm:pt>
    <dgm:pt modelId="{E52DADCB-9B18-4ECE-AEDA-CA912213562B}" type="pres">
      <dgm:prSet presAssocID="{2F3613F6-D411-4FA4-BECD-CE0F337054FB}" presName="horzOne" presStyleCnt="0"/>
      <dgm:spPr/>
    </dgm:pt>
  </dgm:ptLst>
  <dgm:cxnLst>
    <dgm:cxn modelId="{FE560702-24D4-44C8-8FAE-41BBD2C4AD6C}" type="presOf" srcId="{5FDFB57A-99A6-49E2-B697-39E133D91ED2}" destId="{F3D6747D-B052-44FA-9FDB-07EDB13BE022}" srcOrd="0" destOrd="0" presId="urn:microsoft.com/office/officeart/2005/8/layout/hierarchy4"/>
    <dgm:cxn modelId="{26D48D3B-E525-4365-A63B-3E5A0B85A209}" type="presOf" srcId="{2F3613F6-D411-4FA4-BECD-CE0F337054FB}" destId="{EBC4D29C-CE50-4FFB-ABEE-FEB07433545A}" srcOrd="0" destOrd="0" presId="urn:microsoft.com/office/officeart/2005/8/layout/hierarchy4"/>
    <dgm:cxn modelId="{0680B541-CED6-42B7-9E3F-DB83C78FFC77}" srcId="{5FDFB57A-99A6-49E2-B697-39E133D91ED2}" destId="{2F3613F6-D411-4FA4-BECD-CE0F337054FB}" srcOrd="5" destOrd="0" parTransId="{EAEDB868-0464-4F16-9CFA-457DDF4BD0FA}" sibTransId="{F2255800-3D0C-46D0-98B0-65151C7F1136}"/>
    <dgm:cxn modelId="{148EA36D-AA6D-49AF-AD8D-3E95FA3B8A19}" type="presOf" srcId="{7119AE7F-2DBC-4EEE-968F-7333D7BE299A}" destId="{182AC4BE-FE42-4FA4-A0DD-3492FF0B1B1F}" srcOrd="0" destOrd="0" presId="urn:microsoft.com/office/officeart/2005/8/layout/hierarchy4"/>
    <dgm:cxn modelId="{5002E558-F5C7-46D1-B797-C55FF3216FC4}" srcId="{5FDFB57A-99A6-49E2-B697-39E133D91ED2}" destId="{A906B42B-EE9C-4FB0-A2EF-F6D13100B190}" srcOrd="4" destOrd="0" parTransId="{6909CA52-E9B9-454E-98F2-F9426F94D3F1}" sibTransId="{F17433E0-BD01-43F8-99DB-C82F5C7DEE9B}"/>
    <dgm:cxn modelId="{36B2E67E-50A0-4D0A-954F-4F30D6F19630}" type="presOf" srcId="{DEFD9D89-8BE4-404D-85A9-07BB657309A5}" destId="{C3950E41-ADD8-4452-8710-AE3700670594}" srcOrd="0" destOrd="0" presId="urn:microsoft.com/office/officeart/2005/8/layout/hierarchy4"/>
    <dgm:cxn modelId="{C7EAAE81-2275-49CE-BB2C-D9A31494C555}" srcId="{5FDFB57A-99A6-49E2-B697-39E133D91ED2}" destId="{DEFD9D89-8BE4-404D-85A9-07BB657309A5}" srcOrd="3" destOrd="0" parTransId="{DC769B4F-1B5F-4B11-8D03-D66960EB318C}" sibTransId="{652AC4E7-80B1-4D8C-BE37-DC04B83BDAE6}"/>
    <dgm:cxn modelId="{AA7ADBA5-9372-4F32-A9F5-5907EFD11F2E}" type="presOf" srcId="{7151A418-5634-4B02-A498-86E7644CA4DB}" destId="{8C3A0D0F-3327-432F-8CDE-702BA9F05A87}" srcOrd="0" destOrd="0" presId="urn:microsoft.com/office/officeart/2005/8/layout/hierarchy4"/>
    <dgm:cxn modelId="{534373AA-912F-4380-ADC8-17B9FCE8B526}" srcId="{5FDFB57A-99A6-49E2-B697-39E133D91ED2}" destId="{895455B6-537F-4C8B-8048-1EA8096D87EE}" srcOrd="1" destOrd="0" parTransId="{B03BBB20-E45C-4E72-9B9E-C7A95EE8F3D9}" sibTransId="{DBE67B2E-51A8-47BF-AE31-40443A5E7615}"/>
    <dgm:cxn modelId="{1C65E3C3-8ABC-457F-BB9B-8FFE9BE3F671}" type="presOf" srcId="{895455B6-537F-4C8B-8048-1EA8096D87EE}" destId="{78ABCA99-DC64-42DA-A262-BC6D97D8DF36}" srcOrd="0" destOrd="0" presId="urn:microsoft.com/office/officeart/2005/8/layout/hierarchy4"/>
    <dgm:cxn modelId="{CF88A4C5-49F8-475E-87DE-F0DFF02A1253}" srcId="{5FDFB57A-99A6-49E2-B697-39E133D91ED2}" destId="{7119AE7F-2DBC-4EEE-968F-7333D7BE299A}" srcOrd="2" destOrd="0" parTransId="{F254045E-C913-49F8-8358-A5E8D79C043D}" sibTransId="{3931FBE5-B4D0-4FA4-9487-3D5E9D48A24F}"/>
    <dgm:cxn modelId="{036F35CF-CA36-4ECB-AF32-6022D9ABC646}" type="presOf" srcId="{A906B42B-EE9C-4FB0-A2EF-F6D13100B190}" destId="{3FDD922E-7098-4190-A1EB-B1535F24E29A}" srcOrd="0" destOrd="0" presId="urn:microsoft.com/office/officeart/2005/8/layout/hierarchy4"/>
    <dgm:cxn modelId="{180B1FF3-2C43-47FE-94F8-5E40A343C830}" srcId="{5FDFB57A-99A6-49E2-B697-39E133D91ED2}" destId="{7151A418-5634-4B02-A498-86E7644CA4DB}" srcOrd="0" destOrd="0" parTransId="{B803C4FB-FCA1-48D0-9127-0EA19C776990}" sibTransId="{C7113F97-0061-4E0A-ADD0-A92A97D2DEB7}"/>
    <dgm:cxn modelId="{F26D6937-64B8-4464-B2B7-85463A75C691}" type="presParOf" srcId="{F3D6747D-B052-44FA-9FDB-07EDB13BE022}" destId="{BC206DC9-E563-4CC5-A421-C06D73E1C251}" srcOrd="0" destOrd="0" presId="urn:microsoft.com/office/officeart/2005/8/layout/hierarchy4"/>
    <dgm:cxn modelId="{94C2FB64-59B9-4DFF-A40F-A39AC47BF0FE}" type="presParOf" srcId="{BC206DC9-E563-4CC5-A421-C06D73E1C251}" destId="{8C3A0D0F-3327-432F-8CDE-702BA9F05A87}" srcOrd="0" destOrd="0" presId="urn:microsoft.com/office/officeart/2005/8/layout/hierarchy4"/>
    <dgm:cxn modelId="{A801B0AD-BEE0-4804-87E5-9D23FD050492}" type="presParOf" srcId="{BC206DC9-E563-4CC5-A421-C06D73E1C251}" destId="{D51B8D4D-416B-4118-80B9-1DCCA58CCAF7}" srcOrd="1" destOrd="0" presId="urn:microsoft.com/office/officeart/2005/8/layout/hierarchy4"/>
    <dgm:cxn modelId="{B2DE95C1-0D29-4ECD-A2F2-9D2EECEFD1EB}" type="presParOf" srcId="{F3D6747D-B052-44FA-9FDB-07EDB13BE022}" destId="{92886051-8F6A-4967-BFC5-A09F8E7FF638}" srcOrd="1" destOrd="0" presId="urn:microsoft.com/office/officeart/2005/8/layout/hierarchy4"/>
    <dgm:cxn modelId="{83A09FD4-15B8-4F47-AC1D-A906821FD5B2}" type="presParOf" srcId="{F3D6747D-B052-44FA-9FDB-07EDB13BE022}" destId="{A0F95C27-7A7D-4D59-819C-FC2A3A7E062E}" srcOrd="2" destOrd="0" presId="urn:microsoft.com/office/officeart/2005/8/layout/hierarchy4"/>
    <dgm:cxn modelId="{A6C6776E-439D-46A7-B043-C6DF26843540}" type="presParOf" srcId="{A0F95C27-7A7D-4D59-819C-FC2A3A7E062E}" destId="{78ABCA99-DC64-42DA-A262-BC6D97D8DF36}" srcOrd="0" destOrd="0" presId="urn:microsoft.com/office/officeart/2005/8/layout/hierarchy4"/>
    <dgm:cxn modelId="{B65B8CDB-C715-4762-9725-8983BBE303B4}" type="presParOf" srcId="{A0F95C27-7A7D-4D59-819C-FC2A3A7E062E}" destId="{96FE3D8E-2147-4246-9CC6-0D4CC983505A}" srcOrd="1" destOrd="0" presId="urn:microsoft.com/office/officeart/2005/8/layout/hierarchy4"/>
    <dgm:cxn modelId="{CD962883-5571-42CC-887A-B843842EBCB1}" type="presParOf" srcId="{F3D6747D-B052-44FA-9FDB-07EDB13BE022}" destId="{56EE6589-7105-45D3-9D31-BD78924FE5BD}" srcOrd="3" destOrd="0" presId="urn:microsoft.com/office/officeart/2005/8/layout/hierarchy4"/>
    <dgm:cxn modelId="{653B4501-098E-487C-9AB8-EFD78F26C103}" type="presParOf" srcId="{F3D6747D-B052-44FA-9FDB-07EDB13BE022}" destId="{C016AACF-E9E8-4FB5-B395-8404FF98F154}" srcOrd="4" destOrd="0" presId="urn:microsoft.com/office/officeart/2005/8/layout/hierarchy4"/>
    <dgm:cxn modelId="{031F5EC6-56EC-4B85-BF9E-1CF8AA54F4BE}" type="presParOf" srcId="{C016AACF-E9E8-4FB5-B395-8404FF98F154}" destId="{182AC4BE-FE42-4FA4-A0DD-3492FF0B1B1F}" srcOrd="0" destOrd="0" presId="urn:microsoft.com/office/officeart/2005/8/layout/hierarchy4"/>
    <dgm:cxn modelId="{F314CA2D-F21F-4D0E-AF1C-178F9C02D68B}" type="presParOf" srcId="{C016AACF-E9E8-4FB5-B395-8404FF98F154}" destId="{7D532914-3208-41EA-9D54-47D070B76A39}" srcOrd="1" destOrd="0" presId="urn:microsoft.com/office/officeart/2005/8/layout/hierarchy4"/>
    <dgm:cxn modelId="{7A0361CA-6052-4555-8BCC-772C010CDEAB}" type="presParOf" srcId="{F3D6747D-B052-44FA-9FDB-07EDB13BE022}" destId="{66681617-D537-4AEF-9471-066056E18CA2}" srcOrd="5" destOrd="0" presId="urn:microsoft.com/office/officeart/2005/8/layout/hierarchy4"/>
    <dgm:cxn modelId="{9555DE77-7AA8-496C-8B34-FD3D12AAFD66}" type="presParOf" srcId="{F3D6747D-B052-44FA-9FDB-07EDB13BE022}" destId="{6C1F0C85-269F-406B-BE57-6073CE152371}" srcOrd="6" destOrd="0" presId="urn:microsoft.com/office/officeart/2005/8/layout/hierarchy4"/>
    <dgm:cxn modelId="{163B9486-7974-4F20-B9EE-3B72469CB359}" type="presParOf" srcId="{6C1F0C85-269F-406B-BE57-6073CE152371}" destId="{C3950E41-ADD8-4452-8710-AE3700670594}" srcOrd="0" destOrd="0" presId="urn:microsoft.com/office/officeart/2005/8/layout/hierarchy4"/>
    <dgm:cxn modelId="{C74C1567-FA6E-47F6-B6FD-778FCED1A515}" type="presParOf" srcId="{6C1F0C85-269F-406B-BE57-6073CE152371}" destId="{8FDC1FD3-3262-438D-B191-31EE889BBE04}" srcOrd="1" destOrd="0" presId="urn:microsoft.com/office/officeart/2005/8/layout/hierarchy4"/>
    <dgm:cxn modelId="{4B2D3EFC-8BB2-4D62-8363-AEAA619EC68E}" type="presParOf" srcId="{F3D6747D-B052-44FA-9FDB-07EDB13BE022}" destId="{BEF0A7CE-96F7-4735-B922-847A1557795E}" srcOrd="7" destOrd="0" presId="urn:microsoft.com/office/officeart/2005/8/layout/hierarchy4"/>
    <dgm:cxn modelId="{A9AF37E7-5EF0-4FA5-A122-5683F8929EA5}" type="presParOf" srcId="{F3D6747D-B052-44FA-9FDB-07EDB13BE022}" destId="{4A1BF5E8-F505-4B0E-BA02-7BDD736D4FAC}" srcOrd="8" destOrd="0" presId="urn:microsoft.com/office/officeart/2005/8/layout/hierarchy4"/>
    <dgm:cxn modelId="{9644031A-91A3-4BB9-8682-0605349288EA}" type="presParOf" srcId="{4A1BF5E8-F505-4B0E-BA02-7BDD736D4FAC}" destId="{3FDD922E-7098-4190-A1EB-B1535F24E29A}" srcOrd="0" destOrd="0" presId="urn:microsoft.com/office/officeart/2005/8/layout/hierarchy4"/>
    <dgm:cxn modelId="{C574CA9B-54C2-4187-84D2-CCB6E4761F3E}" type="presParOf" srcId="{4A1BF5E8-F505-4B0E-BA02-7BDD736D4FAC}" destId="{0332EEFF-F096-4EEC-B629-5BFA6E78683F}" srcOrd="1" destOrd="0" presId="urn:microsoft.com/office/officeart/2005/8/layout/hierarchy4"/>
    <dgm:cxn modelId="{36EE9167-F53F-4E63-870C-C6D1BC6D0410}" type="presParOf" srcId="{F3D6747D-B052-44FA-9FDB-07EDB13BE022}" destId="{BCEC92EA-0DF8-418B-95C6-64FD5B7A6DF1}" srcOrd="9" destOrd="0" presId="urn:microsoft.com/office/officeart/2005/8/layout/hierarchy4"/>
    <dgm:cxn modelId="{5BBA56A5-C9E1-4FAE-BBE2-7EAFB2F8DC6E}" type="presParOf" srcId="{F3D6747D-B052-44FA-9FDB-07EDB13BE022}" destId="{D8BE0364-9C05-4A9C-9E1E-1E8489049311}" srcOrd="10" destOrd="0" presId="urn:microsoft.com/office/officeart/2005/8/layout/hierarchy4"/>
    <dgm:cxn modelId="{5B3B905E-682A-4EF9-8399-35974793541D}" type="presParOf" srcId="{D8BE0364-9C05-4A9C-9E1E-1E8489049311}" destId="{EBC4D29C-CE50-4FFB-ABEE-FEB07433545A}" srcOrd="0" destOrd="0" presId="urn:microsoft.com/office/officeart/2005/8/layout/hierarchy4"/>
    <dgm:cxn modelId="{E8861689-9BED-4365-90C8-3AD9BFBBAE79}" type="presParOf" srcId="{D8BE0364-9C05-4A9C-9E1E-1E8489049311}" destId="{E52DADCB-9B18-4ECE-AEDA-CA912213562B}"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FB8B94F-6BF4-47BA-88B9-3460DE76266B}"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zh-CN" altLang="en-US"/>
        </a:p>
      </dgm:t>
    </dgm:pt>
    <dgm:pt modelId="{A8D78997-99EE-4A46-833C-1776E4908B0B}">
      <dgm:prSet phldrT="[文本]" custT="1"/>
      <dgm:spPr/>
      <dgm:t>
        <a:bodyPr/>
        <a:lstStyle/>
        <a:p>
          <a:r>
            <a:rPr lang="zh-CN" altLang="en-US" sz="1400" b="1" dirty="0">
              <a:solidFill>
                <a:srgbClr val="FFFF00"/>
              </a:solidFill>
            </a:rPr>
            <a:t>全面实施预算绩效目标管理</a:t>
          </a:r>
        </a:p>
      </dgm:t>
    </dgm:pt>
    <dgm:pt modelId="{E14AD5F0-78C1-4E6D-9EEA-FF43F7B34EE0}" type="parTrans" cxnId="{4C0BF69C-53D0-41A3-99E5-A7D68395142E}">
      <dgm:prSet/>
      <dgm:spPr/>
      <dgm:t>
        <a:bodyPr/>
        <a:lstStyle/>
        <a:p>
          <a:endParaRPr lang="zh-CN" altLang="en-US" sz="1200" b="1"/>
        </a:p>
      </dgm:t>
    </dgm:pt>
    <dgm:pt modelId="{12E4DADC-1A33-424F-B341-984181303674}" type="sibTrans" cxnId="{4C0BF69C-53D0-41A3-99E5-A7D68395142E}">
      <dgm:prSet/>
      <dgm:spPr/>
      <dgm:t>
        <a:bodyPr/>
        <a:lstStyle/>
        <a:p>
          <a:endParaRPr lang="zh-CN" altLang="en-US" sz="1200" b="1"/>
        </a:p>
      </dgm:t>
    </dgm:pt>
    <dgm:pt modelId="{9F52DADC-01E0-4207-B4B8-9F0D01C170D5}">
      <dgm:prSet phldrT="[文本]" custT="1"/>
      <dgm:spPr/>
      <dgm:t>
        <a:bodyPr/>
        <a:lstStyle/>
        <a:p>
          <a:r>
            <a:rPr lang="zh-CN" altLang="en-US" sz="1400" b="1" dirty="0"/>
            <a:t>优化财务工作流程，提高财务窗口服务质量</a:t>
          </a:r>
        </a:p>
      </dgm:t>
    </dgm:pt>
    <dgm:pt modelId="{5C9D8EA8-406B-42E7-B83B-ADB27F4695D4}" type="parTrans" cxnId="{3B0FDF74-D0A3-4D32-9EFC-0967C90F40A0}">
      <dgm:prSet custT="1"/>
      <dgm:spPr/>
      <dgm:t>
        <a:bodyPr/>
        <a:lstStyle/>
        <a:p>
          <a:endParaRPr lang="zh-CN" altLang="en-US" sz="1200" b="1"/>
        </a:p>
      </dgm:t>
    </dgm:pt>
    <dgm:pt modelId="{E0BC34A8-C588-4504-8774-C5AA85C7D3E8}" type="sibTrans" cxnId="{3B0FDF74-D0A3-4D32-9EFC-0967C90F40A0}">
      <dgm:prSet/>
      <dgm:spPr/>
      <dgm:t>
        <a:bodyPr/>
        <a:lstStyle/>
        <a:p>
          <a:endParaRPr lang="zh-CN" altLang="en-US" sz="1200" b="1"/>
        </a:p>
      </dgm:t>
    </dgm:pt>
    <dgm:pt modelId="{8AC40A72-A804-420B-B432-9E0E8F55DF56}">
      <dgm:prSet phldrT="[文本]" custT="1"/>
      <dgm:spPr/>
      <dgm:t>
        <a:bodyPr/>
        <a:lstStyle/>
        <a:p>
          <a:r>
            <a:rPr lang="zh-CN" altLang="en-US" sz="1200" b="1" dirty="0"/>
            <a:t>筹措疫情防控资金，做好学校疫情防控经费保障工作</a:t>
          </a:r>
        </a:p>
      </dgm:t>
    </dgm:pt>
    <dgm:pt modelId="{7BDD1F07-8CFB-421C-8191-CA5889B0490B}" type="parTrans" cxnId="{32A5B9FE-9506-484B-9C24-D121D7101FCD}">
      <dgm:prSet custT="1"/>
      <dgm:spPr/>
      <dgm:t>
        <a:bodyPr/>
        <a:lstStyle/>
        <a:p>
          <a:endParaRPr lang="zh-CN" altLang="en-US" sz="1200" b="1"/>
        </a:p>
      </dgm:t>
    </dgm:pt>
    <dgm:pt modelId="{3A2B07B9-0B58-4E04-8F1C-E01D1B5EE815}" type="sibTrans" cxnId="{32A5B9FE-9506-484B-9C24-D121D7101FCD}">
      <dgm:prSet/>
      <dgm:spPr/>
      <dgm:t>
        <a:bodyPr/>
        <a:lstStyle/>
        <a:p>
          <a:endParaRPr lang="zh-CN" altLang="en-US" sz="1200" b="1"/>
        </a:p>
      </dgm:t>
    </dgm:pt>
    <dgm:pt modelId="{DF95C275-F364-49EF-8878-F3ECBBBC81BB}">
      <dgm:prSet phldrT="[文本]" custT="1"/>
      <dgm:spPr/>
      <dgm:t>
        <a:bodyPr/>
        <a:lstStyle/>
        <a:p>
          <a:r>
            <a:rPr lang="zh-CN" altLang="en-US" sz="1400" b="1" dirty="0"/>
            <a:t>积极推进预算执行，电子信息学院财政预算执行率达到</a:t>
          </a:r>
          <a:r>
            <a:rPr lang="en-US" altLang="zh-CN" sz="1400" b="1" dirty="0">
              <a:solidFill>
                <a:srgbClr val="FF0000"/>
              </a:solidFill>
            </a:rPr>
            <a:t>99%</a:t>
          </a:r>
          <a:r>
            <a:rPr lang="zh-CN" altLang="en-US" sz="1400" b="1" dirty="0"/>
            <a:t>以上</a:t>
          </a:r>
        </a:p>
      </dgm:t>
    </dgm:pt>
    <dgm:pt modelId="{A3188C6A-E3BB-4738-A8C6-D7F771820E12}" type="parTrans" cxnId="{27C67F94-672F-4653-B14B-F219A436019F}">
      <dgm:prSet custT="1"/>
      <dgm:spPr/>
      <dgm:t>
        <a:bodyPr/>
        <a:lstStyle/>
        <a:p>
          <a:endParaRPr lang="zh-CN" altLang="en-US" sz="1200" b="1"/>
        </a:p>
      </dgm:t>
    </dgm:pt>
    <dgm:pt modelId="{D83A00E2-64C1-489B-B564-8F2747478639}" type="sibTrans" cxnId="{27C67F94-672F-4653-B14B-F219A436019F}">
      <dgm:prSet/>
      <dgm:spPr/>
      <dgm:t>
        <a:bodyPr/>
        <a:lstStyle/>
        <a:p>
          <a:endParaRPr lang="zh-CN" altLang="en-US" sz="1200" b="1"/>
        </a:p>
      </dgm:t>
    </dgm:pt>
    <dgm:pt modelId="{5DF4E80A-831C-47F6-90DB-4F79396C7B29}">
      <dgm:prSet phldrT="[文本]" custT="1"/>
      <dgm:spPr/>
      <dgm:t>
        <a:bodyPr/>
        <a:lstStyle/>
        <a:p>
          <a:r>
            <a:rPr lang="zh-CN" altLang="en-US" sz="1200" b="1" dirty="0"/>
            <a:t>搭建预算申报平台，实现线上申报年度基本办学经费、项目库和各类项目预算</a:t>
          </a:r>
        </a:p>
      </dgm:t>
    </dgm:pt>
    <dgm:pt modelId="{DC190F7F-A91D-4853-836A-56C41249E5D2}" type="parTrans" cxnId="{33E66C91-44C6-4480-8122-0BAF3AAB11CD}">
      <dgm:prSet custT="1"/>
      <dgm:spPr/>
      <dgm:t>
        <a:bodyPr/>
        <a:lstStyle/>
        <a:p>
          <a:endParaRPr lang="zh-CN" altLang="en-US" sz="1200" b="1"/>
        </a:p>
      </dgm:t>
    </dgm:pt>
    <dgm:pt modelId="{F8ECCEFC-C466-4A51-8369-BFBC98465D86}" type="sibTrans" cxnId="{33E66C91-44C6-4480-8122-0BAF3AAB11CD}">
      <dgm:prSet/>
      <dgm:spPr/>
      <dgm:t>
        <a:bodyPr/>
        <a:lstStyle/>
        <a:p>
          <a:endParaRPr lang="zh-CN" altLang="en-US" sz="1200" b="1"/>
        </a:p>
      </dgm:t>
    </dgm:pt>
    <dgm:pt modelId="{FF432324-ECEE-44C4-83B6-A0763B42BDB4}" type="pres">
      <dgm:prSet presAssocID="{3FB8B94F-6BF4-47BA-88B9-3460DE76266B}" presName="cycle" presStyleCnt="0">
        <dgm:presLayoutVars>
          <dgm:chMax val="1"/>
          <dgm:dir/>
          <dgm:animLvl val="ctr"/>
          <dgm:resizeHandles val="exact"/>
        </dgm:presLayoutVars>
      </dgm:prSet>
      <dgm:spPr/>
    </dgm:pt>
    <dgm:pt modelId="{AE394F3D-8ABB-4340-B717-CE96BF341651}" type="pres">
      <dgm:prSet presAssocID="{A8D78997-99EE-4A46-833C-1776E4908B0B}" presName="centerShape" presStyleLbl="node0" presStyleIdx="0" presStyleCnt="1" custLinFactNeighborX="10"/>
      <dgm:spPr/>
    </dgm:pt>
    <dgm:pt modelId="{99411A4A-7A07-4162-AA02-FFA6B36EAAC2}" type="pres">
      <dgm:prSet presAssocID="{5C9D8EA8-406B-42E7-B83B-ADB27F4695D4}" presName="Name9" presStyleLbl="parChTrans1D2" presStyleIdx="0" presStyleCnt="4"/>
      <dgm:spPr/>
    </dgm:pt>
    <dgm:pt modelId="{C7B1E3DA-DA9A-4940-82A4-8761F84D6E62}" type="pres">
      <dgm:prSet presAssocID="{5C9D8EA8-406B-42E7-B83B-ADB27F4695D4}" presName="connTx" presStyleLbl="parChTrans1D2" presStyleIdx="0" presStyleCnt="4"/>
      <dgm:spPr/>
    </dgm:pt>
    <dgm:pt modelId="{89E5EC49-4833-4E76-B355-33480F93828C}" type="pres">
      <dgm:prSet presAssocID="{9F52DADC-01E0-4207-B4B8-9F0D01C170D5}" presName="node" presStyleLbl="node1" presStyleIdx="0" presStyleCnt="4" custScaleX="180185">
        <dgm:presLayoutVars>
          <dgm:bulletEnabled val="1"/>
        </dgm:presLayoutVars>
      </dgm:prSet>
      <dgm:spPr/>
    </dgm:pt>
    <dgm:pt modelId="{D309828C-DB50-44A4-AB9F-E03B8814D62F}" type="pres">
      <dgm:prSet presAssocID="{7BDD1F07-8CFB-421C-8191-CA5889B0490B}" presName="Name9" presStyleLbl="parChTrans1D2" presStyleIdx="1" presStyleCnt="4"/>
      <dgm:spPr/>
    </dgm:pt>
    <dgm:pt modelId="{385752AB-3490-439F-9CC3-D724E211AA66}" type="pres">
      <dgm:prSet presAssocID="{7BDD1F07-8CFB-421C-8191-CA5889B0490B}" presName="connTx" presStyleLbl="parChTrans1D2" presStyleIdx="1" presStyleCnt="4"/>
      <dgm:spPr/>
    </dgm:pt>
    <dgm:pt modelId="{E84208D3-50E4-408D-85AC-D51A35118BCA}" type="pres">
      <dgm:prSet presAssocID="{8AC40A72-A804-420B-B432-9E0E8F55DF56}" presName="node" presStyleLbl="node1" presStyleIdx="1" presStyleCnt="4" custScaleX="177094">
        <dgm:presLayoutVars>
          <dgm:bulletEnabled val="1"/>
        </dgm:presLayoutVars>
      </dgm:prSet>
      <dgm:spPr/>
    </dgm:pt>
    <dgm:pt modelId="{2386296E-0F86-4272-B8D9-3497DDC97745}" type="pres">
      <dgm:prSet presAssocID="{A3188C6A-E3BB-4738-A8C6-D7F771820E12}" presName="Name9" presStyleLbl="parChTrans1D2" presStyleIdx="2" presStyleCnt="4"/>
      <dgm:spPr/>
    </dgm:pt>
    <dgm:pt modelId="{AA043F9B-6A43-48D1-B099-08896838CDBD}" type="pres">
      <dgm:prSet presAssocID="{A3188C6A-E3BB-4738-A8C6-D7F771820E12}" presName="connTx" presStyleLbl="parChTrans1D2" presStyleIdx="2" presStyleCnt="4"/>
      <dgm:spPr/>
    </dgm:pt>
    <dgm:pt modelId="{AE0386D8-5C76-4949-AF0A-56DD5A1A6496}" type="pres">
      <dgm:prSet presAssocID="{DF95C275-F364-49EF-8878-F3ECBBBC81BB}" presName="node" presStyleLbl="node1" presStyleIdx="2" presStyleCnt="4" custScaleX="180185">
        <dgm:presLayoutVars>
          <dgm:bulletEnabled val="1"/>
        </dgm:presLayoutVars>
      </dgm:prSet>
      <dgm:spPr/>
    </dgm:pt>
    <dgm:pt modelId="{F0756AD6-4DCF-4E1C-AD0C-376F07C0193D}" type="pres">
      <dgm:prSet presAssocID="{DC190F7F-A91D-4853-836A-56C41249E5D2}" presName="Name9" presStyleLbl="parChTrans1D2" presStyleIdx="3" presStyleCnt="4"/>
      <dgm:spPr/>
    </dgm:pt>
    <dgm:pt modelId="{735B4255-C9A9-4A11-9029-A76291D30883}" type="pres">
      <dgm:prSet presAssocID="{DC190F7F-A91D-4853-836A-56C41249E5D2}" presName="connTx" presStyleLbl="parChTrans1D2" presStyleIdx="3" presStyleCnt="4"/>
      <dgm:spPr/>
    </dgm:pt>
    <dgm:pt modelId="{6CC9A91C-CEBA-4D34-A4D6-96007F041582}" type="pres">
      <dgm:prSet presAssocID="{5DF4E80A-831C-47F6-90DB-4F79396C7B29}" presName="node" presStyleLbl="node1" presStyleIdx="3" presStyleCnt="4" custScaleX="176988">
        <dgm:presLayoutVars>
          <dgm:bulletEnabled val="1"/>
        </dgm:presLayoutVars>
      </dgm:prSet>
      <dgm:spPr/>
    </dgm:pt>
  </dgm:ptLst>
  <dgm:cxnLst>
    <dgm:cxn modelId="{BB36CC12-9817-454F-9C30-7F4FC75CF6D3}" type="presOf" srcId="{8AC40A72-A804-420B-B432-9E0E8F55DF56}" destId="{E84208D3-50E4-408D-85AC-D51A35118BCA}" srcOrd="0" destOrd="0" presId="urn:microsoft.com/office/officeart/2005/8/layout/radial1"/>
    <dgm:cxn modelId="{E4A7C22F-5219-4F7E-B4E7-C1FFA2AAD362}" type="presOf" srcId="{9F52DADC-01E0-4207-B4B8-9F0D01C170D5}" destId="{89E5EC49-4833-4E76-B355-33480F93828C}" srcOrd="0" destOrd="0" presId="urn:microsoft.com/office/officeart/2005/8/layout/radial1"/>
    <dgm:cxn modelId="{DD59B131-0224-44E1-8EF6-1C100FC33BD7}" type="presOf" srcId="{7BDD1F07-8CFB-421C-8191-CA5889B0490B}" destId="{D309828C-DB50-44A4-AB9F-E03B8814D62F}" srcOrd="0" destOrd="0" presId="urn:microsoft.com/office/officeart/2005/8/layout/radial1"/>
    <dgm:cxn modelId="{7E565A60-CD1A-4273-8352-00841BA0D5C2}" type="presOf" srcId="{5C9D8EA8-406B-42E7-B83B-ADB27F4695D4}" destId="{C7B1E3DA-DA9A-4940-82A4-8761F84D6E62}" srcOrd="1" destOrd="0" presId="urn:microsoft.com/office/officeart/2005/8/layout/radial1"/>
    <dgm:cxn modelId="{64D15061-B002-48C5-88E0-8F19EBEFD050}" type="presOf" srcId="{5C9D8EA8-406B-42E7-B83B-ADB27F4695D4}" destId="{99411A4A-7A07-4162-AA02-FFA6B36EAAC2}" srcOrd="0" destOrd="0" presId="urn:microsoft.com/office/officeart/2005/8/layout/radial1"/>
    <dgm:cxn modelId="{8DFC7268-A0EB-4C93-8A95-8A993E281294}" type="presOf" srcId="{DF95C275-F364-49EF-8878-F3ECBBBC81BB}" destId="{AE0386D8-5C76-4949-AF0A-56DD5A1A6496}" srcOrd="0" destOrd="0" presId="urn:microsoft.com/office/officeart/2005/8/layout/radial1"/>
    <dgm:cxn modelId="{3B0FDF74-D0A3-4D32-9EFC-0967C90F40A0}" srcId="{A8D78997-99EE-4A46-833C-1776E4908B0B}" destId="{9F52DADC-01E0-4207-B4B8-9F0D01C170D5}" srcOrd="0" destOrd="0" parTransId="{5C9D8EA8-406B-42E7-B83B-ADB27F4695D4}" sibTransId="{E0BC34A8-C588-4504-8774-C5AA85C7D3E8}"/>
    <dgm:cxn modelId="{9F2AE07D-1C1A-4566-9E26-F095530DF05F}" type="presOf" srcId="{A3188C6A-E3BB-4738-A8C6-D7F771820E12}" destId="{AA043F9B-6A43-48D1-B099-08896838CDBD}" srcOrd="1" destOrd="0" presId="urn:microsoft.com/office/officeart/2005/8/layout/radial1"/>
    <dgm:cxn modelId="{33E66C91-44C6-4480-8122-0BAF3AAB11CD}" srcId="{A8D78997-99EE-4A46-833C-1776E4908B0B}" destId="{5DF4E80A-831C-47F6-90DB-4F79396C7B29}" srcOrd="3" destOrd="0" parTransId="{DC190F7F-A91D-4853-836A-56C41249E5D2}" sibTransId="{F8ECCEFC-C466-4A51-8369-BFBC98465D86}"/>
    <dgm:cxn modelId="{146EB392-D002-4860-8874-85F8A3B17558}" type="presOf" srcId="{A8D78997-99EE-4A46-833C-1776E4908B0B}" destId="{AE394F3D-8ABB-4340-B717-CE96BF341651}" srcOrd="0" destOrd="0" presId="urn:microsoft.com/office/officeart/2005/8/layout/radial1"/>
    <dgm:cxn modelId="{27C67F94-672F-4653-B14B-F219A436019F}" srcId="{A8D78997-99EE-4A46-833C-1776E4908B0B}" destId="{DF95C275-F364-49EF-8878-F3ECBBBC81BB}" srcOrd="2" destOrd="0" parTransId="{A3188C6A-E3BB-4738-A8C6-D7F771820E12}" sibTransId="{D83A00E2-64C1-489B-B564-8F2747478639}"/>
    <dgm:cxn modelId="{4C0BF69C-53D0-41A3-99E5-A7D68395142E}" srcId="{3FB8B94F-6BF4-47BA-88B9-3460DE76266B}" destId="{A8D78997-99EE-4A46-833C-1776E4908B0B}" srcOrd="0" destOrd="0" parTransId="{E14AD5F0-78C1-4E6D-9EEA-FF43F7B34EE0}" sibTransId="{12E4DADC-1A33-424F-B341-984181303674}"/>
    <dgm:cxn modelId="{366587C0-6C69-450B-AF6B-08622F3E45A7}" type="presOf" srcId="{3FB8B94F-6BF4-47BA-88B9-3460DE76266B}" destId="{FF432324-ECEE-44C4-83B6-A0763B42BDB4}" srcOrd="0" destOrd="0" presId="urn:microsoft.com/office/officeart/2005/8/layout/radial1"/>
    <dgm:cxn modelId="{157CCEC3-8152-434B-829E-399FDBC8707E}" type="presOf" srcId="{5DF4E80A-831C-47F6-90DB-4F79396C7B29}" destId="{6CC9A91C-CEBA-4D34-A4D6-96007F041582}" srcOrd="0" destOrd="0" presId="urn:microsoft.com/office/officeart/2005/8/layout/radial1"/>
    <dgm:cxn modelId="{47F055D3-49AC-488B-B3BE-F7E5D9618CC9}" type="presOf" srcId="{DC190F7F-A91D-4853-836A-56C41249E5D2}" destId="{F0756AD6-4DCF-4E1C-AD0C-376F07C0193D}" srcOrd="0" destOrd="0" presId="urn:microsoft.com/office/officeart/2005/8/layout/radial1"/>
    <dgm:cxn modelId="{74AB50E3-525F-43E0-B751-D1AF7FED1D9C}" type="presOf" srcId="{7BDD1F07-8CFB-421C-8191-CA5889B0490B}" destId="{385752AB-3490-439F-9CC3-D724E211AA66}" srcOrd="1" destOrd="0" presId="urn:microsoft.com/office/officeart/2005/8/layout/radial1"/>
    <dgm:cxn modelId="{7FC46AE9-3304-4645-A165-272ACBCC0F31}" type="presOf" srcId="{A3188C6A-E3BB-4738-A8C6-D7F771820E12}" destId="{2386296E-0F86-4272-B8D9-3497DDC97745}" srcOrd="0" destOrd="0" presId="urn:microsoft.com/office/officeart/2005/8/layout/radial1"/>
    <dgm:cxn modelId="{B3D4FBF2-53D0-4F7E-8D62-071033F1B524}" type="presOf" srcId="{DC190F7F-A91D-4853-836A-56C41249E5D2}" destId="{735B4255-C9A9-4A11-9029-A76291D30883}" srcOrd="1" destOrd="0" presId="urn:microsoft.com/office/officeart/2005/8/layout/radial1"/>
    <dgm:cxn modelId="{32A5B9FE-9506-484B-9C24-D121D7101FCD}" srcId="{A8D78997-99EE-4A46-833C-1776E4908B0B}" destId="{8AC40A72-A804-420B-B432-9E0E8F55DF56}" srcOrd="1" destOrd="0" parTransId="{7BDD1F07-8CFB-421C-8191-CA5889B0490B}" sibTransId="{3A2B07B9-0B58-4E04-8F1C-E01D1B5EE815}"/>
    <dgm:cxn modelId="{0C3872B1-DE61-4DC4-9A9D-9DD7A75280CA}" type="presParOf" srcId="{FF432324-ECEE-44C4-83B6-A0763B42BDB4}" destId="{AE394F3D-8ABB-4340-B717-CE96BF341651}" srcOrd="0" destOrd="0" presId="urn:microsoft.com/office/officeart/2005/8/layout/radial1"/>
    <dgm:cxn modelId="{A734AE31-8932-4D26-9B3B-B1FDDE1D0EDB}" type="presParOf" srcId="{FF432324-ECEE-44C4-83B6-A0763B42BDB4}" destId="{99411A4A-7A07-4162-AA02-FFA6B36EAAC2}" srcOrd="1" destOrd="0" presId="urn:microsoft.com/office/officeart/2005/8/layout/radial1"/>
    <dgm:cxn modelId="{A1979B69-B6FE-40B7-A9CB-D6C33CE818B8}" type="presParOf" srcId="{99411A4A-7A07-4162-AA02-FFA6B36EAAC2}" destId="{C7B1E3DA-DA9A-4940-82A4-8761F84D6E62}" srcOrd="0" destOrd="0" presId="urn:microsoft.com/office/officeart/2005/8/layout/radial1"/>
    <dgm:cxn modelId="{8F3B7FBA-DD60-4861-9F1C-0C8F8369DA4F}" type="presParOf" srcId="{FF432324-ECEE-44C4-83B6-A0763B42BDB4}" destId="{89E5EC49-4833-4E76-B355-33480F93828C}" srcOrd="2" destOrd="0" presId="urn:microsoft.com/office/officeart/2005/8/layout/radial1"/>
    <dgm:cxn modelId="{305EF240-E031-47E3-B6B3-361A743767D7}" type="presParOf" srcId="{FF432324-ECEE-44C4-83B6-A0763B42BDB4}" destId="{D309828C-DB50-44A4-AB9F-E03B8814D62F}" srcOrd="3" destOrd="0" presId="urn:microsoft.com/office/officeart/2005/8/layout/radial1"/>
    <dgm:cxn modelId="{3ED139D0-088B-4125-98E1-FCC7F99ED5A2}" type="presParOf" srcId="{D309828C-DB50-44A4-AB9F-E03B8814D62F}" destId="{385752AB-3490-439F-9CC3-D724E211AA66}" srcOrd="0" destOrd="0" presId="urn:microsoft.com/office/officeart/2005/8/layout/radial1"/>
    <dgm:cxn modelId="{C841C7BF-6D20-492E-B476-0280DE1EC12C}" type="presParOf" srcId="{FF432324-ECEE-44C4-83B6-A0763B42BDB4}" destId="{E84208D3-50E4-408D-85AC-D51A35118BCA}" srcOrd="4" destOrd="0" presId="urn:microsoft.com/office/officeart/2005/8/layout/radial1"/>
    <dgm:cxn modelId="{16FFDD8E-3C88-4BF4-AB89-B067645CB7AB}" type="presParOf" srcId="{FF432324-ECEE-44C4-83B6-A0763B42BDB4}" destId="{2386296E-0F86-4272-B8D9-3497DDC97745}" srcOrd="5" destOrd="0" presId="urn:microsoft.com/office/officeart/2005/8/layout/radial1"/>
    <dgm:cxn modelId="{669BB1B5-71CF-4207-8A15-219960E25C00}" type="presParOf" srcId="{2386296E-0F86-4272-B8D9-3497DDC97745}" destId="{AA043F9B-6A43-48D1-B099-08896838CDBD}" srcOrd="0" destOrd="0" presId="urn:microsoft.com/office/officeart/2005/8/layout/radial1"/>
    <dgm:cxn modelId="{B3682AC1-5D08-4E02-8685-EC1D1BA02CE5}" type="presParOf" srcId="{FF432324-ECEE-44C4-83B6-A0763B42BDB4}" destId="{AE0386D8-5C76-4949-AF0A-56DD5A1A6496}" srcOrd="6" destOrd="0" presId="urn:microsoft.com/office/officeart/2005/8/layout/radial1"/>
    <dgm:cxn modelId="{91256B2F-871A-4832-A8B2-389F89CBD9C1}" type="presParOf" srcId="{FF432324-ECEE-44C4-83B6-A0763B42BDB4}" destId="{F0756AD6-4DCF-4E1C-AD0C-376F07C0193D}" srcOrd="7" destOrd="0" presId="urn:microsoft.com/office/officeart/2005/8/layout/radial1"/>
    <dgm:cxn modelId="{6E5FBD70-03B4-4EA7-85EE-CFD239210757}" type="presParOf" srcId="{F0756AD6-4DCF-4E1C-AD0C-376F07C0193D}" destId="{735B4255-C9A9-4A11-9029-A76291D30883}" srcOrd="0" destOrd="0" presId="urn:microsoft.com/office/officeart/2005/8/layout/radial1"/>
    <dgm:cxn modelId="{ECC977ED-FE54-483B-B78B-4B39CB8E5019}" type="presParOf" srcId="{FF432324-ECEE-44C4-83B6-A0763B42BDB4}" destId="{6CC9A91C-CEBA-4D34-A4D6-96007F041582}" srcOrd="8"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DFD6CFF-7B84-4DC6-80E3-BEF104B620AB}" type="doc">
      <dgm:prSet loTypeId="urn:microsoft.com/office/officeart/2005/8/layout/hList3" loCatId="list" qsTypeId="urn:microsoft.com/office/officeart/2005/8/quickstyle/3d1#1" qsCatId="3D" csTypeId="urn:microsoft.com/office/officeart/2005/8/colors/accent1_2#3" csCatId="accent1" phldr="1"/>
      <dgm:spPr/>
      <dgm:t>
        <a:bodyPr/>
        <a:lstStyle/>
        <a:p>
          <a:endParaRPr lang="zh-CN" altLang="en-US"/>
        </a:p>
      </dgm:t>
    </dgm:pt>
    <dgm:pt modelId="{7C7177B7-48FF-4C59-BC3C-3946F4097698}">
      <dgm:prSet phldrT="[文本]" custT="1"/>
      <dgm:spPr>
        <a:solidFill>
          <a:srgbClr val="92D050"/>
        </a:solidFill>
      </dgm:spPr>
      <dgm:t>
        <a:bodyPr/>
        <a:lstStyle/>
        <a:p>
          <a:r>
            <a:rPr lang="zh-CN" altLang="en-US" sz="2400" b="1" dirty="0">
              <a:solidFill>
                <a:srgbClr val="002060"/>
              </a:solidFill>
            </a:rPr>
            <a:t>教学改革建设</a:t>
          </a:r>
        </a:p>
      </dgm:t>
    </dgm:pt>
    <dgm:pt modelId="{438B5B20-0B86-463E-802C-7D972D3A935D}" type="parTrans" cxnId="{819E2522-7179-43EF-A04B-32A748ADB16F}">
      <dgm:prSet/>
      <dgm:spPr/>
      <dgm:t>
        <a:bodyPr/>
        <a:lstStyle/>
        <a:p>
          <a:endParaRPr lang="zh-CN" altLang="en-US"/>
        </a:p>
      </dgm:t>
    </dgm:pt>
    <dgm:pt modelId="{53DE3FBC-02E6-4F3B-B5C2-282CC38FE790}" type="sibTrans" cxnId="{819E2522-7179-43EF-A04B-32A748ADB16F}">
      <dgm:prSet/>
      <dgm:spPr/>
      <dgm:t>
        <a:bodyPr/>
        <a:lstStyle/>
        <a:p>
          <a:endParaRPr lang="zh-CN" altLang="en-US"/>
        </a:p>
      </dgm:t>
    </dgm:pt>
    <dgm:pt modelId="{C9C608AB-769A-4062-82D2-2FD39FBDB487}">
      <dgm:prSet phldrT="[文本]" phldr="0" custT="1"/>
      <dgm:spPr/>
      <dgm:t>
        <a:bodyPr vert="horz" wrap="square"/>
        <a:lstStyle/>
        <a:p>
          <a:pPr>
            <a:lnSpc>
              <a:spcPct val="100000"/>
            </a:lnSpc>
            <a:spcBef>
              <a:spcPct val="0"/>
            </a:spcBef>
            <a:spcAft>
              <a:spcPct val="35000"/>
            </a:spcAft>
          </a:pPr>
          <a:r>
            <a:rPr lang="zh-CN" sz="1200" dirty="0"/>
            <a:t>新增了</a:t>
          </a:r>
          <a:r>
            <a:rPr lang="zh-CN" sz="1200" dirty="0">
              <a:solidFill>
                <a:srgbClr val="FF0000"/>
              </a:solidFill>
            </a:rPr>
            <a:t>3</a:t>
          </a:r>
          <a:r>
            <a:rPr lang="zh-CN" sz="1200" dirty="0"/>
            <a:t>个专业，新设</a:t>
          </a:r>
          <a:r>
            <a:rPr lang="zh-CN" sz="1200" dirty="0">
              <a:solidFill>
                <a:srgbClr val="FF0000"/>
              </a:solidFill>
            </a:rPr>
            <a:t>5</a:t>
          </a:r>
          <a:r>
            <a:rPr lang="zh-CN" sz="1200" dirty="0"/>
            <a:t>个五年一贯制模式试点专业，实施</a:t>
          </a:r>
          <a:r>
            <a:rPr lang="zh-CN" sz="1200" dirty="0">
              <a:solidFill>
                <a:srgbClr val="FF0000"/>
              </a:solidFill>
            </a:rPr>
            <a:t>14</a:t>
          </a:r>
          <a:r>
            <a:rPr lang="zh-CN" sz="1200" dirty="0"/>
            <a:t>个专业的中高贯通培养</a:t>
          </a:r>
          <a:endParaRPr sz="1200"/>
        </a:p>
      </dgm:t>
    </dgm:pt>
    <dgm:pt modelId="{4AF21D4F-9F59-4B53-8363-094C7C19705E}" type="parTrans" cxnId="{F0069A1E-CEDD-4016-8960-C1D62F6F1ADC}">
      <dgm:prSet/>
      <dgm:spPr/>
      <dgm:t>
        <a:bodyPr/>
        <a:lstStyle/>
        <a:p>
          <a:endParaRPr lang="zh-CN" altLang="en-US"/>
        </a:p>
      </dgm:t>
    </dgm:pt>
    <dgm:pt modelId="{C8AE96A2-5848-46C0-ABA4-6EF37FD489AA}" type="sibTrans" cxnId="{F0069A1E-CEDD-4016-8960-C1D62F6F1ADC}">
      <dgm:prSet/>
      <dgm:spPr/>
      <dgm:t>
        <a:bodyPr/>
        <a:lstStyle/>
        <a:p>
          <a:endParaRPr lang="zh-CN" altLang="en-US"/>
        </a:p>
      </dgm:t>
    </dgm:pt>
    <dgm:pt modelId="{9854FA51-7897-4D27-927F-DF13ADC345D8}">
      <dgm:prSet phldrT="[文本]" phldr="0" custT="1"/>
      <dgm:spPr/>
      <dgm:t>
        <a:bodyPr vert="horz" wrap="square"/>
        <a:lstStyle/>
        <a:p>
          <a:pPr>
            <a:lnSpc>
              <a:spcPct val="100000"/>
            </a:lnSpc>
            <a:spcBef>
              <a:spcPct val="0"/>
            </a:spcBef>
            <a:spcAft>
              <a:spcPct val="35000"/>
            </a:spcAft>
          </a:pPr>
          <a:r>
            <a:rPr sz="1200" dirty="0"/>
            <a:t>开设</a:t>
          </a:r>
          <a:r>
            <a:rPr sz="1200" dirty="0">
              <a:solidFill>
                <a:srgbClr val="FF0000"/>
              </a:solidFill>
            </a:rPr>
            <a:t>26</a:t>
          </a:r>
          <a:r>
            <a:rPr sz="1200" dirty="0"/>
            <a:t>个“1+X”证书制度试点，评选</a:t>
          </a:r>
          <a:r>
            <a:rPr sz="1200" dirty="0">
              <a:solidFill>
                <a:srgbClr val="FF0000"/>
              </a:solidFill>
            </a:rPr>
            <a:t>15</a:t>
          </a:r>
          <a:r>
            <a:rPr sz="1200" dirty="0"/>
            <a:t>门“2019年度优秀课程思政设计奖”课程</a:t>
          </a:r>
          <a:endParaRPr sz="1200"/>
        </a:p>
      </dgm:t>
    </dgm:pt>
    <dgm:pt modelId="{41AF3F0F-F238-476D-8D07-37C5E003869A}" type="parTrans" cxnId="{61E109C7-AB50-40A0-9A5D-D863F509FB42}">
      <dgm:prSet/>
      <dgm:spPr/>
      <dgm:t>
        <a:bodyPr/>
        <a:lstStyle/>
        <a:p>
          <a:endParaRPr lang="zh-CN" altLang="en-US"/>
        </a:p>
      </dgm:t>
    </dgm:pt>
    <dgm:pt modelId="{992D2B40-AEF2-4560-8DAE-8A58D228D857}" type="sibTrans" cxnId="{61E109C7-AB50-40A0-9A5D-D863F509FB42}">
      <dgm:prSet/>
      <dgm:spPr/>
      <dgm:t>
        <a:bodyPr/>
        <a:lstStyle/>
        <a:p>
          <a:endParaRPr lang="zh-CN" altLang="en-US"/>
        </a:p>
      </dgm:t>
    </dgm:pt>
    <dgm:pt modelId="{797E7D40-94B8-4B5D-9899-DB4B4A7EAD63}">
      <dgm:prSet phldrT="[文本]" phldr="0" custT="1"/>
      <dgm:spPr/>
      <dgm:t>
        <a:bodyPr vert="horz" wrap="square"/>
        <a:lstStyle/>
        <a:p>
          <a:pPr>
            <a:lnSpc>
              <a:spcPct val="100000"/>
            </a:lnSpc>
            <a:spcBef>
              <a:spcPct val="0"/>
            </a:spcBef>
            <a:spcAft>
              <a:spcPct val="35000"/>
            </a:spcAft>
          </a:pPr>
          <a:r>
            <a:rPr sz="1200" dirty="0"/>
            <a:t>专业建设围绕上海四大品牌和五个中心建设，符合临港新片区的产业结构</a:t>
          </a:r>
        </a:p>
      </dgm:t>
    </dgm:pt>
    <dgm:pt modelId="{61D8673C-6699-4890-88AC-981F585402EF}" type="parTrans" cxnId="{59024281-F042-414C-B767-6279D11B948E}">
      <dgm:prSet/>
      <dgm:spPr/>
      <dgm:t>
        <a:bodyPr/>
        <a:lstStyle/>
        <a:p>
          <a:endParaRPr lang="zh-CN" altLang="en-US"/>
        </a:p>
      </dgm:t>
    </dgm:pt>
    <dgm:pt modelId="{CC008561-C362-47F5-870B-41047A46018F}" type="sibTrans" cxnId="{59024281-F042-414C-B767-6279D11B948E}">
      <dgm:prSet/>
      <dgm:spPr/>
      <dgm:t>
        <a:bodyPr/>
        <a:lstStyle/>
        <a:p>
          <a:endParaRPr lang="zh-CN" altLang="en-US"/>
        </a:p>
      </dgm:t>
    </dgm:pt>
    <dgm:pt modelId="{FB697813-FA64-4D7E-9311-0070DB8B4938}">
      <dgm:prSet phldrT="[文本]" phldr="0" custT="1"/>
      <dgm:spPr/>
      <dgm:t>
        <a:bodyPr vert="horz" wrap="square"/>
        <a:lstStyle/>
        <a:p>
          <a:pPr>
            <a:lnSpc>
              <a:spcPct val="100000"/>
            </a:lnSpc>
            <a:spcBef>
              <a:spcPct val="0"/>
            </a:spcBef>
            <a:spcAft>
              <a:spcPct val="35000"/>
            </a:spcAft>
          </a:pPr>
          <a:r>
            <a:rPr sz="1200" dirty="0"/>
            <a:t>开展了双一流的中期检查和2020年双一流预算申报工作，迎接市教委专家到校实地调研，共同促进学校重大专项工作的开展</a:t>
          </a:r>
          <a:endParaRPr sz="1200"/>
        </a:p>
      </dgm:t>
    </dgm:pt>
    <dgm:pt modelId="{0BEED06A-BAB8-4A87-BEDC-60F53606ECE0}" type="parTrans" cxnId="{CDACDB7F-E88A-4E58-BD35-9A5BECD8076E}">
      <dgm:prSet/>
      <dgm:spPr/>
      <dgm:t>
        <a:bodyPr/>
        <a:lstStyle/>
        <a:p>
          <a:endParaRPr lang="zh-CN" altLang="en-US"/>
        </a:p>
      </dgm:t>
    </dgm:pt>
    <dgm:pt modelId="{84DDF7DE-9DF4-40CE-AD26-936D1A08227D}" type="sibTrans" cxnId="{CDACDB7F-E88A-4E58-BD35-9A5BECD8076E}">
      <dgm:prSet/>
      <dgm:spPr/>
      <dgm:t>
        <a:bodyPr/>
        <a:lstStyle/>
        <a:p>
          <a:endParaRPr lang="zh-CN" altLang="en-US"/>
        </a:p>
      </dgm:t>
    </dgm:pt>
    <dgm:pt modelId="{20F83E27-31CD-4FA3-B43F-BFEB209B25B0}">
      <dgm:prSet phldrT="[文本]" custT="1"/>
      <dgm:spPr/>
      <dgm:t>
        <a:bodyPr/>
        <a:lstStyle/>
        <a:p>
          <a:r>
            <a:rPr lang="zh-CN" altLang="en-US" sz="1400" dirty="0"/>
            <a:t>。。。。</a:t>
          </a:r>
          <a:endParaRPr lang="en-US" altLang="zh-CN" sz="1400" dirty="0"/>
        </a:p>
        <a:p>
          <a:endParaRPr lang="en-US" altLang="zh-CN" sz="600" dirty="0"/>
        </a:p>
        <a:p>
          <a:endParaRPr lang="zh-CN" altLang="en-US" sz="600" dirty="0"/>
        </a:p>
      </dgm:t>
    </dgm:pt>
    <dgm:pt modelId="{6769619E-3713-4FEB-B75E-B459AB40C4C7}" type="parTrans" cxnId="{73E6AD70-CC9C-4090-971D-5BF23760AE5D}">
      <dgm:prSet/>
      <dgm:spPr/>
      <dgm:t>
        <a:bodyPr/>
        <a:lstStyle/>
        <a:p>
          <a:endParaRPr lang="zh-CN" altLang="en-US"/>
        </a:p>
      </dgm:t>
    </dgm:pt>
    <dgm:pt modelId="{75C803B3-5C1B-4C28-9609-186A4D996934}" type="sibTrans" cxnId="{73E6AD70-CC9C-4090-971D-5BF23760AE5D}">
      <dgm:prSet/>
      <dgm:spPr/>
      <dgm:t>
        <a:bodyPr/>
        <a:lstStyle/>
        <a:p>
          <a:endParaRPr lang="zh-CN" altLang="en-US"/>
        </a:p>
      </dgm:t>
    </dgm:pt>
    <dgm:pt modelId="{141F2EFC-3B12-4F84-BB41-3E6ACC82CA39}" type="pres">
      <dgm:prSet presAssocID="{FDFD6CFF-7B84-4DC6-80E3-BEF104B620AB}" presName="composite" presStyleCnt="0">
        <dgm:presLayoutVars>
          <dgm:chMax val="1"/>
          <dgm:dir/>
          <dgm:resizeHandles val="exact"/>
        </dgm:presLayoutVars>
      </dgm:prSet>
      <dgm:spPr/>
    </dgm:pt>
    <dgm:pt modelId="{22EE1ED1-4AA7-47CA-AB0B-177A779689E9}" type="pres">
      <dgm:prSet presAssocID="{7C7177B7-48FF-4C59-BC3C-3946F4097698}" presName="roof" presStyleLbl="dkBgShp" presStyleIdx="0" presStyleCnt="2" custLinFactNeighborX="1124" custLinFactNeighborY="-11111"/>
      <dgm:spPr/>
    </dgm:pt>
    <dgm:pt modelId="{ED5092D9-0E2F-4ECD-BF66-4B993C56C137}" type="pres">
      <dgm:prSet presAssocID="{7C7177B7-48FF-4C59-BC3C-3946F4097698}" presName="pillars" presStyleCnt="0"/>
      <dgm:spPr/>
    </dgm:pt>
    <dgm:pt modelId="{90EF089B-8AE7-4A94-94AB-E5AA97BD23E8}" type="pres">
      <dgm:prSet presAssocID="{7C7177B7-48FF-4C59-BC3C-3946F4097698}" presName="pillar1" presStyleLbl="node1" presStyleIdx="0" presStyleCnt="5">
        <dgm:presLayoutVars>
          <dgm:bulletEnabled val="1"/>
        </dgm:presLayoutVars>
      </dgm:prSet>
      <dgm:spPr/>
    </dgm:pt>
    <dgm:pt modelId="{855956F1-8B59-464A-85B3-2CD9F7B900D0}" type="pres">
      <dgm:prSet presAssocID="{9854FA51-7897-4D27-927F-DF13ADC345D8}" presName="pillarX" presStyleLbl="node1" presStyleIdx="1" presStyleCnt="5">
        <dgm:presLayoutVars>
          <dgm:bulletEnabled val="1"/>
        </dgm:presLayoutVars>
      </dgm:prSet>
      <dgm:spPr/>
    </dgm:pt>
    <dgm:pt modelId="{8666E125-1E5A-4B4C-ADD8-49E5D03EFA21}" type="pres">
      <dgm:prSet presAssocID="{797E7D40-94B8-4B5D-9899-DB4B4A7EAD63}" presName="pillarX" presStyleLbl="node1" presStyleIdx="2" presStyleCnt="5">
        <dgm:presLayoutVars>
          <dgm:bulletEnabled val="1"/>
        </dgm:presLayoutVars>
      </dgm:prSet>
      <dgm:spPr/>
    </dgm:pt>
    <dgm:pt modelId="{C8883CE5-1F22-4282-B24C-EDCB425C4409}" type="pres">
      <dgm:prSet presAssocID="{FB697813-FA64-4D7E-9311-0070DB8B4938}" presName="pillarX" presStyleLbl="node1" presStyleIdx="3" presStyleCnt="5">
        <dgm:presLayoutVars>
          <dgm:bulletEnabled val="1"/>
        </dgm:presLayoutVars>
      </dgm:prSet>
      <dgm:spPr/>
    </dgm:pt>
    <dgm:pt modelId="{E8B40E7F-D86E-4951-AE75-1955E4E3CE05}" type="pres">
      <dgm:prSet presAssocID="{20F83E27-31CD-4FA3-B43F-BFEB209B25B0}" presName="pillarX" presStyleLbl="node1" presStyleIdx="4" presStyleCnt="5">
        <dgm:presLayoutVars>
          <dgm:bulletEnabled val="1"/>
        </dgm:presLayoutVars>
      </dgm:prSet>
      <dgm:spPr/>
    </dgm:pt>
    <dgm:pt modelId="{3B470DEE-9223-4E7A-B169-7FF33AEE1798}" type="pres">
      <dgm:prSet presAssocID="{7C7177B7-48FF-4C59-BC3C-3946F4097698}" presName="base" presStyleLbl="dkBgShp" presStyleIdx="1" presStyleCnt="2"/>
      <dgm:spPr/>
    </dgm:pt>
  </dgm:ptLst>
  <dgm:cxnLst>
    <dgm:cxn modelId="{5046A712-F377-46DB-B460-C5993866C577}" type="presOf" srcId="{20F83E27-31CD-4FA3-B43F-BFEB209B25B0}" destId="{E8B40E7F-D86E-4951-AE75-1955E4E3CE05}" srcOrd="0" destOrd="0" presId="urn:microsoft.com/office/officeart/2005/8/layout/hList3"/>
    <dgm:cxn modelId="{F0069A1E-CEDD-4016-8960-C1D62F6F1ADC}" srcId="{7C7177B7-48FF-4C59-BC3C-3946F4097698}" destId="{C9C608AB-769A-4062-82D2-2FD39FBDB487}" srcOrd="0" destOrd="0" parTransId="{4AF21D4F-9F59-4B53-8363-094C7C19705E}" sibTransId="{C8AE96A2-5848-46C0-ABA4-6EF37FD489AA}"/>
    <dgm:cxn modelId="{819E2522-7179-43EF-A04B-32A748ADB16F}" srcId="{FDFD6CFF-7B84-4DC6-80E3-BEF104B620AB}" destId="{7C7177B7-48FF-4C59-BC3C-3946F4097698}" srcOrd="0" destOrd="0" parTransId="{438B5B20-0B86-463E-802C-7D972D3A935D}" sibTransId="{53DE3FBC-02E6-4F3B-B5C2-282CC38FE790}"/>
    <dgm:cxn modelId="{035A0F2B-7C88-490B-B846-58EC96D62434}" type="presOf" srcId="{9854FA51-7897-4D27-927F-DF13ADC345D8}" destId="{855956F1-8B59-464A-85B3-2CD9F7B900D0}" srcOrd="0" destOrd="0" presId="urn:microsoft.com/office/officeart/2005/8/layout/hList3"/>
    <dgm:cxn modelId="{6EEDF54F-E595-4045-B5BD-DC96C1A3AAD3}" type="presOf" srcId="{7C7177B7-48FF-4C59-BC3C-3946F4097698}" destId="{22EE1ED1-4AA7-47CA-AB0B-177A779689E9}" srcOrd="0" destOrd="0" presId="urn:microsoft.com/office/officeart/2005/8/layout/hList3"/>
    <dgm:cxn modelId="{73E6AD70-CC9C-4090-971D-5BF23760AE5D}" srcId="{7C7177B7-48FF-4C59-BC3C-3946F4097698}" destId="{20F83E27-31CD-4FA3-B43F-BFEB209B25B0}" srcOrd="4" destOrd="0" parTransId="{6769619E-3713-4FEB-B75E-B459AB40C4C7}" sibTransId="{75C803B3-5C1B-4C28-9609-186A4D996934}"/>
    <dgm:cxn modelId="{7F88217B-7176-40F0-BE3C-E39F5270681F}" type="presOf" srcId="{FDFD6CFF-7B84-4DC6-80E3-BEF104B620AB}" destId="{141F2EFC-3B12-4F84-BB41-3E6ACC82CA39}" srcOrd="0" destOrd="0" presId="urn:microsoft.com/office/officeart/2005/8/layout/hList3"/>
    <dgm:cxn modelId="{CDACDB7F-E88A-4E58-BD35-9A5BECD8076E}" srcId="{7C7177B7-48FF-4C59-BC3C-3946F4097698}" destId="{FB697813-FA64-4D7E-9311-0070DB8B4938}" srcOrd="3" destOrd="0" parTransId="{0BEED06A-BAB8-4A87-BEDC-60F53606ECE0}" sibTransId="{84DDF7DE-9DF4-40CE-AD26-936D1A08227D}"/>
    <dgm:cxn modelId="{59024281-F042-414C-B767-6279D11B948E}" srcId="{7C7177B7-48FF-4C59-BC3C-3946F4097698}" destId="{797E7D40-94B8-4B5D-9899-DB4B4A7EAD63}" srcOrd="2" destOrd="0" parTransId="{61D8673C-6699-4890-88AC-981F585402EF}" sibTransId="{CC008561-C362-47F5-870B-41047A46018F}"/>
    <dgm:cxn modelId="{F1D98F9E-F685-408F-A831-5AB0186E157F}" type="presOf" srcId="{FB697813-FA64-4D7E-9311-0070DB8B4938}" destId="{C8883CE5-1F22-4282-B24C-EDCB425C4409}" srcOrd="0" destOrd="0" presId="urn:microsoft.com/office/officeart/2005/8/layout/hList3"/>
    <dgm:cxn modelId="{B64AA8A1-43BC-4C2C-8F32-BBC86BA79BEA}" type="presOf" srcId="{C9C608AB-769A-4062-82D2-2FD39FBDB487}" destId="{90EF089B-8AE7-4A94-94AB-E5AA97BD23E8}" srcOrd="0" destOrd="0" presId="urn:microsoft.com/office/officeart/2005/8/layout/hList3"/>
    <dgm:cxn modelId="{61E109C7-AB50-40A0-9A5D-D863F509FB42}" srcId="{7C7177B7-48FF-4C59-BC3C-3946F4097698}" destId="{9854FA51-7897-4D27-927F-DF13ADC345D8}" srcOrd="1" destOrd="0" parTransId="{41AF3F0F-F238-476D-8D07-37C5E003869A}" sibTransId="{992D2B40-AEF2-4560-8DAE-8A58D228D857}"/>
    <dgm:cxn modelId="{76B4DFD6-5F02-4AE4-858E-0CE99082F8CE}" type="presOf" srcId="{797E7D40-94B8-4B5D-9899-DB4B4A7EAD63}" destId="{8666E125-1E5A-4B4C-ADD8-49E5D03EFA21}" srcOrd="0" destOrd="0" presId="urn:microsoft.com/office/officeart/2005/8/layout/hList3"/>
    <dgm:cxn modelId="{497DBFC2-8451-45EF-83FC-616434BF9729}" type="presParOf" srcId="{141F2EFC-3B12-4F84-BB41-3E6ACC82CA39}" destId="{22EE1ED1-4AA7-47CA-AB0B-177A779689E9}" srcOrd="0" destOrd="0" presId="urn:microsoft.com/office/officeart/2005/8/layout/hList3"/>
    <dgm:cxn modelId="{CE10C5B2-FF9F-4C63-B94E-57F67D28BAE8}" type="presParOf" srcId="{141F2EFC-3B12-4F84-BB41-3E6ACC82CA39}" destId="{ED5092D9-0E2F-4ECD-BF66-4B993C56C137}" srcOrd="1" destOrd="0" presId="urn:microsoft.com/office/officeart/2005/8/layout/hList3"/>
    <dgm:cxn modelId="{CAA9B0A4-D234-4FF6-AED4-0D66CC18D0B8}" type="presParOf" srcId="{ED5092D9-0E2F-4ECD-BF66-4B993C56C137}" destId="{90EF089B-8AE7-4A94-94AB-E5AA97BD23E8}" srcOrd="0" destOrd="0" presId="urn:microsoft.com/office/officeart/2005/8/layout/hList3"/>
    <dgm:cxn modelId="{818BBCE5-6449-4C39-B0FD-11EC3CAC39CB}" type="presParOf" srcId="{ED5092D9-0E2F-4ECD-BF66-4B993C56C137}" destId="{855956F1-8B59-464A-85B3-2CD9F7B900D0}" srcOrd="1" destOrd="0" presId="urn:microsoft.com/office/officeart/2005/8/layout/hList3"/>
    <dgm:cxn modelId="{BD1C23BA-4F2B-4EEB-8487-DCAB6ED4BEE7}" type="presParOf" srcId="{ED5092D9-0E2F-4ECD-BF66-4B993C56C137}" destId="{8666E125-1E5A-4B4C-ADD8-49E5D03EFA21}" srcOrd="2" destOrd="0" presId="urn:microsoft.com/office/officeart/2005/8/layout/hList3"/>
    <dgm:cxn modelId="{1CBC6446-4304-41EE-B44B-DB1C7819049C}" type="presParOf" srcId="{ED5092D9-0E2F-4ECD-BF66-4B993C56C137}" destId="{C8883CE5-1F22-4282-B24C-EDCB425C4409}" srcOrd="3" destOrd="0" presId="urn:microsoft.com/office/officeart/2005/8/layout/hList3"/>
    <dgm:cxn modelId="{89760E00-3B84-4FBC-BFE7-E87FFB9B73EF}" type="presParOf" srcId="{ED5092D9-0E2F-4ECD-BF66-4B993C56C137}" destId="{E8B40E7F-D86E-4951-AE75-1955E4E3CE05}" srcOrd="4" destOrd="0" presId="urn:microsoft.com/office/officeart/2005/8/layout/hList3"/>
    <dgm:cxn modelId="{408FABC9-DAFA-46BA-9444-4CE6793CB3DF}" type="presParOf" srcId="{141F2EFC-3B12-4F84-BB41-3E6ACC82CA39}" destId="{3B470DEE-9223-4E7A-B169-7FF33AEE1798}" srcOrd="2" destOrd="0" presId="urn:microsoft.com/office/officeart/2005/8/layout/h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7E28FCF-809D-41B6-B9EB-4B6F68077EC9}" type="doc">
      <dgm:prSet loTypeId="urn:microsoft.com/office/officeart/2005/8/layout/vProcess5" loCatId="process" qsTypeId="urn:microsoft.com/office/officeart/2005/8/quickstyle/3d1#2" qsCatId="3D" csTypeId="urn:microsoft.com/office/officeart/2005/8/colors/accent1_2#4" csCatId="accent1" phldr="1"/>
      <dgm:spPr/>
      <dgm:t>
        <a:bodyPr/>
        <a:lstStyle/>
        <a:p>
          <a:endParaRPr lang="zh-CN" altLang="en-US"/>
        </a:p>
      </dgm:t>
    </dgm:pt>
    <dgm:pt modelId="{855F5FD8-72CC-441E-85CD-B62E211126F1}">
      <dgm:prSet phldrT="[文本]" phldr="0" custT="1"/>
      <dgm:spPr/>
      <dgm:t>
        <a:bodyPr vert="horz" wrap="square"/>
        <a:lstStyle/>
        <a:p>
          <a:pPr>
            <a:lnSpc>
              <a:spcPct val="100000"/>
            </a:lnSpc>
            <a:spcBef>
              <a:spcPct val="0"/>
            </a:spcBef>
            <a:spcAft>
              <a:spcPct val="35000"/>
            </a:spcAft>
          </a:pPr>
          <a:r>
            <a:rPr lang="zh-CN" sz="1200" b="1" dirty="0"/>
            <a:t>制定92个质量诊断点，以年度为诊改周期，依托支撑系统，从5个层面采集分析数据，监控工作过程</a:t>
          </a:r>
        </a:p>
      </dgm:t>
    </dgm:pt>
    <dgm:pt modelId="{16A2633F-DEC8-4029-ACE9-D91DBFCCC487}" type="parTrans" cxnId="{A3AA83D9-51EE-4B6B-ADEF-F2147F3E8BE2}">
      <dgm:prSet/>
      <dgm:spPr/>
      <dgm:t>
        <a:bodyPr/>
        <a:lstStyle/>
        <a:p>
          <a:endParaRPr lang="zh-CN" altLang="en-US" b="1"/>
        </a:p>
      </dgm:t>
    </dgm:pt>
    <dgm:pt modelId="{025446B4-E5F8-43CD-9CEF-50ABF23A0CDB}" type="sibTrans" cxnId="{A3AA83D9-51EE-4B6B-ADEF-F2147F3E8BE2}">
      <dgm:prSet/>
      <dgm:spPr/>
      <dgm:t>
        <a:bodyPr/>
        <a:lstStyle/>
        <a:p>
          <a:endParaRPr lang="zh-CN" altLang="en-US" b="1"/>
        </a:p>
      </dgm:t>
    </dgm:pt>
    <dgm:pt modelId="{6E1B0A38-7D7D-4917-B7B4-76B4EACAD540}">
      <dgm:prSet phldrT="[文本]" phldr="0" custT="1"/>
      <dgm:spPr/>
      <dgm:t>
        <a:bodyPr vert="horz" wrap="square"/>
        <a:lstStyle/>
        <a:p>
          <a:pPr>
            <a:lnSpc>
              <a:spcPct val="100000"/>
            </a:lnSpc>
            <a:spcBef>
              <a:spcPct val="0"/>
            </a:spcBef>
            <a:spcAft>
              <a:spcPct val="35000"/>
            </a:spcAft>
          </a:pPr>
          <a:r>
            <a:rPr sz="1200" b="1" dirty="0"/>
            <a:t>承办全国职业院校诊改试点工作研讨会，来自全国的</a:t>
          </a:r>
          <a:r>
            <a:rPr sz="1200" b="1" dirty="0">
              <a:solidFill>
                <a:srgbClr val="FF0000"/>
              </a:solidFill>
            </a:rPr>
            <a:t>50</a:t>
          </a:r>
          <a:r>
            <a:rPr sz="1200" b="1" dirty="0"/>
            <a:t>多位专家参加会议</a:t>
          </a:r>
        </a:p>
      </dgm:t>
    </dgm:pt>
    <dgm:pt modelId="{30F09701-9CEF-4F62-9661-BC79474D3F35}" type="parTrans" cxnId="{46CD061D-2E34-4358-9EEE-D98ED2AAA63A}">
      <dgm:prSet/>
      <dgm:spPr/>
      <dgm:t>
        <a:bodyPr/>
        <a:lstStyle/>
        <a:p>
          <a:endParaRPr lang="zh-CN" altLang="en-US" b="1"/>
        </a:p>
      </dgm:t>
    </dgm:pt>
    <dgm:pt modelId="{EC3AF8DE-C257-4319-8091-7786FE3E776F}" type="sibTrans" cxnId="{46CD061D-2E34-4358-9EEE-D98ED2AAA63A}">
      <dgm:prSet/>
      <dgm:spPr/>
      <dgm:t>
        <a:bodyPr/>
        <a:lstStyle/>
        <a:p>
          <a:endParaRPr lang="zh-CN" altLang="en-US" b="1"/>
        </a:p>
      </dgm:t>
    </dgm:pt>
    <dgm:pt modelId="{8F7726FE-8152-4697-A69E-05D40C7994F6}">
      <dgm:prSet phldrT="[文本]" phldr="0" custT="1"/>
      <dgm:spPr/>
      <dgm:t>
        <a:bodyPr vert="horz" wrap="square"/>
        <a:lstStyle/>
        <a:p>
          <a:pPr>
            <a:lnSpc>
              <a:spcPct val="100000"/>
            </a:lnSpc>
            <a:spcBef>
              <a:spcPct val="0"/>
            </a:spcBef>
            <a:spcAft>
              <a:spcPct val="35000"/>
            </a:spcAft>
          </a:pPr>
          <a:r>
            <a:rPr lang="zh-CN" sz="1200" b="1" dirty="0"/>
            <a:t>发挥电子信息优势，“自建”华为云平台开展教学活动</a:t>
          </a:r>
        </a:p>
      </dgm:t>
    </dgm:pt>
    <dgm:pt modelId="{B237E6F8-3C59-4FC2-B262-5AA42BB88923}" type="parTrans" cxnId="{175EA139-9AA3-4EB7-8925-FB629D1DE368}">
      <dgm:prSet/>
      <dgm:spPr/>
      <dgm:t>
        <a:bodyPr/>
        <a:lstStyle/>
        <a:p>
          <a:endParaRPr lang="zh-CN" altLang="en-US" b="1"/>
        </a:p>
      </dgm:t>
    </dgm:pt>
    <dgm:pt modelId="{8AB86BCB-2C74-4420-B704-DFC6E39C72C7}" type="sibTrans" cxnId="{175EA139-9AA3-4EB7-8925-FB629D1DE368}">
      <dgm:prSet/>
      <dgm:spPr/>
      <dgm:t>
        <a:bodyPr/>
        <a:lstStyle/>
        <a:p>
          <a:endParaRPr lang="zh-CN" altLang="en-US" b="1"/>
        </a:p>
      </dgm:t>
    </dgm:pt>
    <dgm:pt modelId="{09DDC890-5F09-46DC-AB5F-8667065BB271}">
      <dgm:prSet phldr="0" custT="1"/>
      <dgm:spPr/>
      <dgm:t>
        <a:bodyPr vert="horz" wrap="square"/>
        <a:lstStyle/>
        <a:p>
          <a:pPr>
            <a:lnSpc>
              <a:spcPct val="100000"/>
            </a:lnSpc>
            <a:spcBef>
              <a:spcPct val="0"/>
            </a:spcBef>
            <a:spcAft>
              <a:spcPct val="35000"/>
            </a:spcAft>
          </a:pPr>
          <a:r>
            <a:rPr altLang="en-US" sz="1200" b="1" dirty="0"/>
            <a:t>顺利完成疫情期间的在线教学工作，在线教学历时</a:t>
          </a:r>
          <a:r>
            <a:rPr altLang="en-US" sz="1200" b="1" dirty="0">
              <a:solidFill>
                <a:srgbClr val="FF0000"/>
              </a:solidFill>
            </a:rPr>
            <a:t>4</a:t>
          </a:r>
          <a:r>
            <a:rPr altLang="en-US" sz="1200" b="1" dirty="0"/>
            <a:t>个月时间，上线课程</a:t>
          </a:r>
          <a:r>
            <a:rPr altLang="en-US" sz="1200" b="1" dirty="0">
              <a:solidFill>
                <a:srgbClr val="FF0000"/>
              </a:solidFill>
            </a:rPr>
            <a:t>518</a:t>
          </a:r>
          <a:r>
            <a:rPr altLang="en-US" sz="1200" b="1" dirty="0"/>
            <a:t>门，参与授课教师</a:t>
          </a:r>
          <a:r>
            <a:rPr altLang="en-US" sz="1200" b="1" dirty="0">
              <a:solidFill>
                <a:srgbClr val="FF0000"/>
              </a:solidFill>
            </a:rPr>
            <a:t>393</a:t>
          </a:r>
          <a:r>
            <a:rPr altLang="en-US" sz="1200" b="1" dirty="0"/>
            <a:t>人，在线学习人数</a:t>
          </a:r>
          <a:r>
            <a:rPr altLang="en-US" sz="1200" b="1" dirty="0">
              <a:solidFill>
                <a:srgbClr val="FF0000"/>
              </a:solidFill>
            </a:rPr>
            <a:t>7230</a:t>
          </a:r>
          <a:r>
            <a:rPr altLang="en-US" sz="1200" b="1" dirty="0"/>
            <a:t>人</a:t>
          </a:r>
        </a:p>
      </dgm:t>
    </dgm:pt>
    <dgm:pt modelId="{A97F477D-7CE2-49A7-8405-05786ECA4FD8}" type="parTrans" cxnId="{44D7335B-34FC-4FC4-A4CF-87C228D3F802}">
      <dgm:prSet/>
      <dgm:spPr/>
      <dgm:t>
        <a:bodyPr/>
        <a:lstStyle/>
        <a:p>
          <a:endParaRPr lang="zh-CN" altLang="en-US" b="1"/>
        </a:p>
      </dgm:t>
    </dgm:pt>
    <dgm:pt modelId="{6E350A08-38CD-46F8-A6BB-EE165EF5E84E}" type="sibTrans" cxnId="{44D7335B-34FC-4FC4-A4CF-87C228D3F802}">
      <dgm:prSet/>
      <dgm:spPr/>
      <dgm:t>
        <a:bodyPr/>
        <a:lstStyle/>
        <a:p>
          <a:endParaRPr lang="zh-CN" altLang="en-US" b="1"/>
        </a:p>
      </dgm:t>
    </dgm:pt>
    <dgm:pt modelId="{847154E6-F0BD-48A3-B66E-CE567E958984}">
      <dgm:prSet phldr="0" custT="0"/>
      <dgm:spPr/>
      <dgm:t>
        <a:bodyPr vert="horz" wrap="square"/>
        <a:lstStyle/>
        <a:p>
          <a:pPr>
            <a:lnSpc>
              <a:spcPct val="100000"/>
            </a:lnSpc>
            <a:spcBef>
              <a:spcPct val="0"/>
            </a:spcBef>
            <a:spcAft>
              <a:spcPct val="35000"/>
            </a:spcAft>
          </a:pPr>
          <a:r>
            <a:rPr altLang="en-US" b="1" dirty="0"/>
            <a:t>产生</a:t>
          </a:r>
          <a:r>
            <a:rPr altLang="en-US" b="1" dirty="0">
              <a:solidFill>
                <a:srgbClr val="FF0000"/>
              </a:solidFill>
            </a:rPr>
            <a:t>11</a:t>
          </a:r>
          <a:r>
            <a:rPr altLang="en-US" b="1" dirty="0"/>
            <a:t>门精品在线开放课程和</a:t>
          </a:r>
          <a:r>
            <a:rPr altLang="en-US" b="1" dirty="0">
              <a:solidFill>
                <a:srgbClr val="FF0000"/>
              </a:solidFill>
            </a:rPr>
            <a:t>5</a:t>
          </a:r>
          <a:r>
            <a:rPr altLang="en-US" b="1" dirty="0"/>
            <a:t>支教师教学创新团队</a:t>
          </a:r>
        </a:p>
      </dgm:t>
    </dgm:pt>
    <dgm:pt modelId="{0CA0286B-E737-4F61-BB14-43CE9E65D281}" type="parTrans" cxnId="{E0F7A300-49C3-4C1B-9423-D03E8EEB0603}">
      <dgm:prSet/>
      <dgm:spPr/>
      <dgm:t>
        <a:bodyPr/>
        <a:lstStyle/>
        <a:p>
          <a:endParaRPr lang="zh-CN" altLang="en-US" b="1"/>
        </a:p>
      </dgm:t>
    </dgm:pt>
    <dgm:pt modelId="{64AE7427-41DA-4153-A221-6A878E8972CE}" type="sibTrans" cxnId="{E0F7A300-49C3-4C1B-9423-D03E8EEB0603}">
      <dgm:prSet/>
      <dgm:spPr/>
      <dgm:t>
        <a:bodyPr/>
        <a:lstStyle/>
        <a:p>
          <a:endParaRPr lang="zh-CN" altLang="en-US" b="1"/>
        </a:p>
      </dgm:t>
    </dgm:pt>
    <dgm:pt modelId="{7B188069-63E6-4C70-948D-8CAEDE30BCDD}" type="pres">
      <dgm:prSet presAssocID="{F7E28FCF-809D-41B6-B9EB-4B6F68077EC9}" presName="outerComposite" presStyleCnt="0">
        <dgm:presLayoutVars>
          <dgm:chMax val="5"/>
          <dgm:dir/>
          <dgm:resizeHandles val="exact"/>
        </dgm:presLayoutVars>
      </dgm:prSet>
      <dgm:spPr/>
    </dgm:pt>
    <dgm:pt modelId="{AB7C7BD0-248E-4ACD-B6E1-5378CC095325}" type="pres">
      <dgm:prSet presAssocID="{F7E28FCF-809D-41B6-B9EB-4B6F68077EC9}" presName="dummyMaxCanvas" presStyleCnt="0">
        <dgm:presLayoutVars/>
      </dgm:prSet>
      <dgm:spPr/>
    </dgm:pt>
    <dgm:pt modelId="{17AFB882-373C-4807-80D9-EFDC4A887100}" type="pres">
      <dgm:prSet presAssocID="{F7E28FCF-809D-41B6-B9EB-4B6F68077EC9}" presName="FiveNodes_1" presStyleLbl="node1" presStyleIdx="0" presStyleCnt="5">
        <dgm:presLayoutVars>
          <dgm:bulletEnabled val="1"/>
        </dgm:presLayoutVars>
      </dgm:prSet>
      <dgm:spPr/>
    </dgm:pt>
    <dgm:pt modelId="{0BAC8971-A888-481C-9332-683531D106A3}" type="pres">
      <dgm:prSet presAssocID="{F7E28FCF-809D-41B6-B9EB-4B6F68077EC9}" presName="FiveNodes_2" presStyleLbl="node1" presStyleIdx="1" presStyleCnt="5">
        <dgm:presLayoutVars>
          <dgm:bulletEnabled val="1"/>
        </dgm:presLayoutVars>
      </dgm:prSet>
      <dgm:spPr/>
    </dgm:pt>
    <dgm:pt modelId="{D6634C84-B67D-4540-BD5F-DB1702806190}" type="pres">
      <dgm:prSet presAssocID="{F7E28FCF-809D-41B6-B9EB-4B6F68077EC9}" presName="FiveNodes_3" presStyleLbl="node1" presStyleIdx="2" presStyleCnt="5">
        <dgm:presLayoutVars>
          <dgm:bulletEnabled val="1"/>
        </dgm:presLayoutVars>
      </dgm:prSet>
      <dgm:spPr/>
    </dgm:pt>
    <dgm:pt modelId="{7BF3D212-B21E-413A-AA62-C1C93CA00591}" type="pres">
      <dgm:prSet presAssocID="{F7E28FCF-809D-41B6-B9EB-4B6F68077EC9}" presName="FiveNodes_4" presStyleLbl="node1" presStyleIdx="3" presStyleCnt="5" custScaleX="114935">
        <dgm:presLayoutVars>
          <dgm:bulletEnabled val="1"/>
        </dgm:presLayoutVars>
      </dgm:prSet>
      <dgm:spPr/>
    </dgm:pt>
    <dgm:pt modelId="{A45F1D5E-C932-4DA1-A75A-EF7B0BCE6B5D}" type="pres">
      <dgm:prSet presAssocID="{F7E28FCF-809D-41B6-B9EB-4B6F68077EC9}" presName="FiveNodes_5" presStyleLbl="node1" presStyleIdx="4" presStyleCnt="5">
        <dgm:presLayoutVars>
          <dgm:bulletEnabled val="1"/>
        </dgm:presLayoutVars>
      </dgm:prSet>
      <dgm:spPr/>
    </dgm:pt>
    <dgm:pt modelId="{358F7F87-C449-45EA-B0EE-3F461B96FCEA}" type="pres">
      <dgm:prSet presAssocID="{F7E28FCF-809D-41B6-B9EB-4B6F68077EC9}" presName="FiveConn_1-2" presStyleLbl="fgAccFollowNode1" presStyleIdx="0" presStyleCnt="4">
        <dgm:presLayoutVars>
          <dgm:bulletEnabled val="1"/>
        </dgm:presLayoutVars>
      </dgm:prSet>
      <dgm:spPr/>
    </dgm:pt>
    <dgm:pt modelId="{A9E1CB27-7A3F-45DA-809B-F0F8A7291031}" type="pres">
      <dgm:prSet presAssocID="{F7E28FCF-809D-41B6-B9EB-4B6F68077EC9}" presName="FiveConn_2-3" presStyleLbl="fgAccFollowNode1" presStyleIdx="1" presStyleCnt="4">
        <dgm:presLayoutVars>
          <dgm:bulletEnabled val="1"/>
        </dgm:presLayoutVars>
      </dgm:prSet>
      <dgm:spPr/>
    </dgm:pt>
    <dgm:pt modelId="{6DB79C22-CDE0-4A56-A67A-2FA8F8EED5F3}" type="pres">
      <dgm:prSet presAssocID="{F7E28FCF-809D-41B6-B9EB-4B6F68077EC9}" presName="FiveConn_3-4" presStyleLbl="fgAccFollowNode1" presStyleIdx="2" presStyleCnt="4">
        <dgm:presLayoutVars>
          <dgm:bulletEnabled val="1"/>
        </dgm:presLayoutVars>
      </dgm:prSet>
      <dgm:spPr/>
    </dgm:pt>
    <dgm:pt modelId="{2802539E-CE0B-42B3-908E-4600B5D26EA4}" type="pres">
      <dgm:prSet presAssocID="{F7E28FCF-809D-41B6-B9EB-4B6F68077EC9}" presName="FiveConn_4-5" presStyleLbl="fgAccFollowNode1" presStyleIdx="3" presStyleCnt="4">
        <dgm:presLayoutVars>
          <dgm:bulletEnabled val="1"/>
        </dgm:presLayoutVars>
      </dgm:prSet>
      <dgm:spPr/>
    </dgm:pt>
    <dgm:pt modelId="{D71505FF-4066-4A4B-9B7C-2BF34B60693A}" type="pres">
      <dgm:prSet presAssocID="{F7E28FCF-809D-41B6-B9EB-4B6F68077EC9}" presName="FiveNodes_1_text" presStyleLbl="node1" presStyleIdx="4" presStyleCnt="5">
        <dgm:presLayoutVars>
          <dgm:bulletEnabled val="1"/>
        </dgm:presLayoutVars>
      </dgm:prSet>
      <dgm:spPr/>
    </dgm:pt>
    <dgm:pt modelId="{5CFC1530-2F54-442F-94C9-619A2089A61A}" type="pres">
      <dgm:prSet presAssocID="{F7E28FCF-809D-41B6-B9EB-4B6F68077EC9}" presName="FiveNodes_2_text" presStyleLbl="node1" presStyleIdx="4" presStyleCnt="5">
        <dgm:presLayoutVars>
          <dgm:bulletEnabled val="1"/>
        </dgm:presLayoutVars>
      </dgm:prSet>
      <dgm:spPr/>
    </dgm:pt>
    <dgm:pt modelId="{4DBB50A5-7836-4C7D-9FAC-39BEE1B27CAF}" type="pres">
      <dgm:prSet presAssocID="{F7E28FCF-809D-41B6-B9EB-4B6F68077EC9}" presName="FiveNodes_3_text" presStyleLbl="node1" presStyleIdx="4" presStyleCnt="5">
        <dgm:presLayoutVars>
          <dgm:bulletEnabled val="1"/>
        </dgm:presLayoutVars>
      </dgm:prSet>
      <dgm:spPr/>
    </dgm:pt>
    <dgm:pt modelId="{8C7D93E3-4B80-4B14-9F3B-0ED037491B46}" type="pres">
      <dgm:prSet presAssocID="{F7E28FCF-809D-41B6-B9EB-4B6F68077EC9}" presName="FiveNodes_4_text" presStyleLbl="node1" presStyleIdx="4" presStyleCnt="5">
        <dgm:presLayoutVars>
          <dgm:bulletEnabled val="1"/>
        </dgm:presLayoutVars>
      </dgm:prSet>
      <dgm:spPr/>
    </dgm:pt>
    <dgm:pt modelId="{50EF58CF-25CB-4299-8D1D-23B52F9B626F}" type="pres">
      <dgm:prSet presAssocID="{F7E28FCF-809D-41B6-B9EB-4B6F68077EC9}" presName="FiveNodes_5_text" presStyleLbl="node1" presStyleIdx="4" presStyleCnt="5">
        <dgm:presLayoutVars>
          <dgm:bulletEnabled val="1"/>
        </dgm:presLayoutVars>
      </dgm:prSet>
      <dgm:spPr/>
    </dgm:pt>
  </dgm:ptLst>
  <dgm:cxnLst>
    <dgm:cxn modelId="{E0F7A300-49C3-4C1B-9423-D03E8EEB0603}" srcId="{F7E28FCF-809D-41B6-B9EB-4B6F68077EC9}" destId="{847154E6-F0BD-48A3-B66E-CE567E958984}" srcOrd="4" destOrd="0" parTransId="{0CA0286B-E737-4F61-BB14-43CE9E65D281}" sibTransId="{64AE7427-41DA-4153-A221-6A878E8972CE}"/>
    <dgm:cxn modelId="{EE4A0505-68D1-4D36-82C5-2346E908ACA0}" type="presOf" srcId="{6E350A08-38CD-46F8-A6BB-EE165EF5E84E}" destId="{2802539E-CE0B-42B3-908E-4600B5D26EA4}" srcOrd="0" destOrd="0" presId="urn:microsoft.com/office/officeart/2005/8/layout/vProcess5"/>
    <dgm:cxn modelId="{67FC1012-7CDD-4E45-9286-26C42E65594C}" type="presOf" srcId="{6E1B0A38-7D7D-4917-B7B4-76B4EACAD540}" destId="{5CFC1530-2F54-442F-94C9-619A2089A61A}" srcOrd="1" destOrd="0" presId="urn:microsoft.com/office/officeart/2005/8/layout/vProcess5"/>
    <dgm:cxn modelId="{39D60F13-0371-43FD-A2F3-4576138FA047}" type="presOf" srcId="{8AB86BCB-2C74-4420-B704-DFC6E39C72C7}" destId="{6DB79C22-CDE0-4A56-A67A-2FA8F8EED5F3}" srcOrd="0" destOrd="0" presId="urn:microsoft.com/office/officeart/2005/8/layout/vProcess5"/>
    <dgm:cxn modelId="{46CD061D-2E34-4358-9EEE-D98ED2AAA63A}" srcId="{F7E28FCF-809D-41B6-B9EB-4B6F68077EC9}" destId="{6E1B0A38-7D7D-4917-B7B4-76B4EACAD540}" srcOrd="1" destOrd="0" parTransId="{30F09701-9CEF-4F62-9661-BC79474D3F35}" sibTransId="{EC3AF8DE-C257-4319-8091-7786FE3E776F}"/>
    <dgm:cxn modelId="{175EA139-9AA3-4EB7-8925-FB629D1DE368}" srcId="{F7E28FCF-809D-41B6-B9EB-4B6F68077EC9}" destId="{8F7726FE-8152-4697-A69E-05D40C7994F6}" srcOrd="2" destOrd="0" parTransId="{B237E6F8-3C59-4FC2-B262-5AA42BB88923}" sibTransId="{8AB86BCB-2C74-4420-B704-DFC6E39C72C7}"/>
    <dgm:cxn modelId="{44D7335B-34FC-4FC4-A4CF-87C228D3F802}" srcId="{F7E28FCF-809D-41B6-B9EB-4B6F68077EC9}" destId="{09DDC890-5F09-46DC-AB5F-8667065BB271}" srcOrd="3" destOrd="0" parTransId="{A97F477D-7CE2-49A7-8405-05786ECA4FD8}" sibTransId="{6E350A08-38CD-46F8-A6BB-EE165EF5E84E}"/>
    <dgm:cxn modelId="{553A5148-EFCC-4651-ADFC-88BBE414B0DF}" type="presOf" srcId="{EC3AF8DE-C257-4319-8091-7786FE3E776F}" destId="{A9E1CB27-7A3F-45DA-809B-F0F8A7291031}" srcOrd="0" destOrd="0" presId="urn:microsoft.com/office/officeart/2005/8/layout/vProcess5"/>
    <dgm:cxn modelId="{DD27CD4D-2E16-4CCD-93E5-9673C1588B4F}" type="presOf" srcId="{855F5FD8-72CC-441E-85CD-B62E211126F1}" destId="{17AFB882-373C-4807-80D9-EFDC4A887100}" srcOrd="0" destOrd="0" presId="urn:microsoft.com/office/officeart/2005/8/layout/vProcess5"/>
    <dgm:cxn modelId="{6EFF2E51-EDEE-4443-9AFB-3A4A3F04AD0C}" type="presOf" srcId="{09DDC890-5F09-46DC-AB5F-8667065BB271}" destId="{8C7D93E3-4B80-4B14-9F3B-0ED037491B46}" srcOrd="1" destOrd="0" presId="urn:microsoft.com/office/officeart/2005/8/layout/vProcess5"/>
    <dgm:cxn modelId="{9C5D637F-51E8-4DE1-A73B-76D5D24AB189}" type="presOf" srcId="{847154E6-F0BD-48A3-B66E-CE567E958984}" destId="{A45F1D5E-C932-4DA1-A75A-EF7B0BCE6B5D}" srcOrd="0" destOrd="0" presId="urn:microsoft.com/office/officeart/2005/8/layout/vProcess5"/>
    <dgm:cxn modelId="{D8B76386-FB92-4DD3-AA23-8D4C910AC1E7}" type="presOf" srcId="{8F7726FE-8152-4697-A69E-05D40C7994F6}" destId="{4DBB50A5-7836-4C7D-9FAC-39BEE1B27CAF}" srcOrd="1" destOrd="0" presId="urn:microsoft.com/office/officeart/2005/8/layout/vProcess5"/>
    <dgm:cxn modelId="{B9F4FAA2-B9D2-4461-B6E1-3D334D288514}" type="presOf" srcId="{855F5FD8-72CC-441E-85CD-B62E211126F1}" destId="{D71505FF-4066-4A4B-9B7C-2BF34B60693A}" srcOrd="1" destOrd="0" presId="urn:microsoft.com/office/officeart/2005/8/layout/vProcess5"/>
    <dgm:cxn modelId="{563E11BA-EF08-4FCC-B4F0-1B7AEAAC3F8A}" type="presOf" srcId="{025446B4-E5F8-43CD-9CEF-50ABF23A0CDB}" destId="{358F7F87-C449-45EA-B0EE-3F461B96FCEA}" srcOrd="0" destOrd="0" presId="urn:microsoft.com/office/officeart/2005/8/layout/vProcess5"/>
    <dgm:cxn modelId="{AECA92C7-F65D-4E4F-9CB6-C718EB130FE8}" type="presOf" srcId="{8F7726FE-8152-4697-A69E-05D40C7994F6}" destId="{D6634C84-B67D-4540-BD5F-DB1702806190}" srcOrd="0" destOrd="0" presId="urn:microsoft.com/office/officeart/2005/8/layout/vProcess5"/>
    <dgm:cxn modelId="{A3AA83D9-51EE-4B6B-ADEF-F2147F3E8BE2}" srcId="{F7E28FCF-809D-41B6-B9EB-4B6F68077EC9}" destId="{855F5FD8-72CC-441E-85CD-B62E211126F1}" srcOrd="0" destOrd="0" parTransId="{16A2633F-DEC8-4029-ACE9-D91DBFCCC487}" sibTransId="{025446B4-E5F8-43CD-9CEF-50ABF23A0CDB}"/>
    <dgm:cxn modelId="{E23670DF-E838-4D42-ACC6-77E6B2A4F115}" type="presOf" srcId="{6E1B0A38-7D7D-4917-B7B4-76B4EACAD540}" destId="{0BAC8971-A888-481C-9332-683531D106A3}" srcOrd="0" destOrd="0" presId="urn:microsoft.com/office/officeart/2005/8/layout/vProcess5"/>
    <dgm:cxn modelId="{588B3DE4-DEE3-4655-BB7B-2774DF039C76}" type="presOf" srcId="{F7E28FCF-809D-41B6-B9EB-4B6F68077EC9}" destId="{7B188069-63E6-4C70-948D-8CAEDE30BCDD}" srcOrd="0" destOrd="0" presId="urn:microsoft.com/office/officeart/2005/8/layout/vProcess5"/>
    <dgm:cxn modelId="{3C4BD3E4-AED5-4465-A2AC-FA4E5554D4A4}" type="presOf" srcId="{09DDC890-5F09-46DC-AB5F-8667065BB271}" destId="{7BF3D212-B21E-413A-AA62-C1C93CA00591}" srcOrd="0" destOrd="0" presId="urn:microsoft.com/office/officeart/2005/8/layout/vProcess5"/>
    <dgm:cxn modelId="{700569F3-A61C-4BC6-870F-86DA12B5D661}" type="presOf" srcId="{847154E6-F0BD-48A3-B66E-CE567E958984}" destId="{50EF58CF-25CB-4299-8D1D-23B52F9B626F}" srcOrd="1" destOrd="0" presId="urn:microsoft.com/office/officeart/2005/8/layout/vProcess5"/>
    <dgm:cxn modelId="{6599C1E5-FA58-4C16-86ED-E3A9E2619BE1}" type="presParOf" srcId="{7B188069-63E6-4C70-948D-8CAEDE30BCDD}" destId="{AB7C7BD0-248E-4ACD-B6E1-5378CC095325}" srcOrd="0" destOrd="0" presId="urn:microsoft.com/office/officeart/2005/8/layout/vProcess5"/>
    <dgm:cxn modelId="{E8E949B7-4E30-4F09-9FDC-AAA0FEFF2622}" type="presParOf" srcId="{7B188069-63E6-4C70-948D-8CAEDE30BCDD}" destId="{17AFB882-373C-4807-80D9-EFDC4A887100}" srcOrd="1" destOrd="0" presId="urn:microsoft.com/office/officeart/2005/8/layout/vProcess5"/>
    <dgm:cxn modelId="{E1CA563A-7F6A-4B6B-942B-0B9975A26361}" type="presParOf" srcId="{7B188069-63E6-4C70-948D-8CAEDE30BCDD}" destId="{0BAC8971-A888-481C-9332-683531D106A3}" srcOrd="2" destOrd="0" presId="urn:microsoft.com/office/officeart/2005/8/layout/vProcess5"/>
    <dgm:cxn modelId="{498C7FB9-55A2-4736-88CA-7AB1FF810BED}" type="presParOf" srcId="{7B188069-63E6-4C70-948D-8CAEDE30BCDD}" destId="{D6634C84-B67D-4540-BD5F-DB1702806190}" srcOrd="3" destOrd="0" presId="urn:microsoft.com/office/officeart/2005/8/layout/vProcess5"/>
    <dgm:cxn modelId="{CE179847-4379-4DFA-9A35-7820A942CFFC}" type="presParOf" srcId="{7B188069-63E6-4C70-948D-8CAEDE30BCDD}" destId="{7BF3D212-B21E-413A-AA62-C1C93CA00591}" srcOrd="4" destOrd="0" presId="urn:microsoft.com/office/officeart/2005/8/layout/vProcess5"/>
    <dgm:cxn modelId="{A5DEAEFD-08D1-41AE-8D52-3D9B9443E7B0}" type="presParOf" srcId="{7B188069-63E6-4C70-948D-8CAEDE30BCDD}" destId="{A45F1D5E-C932-4DA1-A75A-EF7B0BCE6B5D}" srcOrd="5" destOrd="0" presId="urn:microsoft.com/office/officeart/2005/8/layout/vProcess5"/>
    <dgm:cxn modelId="{3C7E284C-69C5-4150-AB93-0F5C6E3606C7}" type="presParOf" srcId="{7B188069-63E6-4C70-948D-8CAEDE30BCDD}" destId="{358F7F87-C449-45EA-B0EE-3F461B96FCEA}" srcOrd="6" destOrd="0" presId="urn:microsoft.com/office/officeart/2005/8/layout/vProcess5"/>
    <dgm:cxn modelId="{5A08A83A-44D8-4769-984F-8D86244A5972}" type="presParOf" srcId="{7B188069-63E6-4C70-948D-8CAEDE30BCDD}" destId="{A9E1CB27-7A3F-45DA-809B-F0F8A7291031}" srcOrd="7" destOrd="0" presId="urn:microsoft.com/office/officeart/2005/8/layout/vProcess5"/>
    <dgm:cxn modelId="{81329A7A-1B5A-411F-B044-274C8ABAC4A4}" type="presParOf" srcId="{7B188069-63E6-4C70-948D-8CAEDE30BCDD}" destId="{6DB79C22-CDE0-4A56-A67A-2FA8F8EED5F3}" srcOrd="8" destOrd="0" presId="urn:microsoft.com/office/officeart/2005/8/layout/vProcess5"/>
    <dgm:cxn modelId="{0D5166D9-7C8F-4B6F-BBBC-F5E2162376BC}" type="presParOf" srcId="{7B188069-63E6-4C70-948D-8CAEDE30BCDD}" destId="{2802539E-CE0B-42B3-908E-4600B5D26EA4}" srcOrd="9" destOrd="0" presId="urn:microsoft.com/office/officeart/2005/8/layout/vProcess5"/>
    <dgm:cxn modelId="{E51034A3-5A8F-434B-9FDB-0967D981F264}" type="presParOf" srcId="{7B188069-63E6-4C70-948D-8CAEDE30BCDD}" destId="{D71505FF-4066-4A4B-9B7C-2BF34B60693A}" srcOrd="10" destOrd="0" presId="urn:microsoft.com/office/officeart/2005/8/layout/vProcess5"/>
    <dgm:cxn modelId="{E7B2F49A-A35C-4B8B-B415-724698CF0BD4}" type="presParOf" srcId="{7B188069-63E6-4C70-948D-8CAEDE30BCDD}" destId="{5CFC1530-2F54-442F-94C9-619A2089A61A}" srcOrd="11" destOrd="0" presId="urn:microsoft.com/office/officeart/2005/8/layout/vProcess5"/>
    <dgm:cxn modelId="{B6116C29-2F77-45B8-9119-E734DD0F9478}" type="presParOf" srcId="{7B188069-63E6-4C70-948D-8CAEDE30BCDD}" destId="{4DBB50A5-7836-4C7D-9FAC-39BEE1B27CAF}" srcOrd="12" destOrd="0" presId="urn:microsoft.com/office/officeart/2005/8/layout/vProcess5"/>
    <dgm:cxn modelId="{2DDF2C70-7306-4EAD-B2CA-4BE0BC26F3B0}" type="presParOf" srcId="{7B188069-63E6-4C70-948D-8CAEDE30BCDD}" destId="{8C7D93E3-4B80-4B14-9F3B-0ED037491B46}" srcOrd="13" destOrd="0" presId="urn:microsoft.com/office/officeart/2005/8/layout/vProcess5"/>
    <dgm:cxn modelId="{24F5318F-D72B-4F4B-B7CF-0E5994E916AD}" type="presParOf" srcId="{7B188069-63E6-4C70-948D-8CAEDE30BCDD}" destId="{50EF58CF-25CB-4299-8D1D-23B52F9B626F}"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7510298-74EC-4816-807F-B291C12F7419}" type="doc">
      <dgm:prSet loTypeId="urn:microsoft.com/office/officeart/2005/8/layout/hProcess9#1" loCatId="process" qsTypeId="urn:microsoft.com/office/officeart/2005/8/quickstyle/simple1#4" qsCatId="simple" csTypeId="urn:microsoft.com/office/officeart/2005/8/colors/accent1_2#7" csCatId="accent1" phldr="1"/>
      <dgm:spPr/>
    </dgm:pt>
    <dgm:pt modelId="{E53ACC24-FE3B-4E74-A020-0F3FE8A3D637}">
      <dgm:prSet phldr="0" custT="1"/>
      <dgm:spPr>
        <a:solidFill>
          <a:srgbClr val="92D050"/>
        </a:solidFill>
      </dgm:spPr>
      <dgm:t>
        <a:bodyPr vert="horz" wrap="square"/>
        <a:lstStyle/>
        <a:p>
          <a:pPr>
            <a:lnSpc>
              <a:spcPct val="100000"/>
            </a:lnSpc>
            <a:spcBef>
              <a:spcPct val="0"/>
            </a:spcBef>
            <a:spcAft>
              <a:spcPct val="35000"/>
            </a:spcAft>
          </a:pPr>
          <a:r>
            <a:rPr lang="zh-CN" sz="2800" b="1" dirty="0">
              <a:solidFill>
                <a:srgbClr val="002060"/>
              </a:solidFill>
            </a:rPr>
            <a:t>新建</a:t>
          </a:r>
        </a:p>
      </dgm:t>
    </dgm:pt>
    <dgm:pt modelId="{920B41F2-FE42-4541-9CE5-24A6F9AB378C}" type="parTrans" cxnId="{17240C1D-A3CE-4CEB-BD0B-4597351B60F4}">
      <dgm:prSet/>
      <dgm:spPr/>
      <dgm:t>
        <a:bodyPr/>
        <a:lstStyle/>
        <a:p>
          <a:endParaRPr lang="zh-CN" altLang="en-US" sz="2000" b="1"/>
        </a:p>
      </dgm:t>
    </dgm:pt>
    <dgm:pt modelId="{A22B6A60-DDBE-442A-B42E-831BE49385EC}" type="sibTrans" cxnId="{17240C1D-A3CE-4CEB-BD0B-4597351B60F4}">
      <dgm:prSet/>
      <dgm:spPr/>
      <dgm:t>
        <a:bodyPr/>
        <a:lstStyle/>
        <a:p>
          <a:endParaRPr lang="zh-CN" altLang="en-US" sz="2000" b="1"/>
        </a:p>
      </dgm:t>
    </dgm:pt>
    <dgm:pt modelId="{44F7EFA6-9C4D-4A80-8AD9-0DDAC9D45CD6}">
      <dgm:prSet phldrT="[文本]" phldr="0" custT="1"/>
      <dgm:spPr/>
      <dgm:t>
        <a:bodyPr vert="horz" wrap="square"/>
        <a:lstStyle/>
        <a:p>
          <a:pPr>
            <a:lnSpc>
              <a:spcPct val="100000"/>
            </a:lnSpc>
            <a:spcBef>
              <a:spcPct val="0"/>
            </a:spcBef>
            <a:spcAft>
              <a:spcPct val="35000"/>
            </a:spcAft>
          </a:pPr>
          <a:r>
            <a:rPr sz="1400" b="1" dirty="0"/>
            <a:t>校园访客管理系统、一体化协同平台、统一门户平台</a:t>
          </a:r>
        </a:p>
      </dgm:t>
    </dgm:pt>
    <dgm:pt modelId="{0BC1ED46-2486-48FD-814D-D8A9CDC56EB0}" type="parTrans" cxnId="{BD0EE800-89DD-4936-BB8F-3257F28D1AFA}">
      <dgm:prSet/>
      <dgm:spPr/>
      <dgm:t>
        <a:bodyPr/>
        <a:lstStyle/>
        <a:p>
          <a:endParaRPr lang="zh-CN" altLang="en-US" sz="2000" b="1"/>
        </a:p>
      </dgm:t>
    </dgm:pt>
    <dgm:pt modelId="{F4ECED53-5972-4E9C-8C8A-4B3EA919D638}" type="sibTrans" cxnId="{BD0EE800-89DD-4936-BB8F-3257F28D1AFA}">
      <dgm:prSet/>
      <dgm:spPr/>
      <dgm:t>
        <a:bodyPr/>
        <a:lstStyle/>
        <a:p>
          <a:endParaRPr lang="zh-CN" altLang="en-US" sz="2000" b="1"/>
        </a:p>
      </dgm:t>
    </dgm:pt>
    <dgm:pt modelId="{0E34B388-DBAA-4818-81E8-F6F25F27B9D1}">
      <dgm:prSet phldrT="[文本]" phldr="0" custT="1"/>
      <dgm:spPr/>
      <dgm:t>
        <a:bodyPr vert="horz" wrap="square"/>
        <a:lstStyle/>
        <a:p>
          <a:pPr>
            <a:lnSpc>
              <a:spcPct val="100000"/>
            </a:lnSpc>
            <a:spcBef>
              <a:spcPct val="0"/>
            </a:spcBef>
            <a:spcAft>
              <a:spcPct val="35000"/>
            </a:spcAft>
          </a:pPr>
          <a:r>
            <a:rPr lang="zh-CN" altLang="en-US" sz="1200" b="1" dirty="0"/>
            <a:t>水平衡系统、人员信息采集系统、通用表单系统、数据采集系统</a:t>
          </a:r>
        </a:p>
      </dgm:t>
    </dgm:pt>
    <dgm:pt modelId="{46DDE110-95D7-4E0A-9437-328223FB1E4A}" type="parTrans" cxnId="{ED65CAE9-343F-440E-8507-16449A2E64F9}">
      <dgm:prSet/>
      <dgm:spPr/>
      <dgm:t>
        <a:bodyPr/>
        <a:lstStyle/>
        <a:p>
          <a:endParaRPr lang="zh-CN" altLang="en-US" sz="2000" b="1"/>
        </a:p>
      </dgm:t>
    </dgm:pt>
    <dgm:pt modelId="{D7DB08FE-5DA6-42BB-9830-082CCC33E603}" type="sibTrans" cxnId="{ED65CAE9-343F-440E-8507-16449A2E64F9}">
      <dgm:prSet/>
      <dgm:spPr/>
      <dgm:t>
        <a:bodyPr/>
        <a:lstStyle/>
        <a:p>
          <a:endParaRPr lang="zh-CN" altLang="en-US" sz="2000" b="1"/>
        </a:p>
      </dgm:t>
    </dgm:pt>
    <dgm:pt modelId="{D3856A64-EFF4-47D5-A22E-13A766AF82A4}">
      <dgm:prSet phldrT="[文本]" phldr="0" custT="1"/>
      <dgm:spPr/>
      <dgm:t>
        <a:bodyPr vert="horz" wrap="square"/>
        <a:lstStyle/>
        <a:p>
          <a:pPr algn="l">
            <a:lnSpc>
              <a:spcPct val="100000"/>
            </a:lnSpc>
            <a:spcBef>
              <a:spcPct val="0"/>
            </a:spcBef>
            <a:spcAft>
              <a:spcPct val="35000"/>
            </a:spcAft>
          </a:pPr>
          <a:r>
            <a:rPr lang="zh-CN" sz="1600" b="1" dirty="0"/>
            <a:t>国际交流管理系统、后勤信息化等系统</a:t>
          </a:r>
        </a:p>
      </dgm:t>
    </dgm:pt>
    <dgm:pt modelId="{AFDF1C5D-5F84-475A-8690-7C96CB23A502}" type="parTrans" cxnId="{742009BD-47D8-41DE-BD97-76809982CC81}">
      <dgm:prSet/>
      <dgm:spPr/>
      <dgm:t>
        <a:bodyPr/>
        <a:lstStyle/>
        <a:p>
          <a:endParaRPr lang="zh-CN" altLang="en-US" sz="2000" b="1"/>
        </a:p>
      </dgm:t>
    </dgm:pt>
    <dgm:pt modelId="{E8021FD0-F1E5-4953-A198-0A278FF2CE13}" type="sibTrans" cxnId="{742009BD-47D8-41DE-BD97-76809982CC81}">
      <dgm:prSet/>
      <dgm:spPr/>
      <dgm:t>
        <a:bodyPr/>
        <a:lstStyle/>
        <a:p>
          <a:endParaRPr lang="zh-CN" altLang="en-US" sz="2000" b="1"/>
        </a:p>
      </dgm:t>
    </dgm:pt>
    <dgm:pt modelId="{4AD7FC96-FC70-4C99-9B46-9C191FCFCEDE}">
      <dgm:prSet phldr="0" custT="1"/>
      <dgm:spPr/>
      <dgm:t>
        <a:bodyPr vert="horz" wrap="square"/>
        <a:lstStyle/>
        <a:p>
          <a:pPr>
            <a:lnSpc>
              <a:spcPct val="100000"/>
            </a:lnSpc>
            <a:spcBef>
              <a:spcPct val="0"/>
            </a:spcBef>
            <a:spcAft>
              <a:spcPct val="35000"/>
            </a:spcAft>
          </a:pPr>
          <a:r>
            <a:rPr altLang="en-US" sz="1200" b="1">
              <a:solidFill>
                <a:srgbClr val="FF0000"/>
              </a:solidFill>
            </a:rPr>
            <a:t>升级</a:t>
          </a:r>
          <a:r>
            <a:rPr altLang="en-US" sz="1200" b="1"/>
            <a:t>了一卡通系统、课程资源平台</a:t>
          </a:r>
        </a:p>
      </dgm:t>
    </dgm:pt>
    <dgm:pt modelId="{2099DF58-8DE9-4646-86C6-C6B314DA8AF9}" type="parTrans" cxnId="{B84C11D3-4466-44DD-B93F-B82F02278402}">
      <dgm:prSet/>
      <dgm:spPr/>
      <dgm:t>
        <a:bodyPr/>
        <a:lstStyle/>
        <a:p>
          <a:endParaRPr lang="zh-CN" altLang="en-US" sz="2000" b="1"/>
        </a:p>
      </dgm:t>
    </dgm:pt>
    <dgm:pt modelId="{D619634A-CA7D-4046-A2D7-71D93399F62D}" type="sibTrans" cxnId="{B84C11D3-4466-44DD-B93F-B82F02278402}">
      <dgm:prSet/>
      <dgm:spPr/>
      <dgm:t>
        <a:bodyPr/>
        <a:lstStyle/>
        <a:p>
          <a:endParaRPr lang="zh-CN" altLang="en-US" sz="2000" b="1"/>
        </a:p>
      </dgm:t>
    </dgm:pt>
    <dgm:pt modelId="{E85D1FE9-5358-4919-B7E4-465577FB4462}">
      <dgm:prSet phldrT="[文本]" phldr="0" custT="1"/>
      <dgm:spPr/>
      <dgm:t>
        <a:bodyPr vert="horz" wrap="square"/>
        <a:lstStyle/>
        <a:p>
          <a:pPr>
            <a:lnSpc>
              <a:spcPct val="100000"/>
            </a:lnSpc>
            <a:spcBef>
              <a:spcPct val="0"/>
            </a:spcBef>
            <a:spcAft>
              <a:spcPct val="35000"/>
            </a:spcAft>
          </a:pPr>
          <a:r>
            <a:rPr lang="zh-CN" sz="1200" b="1" dirty="0">
              <a:solidFill>
                <a:srgbClr val="FFFF00"/>
              </a:solidFill>
            </a:rPr>
            <a:t>加</a:t>
          </a:r>
          <a:r>
            <a:rPr sz="1200" b="1" dirty="0">
              <a:solidFill>
                <a:srgbClr val="FFFF00"/>
              </a:solidFill>
            </a:rPr>
            <a:t>强校园网管理，确保校园网高效运行</a:t>
          </a:r>
        </a:p>
      </dgm:t>
    </dgm:pt>
    <dgm:pt modelId="{8F6BD564-BFB8-414C-8183-266EBFA0EAFC}" type="parTrans" cxnId="{A33DB39A-4DF9-4E73-97D8-9F6A746EF735}">
      <dgm:prSet/>
      <dgm:spPr/>
      <dgm:t>
        <a:bodyPr/>
        <a:lstStyle/>
        <a:p>
          <a:endParaRPr lang="zh-CN" altLang="en-US" sz="2000" b="1"/>
        </a:p>
      </dgm:t>
    </dgm:pt>
    <dgm:pt modelId="{C5345FD0-BD7B-4E9B-B907-587D0BCE104E}" type="sibTrans" cxnId="{A33DB39A-4DF9-4E73-97D8-9F6A746EF735}">
      <dgm:prSet/>
      <dgm:spPr/>
      <dgm:t>
        <a:bodyPr/>
        <a:lstStyle/>
        <a:p>
          <a:endParaRPr lang="zh-CN" altLang="en-US" sz="2000" b="1"/>
        </a:p>
      </dgm:t>
    </dgm:pt>
    <dgm:pt modelId="{57E45E08-508F-4647-9DF2-5946BAE87903}" type="pres">
      <dgm:prSet presAssocID="{87510298-74EC-4816-807F-B291C12F7419}" presName="CompostProcess" presStyleCnt="0">
        <dgm:presLayoutVars>
          <dgm:dir/>
          <dgm:resizeHandles val="exact"/>
        </dgm:presLayoutVars>
      </dgm:prSet>
      <dgm:spPr/>
    </dgm:pt>
    <dgm:pt modelId="{14B54EA9-68F1-4F38-8C77-1D06817B405B}" type="pres">
      <dgm:prSet presAssocID="{87510298-74EC-4816-807F-B291C12F7419}" presName="arrow" presStyleLbl="bgShp" presStyleIdx="0" presStyleCnt="1"/>
      <dgm:spPr/>
    </dgm:pt>
    <dgm:pt modelId="{A8F194AF-9088-43E9-81A0-1B3D76B0B240}" type="pres">
      <dgm:prSet presAssocID="{87510298-74EC-4816-807F-B291C12F7419}" presName="linearProcess" presStyleCnt="0"/>
      <dgm:spPr/>
    </dgm:pt>
    <dgm:pt modelId="{BFE08341-8E0F-4E70-9CF9-CF627230634F}" type="pres">
      <dgm:prSet presAssocID="{E53ACC24-FE3B-4E74-A020-0F3FE8A3D637}" presName="textNode" presStyleLbl="node1" presStyleIdx="0" presStyleCnt="6">
        <dgm:presLayoutVars>
          <dgm:bulletEnabled val="1"/>
        </dgm:presLayoutVars>
      </dgm:prSet>
      <dgm:spPr/>
    </dgm:pt>
    <dgm:pt modelId="{E502A3A3-45A7-4849-832E-14DBB5762F6B}" type="pres">
      <dgm:prSet presAssocID="{A22B6A60-DDBE-442A-B42E-831BE49385EC}" presName="sibTrans" presStyleCnt="0"/>
      <dgm:spPr/>
    </dgm:pt>
    <dgm:pt modelId="{E6569FCE-3E08-417A-9422-0225FE881B93}" type="pres">
      <dgm:prSet presAssocID="{44F7EFA6-9C4D-4A80-8AD9-0DDAC9D45CD6}" presName="textNode" presStyleLbl="node1" presStyleIdx="1" presStyleCnt="6" custScaleY="111118">
        <dgm:presLayoutVars>
          <dgm:bulletEnabled val="1"/>
        </dgm:presLayoutVars>
      </dgm:prSet>
      <dgm:spPr/>
    </dgm:pt>
    <dgm:pt modelId="{AB663277-46F8-4CE7-A7A1-E58996908EBC}" type="pres">
      <dgm:prSet presAssocID="{F4ECED53-5972-4E9C-8C8A-4B3EA919D638}" presName="sibTrans" presStyleCnt="0"/>
      <dgm:spPr/>
    </dgm:pt>
    <dgm:pt modelId="{3E3400BA-8A62-427B-9392-A3600659219B}" type="pres">
      <dgm:prSet presAssocID="{0E34B388-DBAA-4818-81E8-F6F25F27B9D1}" presName="textNode" presStyleLbl="node1" presStyleIdx="2" presStyleCnt="6" custScaleY="120864" custLinFactNeighborX="11681" custLinFactNeighborY="0">
        <dgm:presLayoutVars>
          <dgm:bulletEnabled val="1"/>
        </dgm:presLayoutVars>
      </dgm:prSet>
      <dgm:spPr/>
    </dgm:pt>
    <dgm:pt modelId="{2803E2FF-7947-41B7-A4EE-86ED3C4248FC}" type="pres">
      <dgm:prSet presAssocID="{D7DB08FE-5DA6-42BB-9830-082CCC33E603}" presName="sibTrans" presStyleCnt="0"/>
      <dgm:spPr/>
    </dgm:pt>
    <dgm:pt modelId="{80C965BE-B26B-429D-B5BD-4446C667CB84}" type="pres">
      <dgm:prSet presAssocID="{D3856A64-EFF4-47D5-A22E-13A766AF82A4}" presName="textNode" presStyleLbl="node1" presStyleIdx="3" presStyleCnt="6" custScaleX="118863" custScaleY="169589">
        <dgm:presLayoutVars>
          <dgm:bulletEnabled val="1"/>
        </dgm:presLayoutVars>
      </dgm:prSet>
      <dgm:spPr/>
    </dgm:pt>
    <dgm:pt modelId="{0F953EE9-A49C-4D62-97AC-FB510834A72B}" type="pres">
      <dgm:prSet presAssocID="{E8021FD0-F1E5-4953-A198-0A278FF2CE13}" presName="sibTrans" presStyleCnt="0"/>
      <dgm:spPr/>
    </dgm:pt>
    <dgm:pt modelId="{9A1759C0-703A-47D1-851B-7538F06D032A}" type="pres">
      <dgm:prSet presAssocID="{4AD7FC96-FC70-4C99-9B46-9C191FCFCEDE}" presName="textNode" presStyleLbl="node1" presStyleIdx="4" presStyleCnt="6">
        <dgm:presLayoutVars>
          <dgm:bulletEnabled val="1"/>
        </dgm:presLayoutVars>
      </dgm:prSet>
      <dgm:spPr/>
    </dgm:pt>
    <dgm:pt modelId="{3F8F651D-347A-468A-A696-69D2DB8FC99E}" type="pres">
      <dgm:prSet presAssocID="{D619634A-CA7D-4046-A2D7-71D93399F62D}" presName="sibTrans" presStyleCnt="0"/>
      <dgm:spPr/>
    </dgm:pt>
    <dgm:pt modelId="{F1B7A0C2-57AF-4439-91C8-F333C04F2937}" type="pres">
      <dgm:prSet presAssocID="{E85D1FE9-5358-4919-B7E4-465577FB4462}" presName="textNode" presStyleLbl="node1" presStyleIdx="5" presStyleCnt="6" custScaleX="72595" custScaleY="226799">
        <dgm:presLayoutVars>
          <dgm:bulletEnabled val="1"/>
        </dgm:presLayoutVars>
      </dgm:prSet>
      <dgm:spPr/>
    </dgm:pt>
  </dgm:ptLst>
  <dgm:cxnLst>
    <dgm:cxn modelId="{BD0EE800-89DD-4936-BB8F-3257F28D1AFA}" srcId="{87510298-74EC-4816-807F-B291C12F7419}" destId="{44F7EFA6-9C4D-4A80-8AD9-0DDAC9D45CD6}" srcOrd="1" destOrd="0" parTransId="{0BC1ED46-2486-48FD-814D-D8A9CDC56EB0}" sibTransId="{F4ECED53-5972-4E9C-8C8A-4B3EA919D638}"/>
    <dgm:cxn modelId="{17240C1D-A3CE-4CEB-BD0B-4597351B60F4}" srcId="{87510298-74EC-4816-807F-B291C12F7419}" destId="{E53ACC24-FE3B-4E74-A020-0F3FE8A3D637}" srcOrd="0" destOrd="0" parTransId="{920B41F2-FE42-4541-9CE5-24A6F9AB378C}" sibTransId="{A22B6A60-DDBE-442A-B42E-831BE49385EC}"/>
    <dgm:cxn modelId="{6061CB70-BDA9-487D-8138-685791E49FF1}" type="presOf" srcId="{D3856A64-EFF4-47D5-A22E-13A766AF82A4}" destId="{80C965BE-B26B-429D-B5BD-4446C667CB84}" srcOrd="0" destOrd="0" presId="urn:microsoft.com/office/officeart/2005/8/layout/hProcess9#1"/>
    <dgm:cxn modelId="{DA76ED76-19E7-4152-9026-275A83F70490}" type="presOf" srcId="{E85D1FE9-5358-4919-B7E4-465577FB4462}" destId="{F1B7A0C2-57AF-4439-91C8-F333C04F2937}" srcOrd="0" destOrd="0" presId="urn:microsoft.com/office/officeart/2005/8/layout/hProcess9#1"/>
    <dgm:cxn modelId="{C7DDFE91-5C3E-475D-B614-E23074F9AF3B}" type="presOf" srcId="{44F7EFA6-9C4D-4A80-8AD9-0DDAC9D45CD6}" destId="{E6569FCE-3E08-417A-9422-0225FE881B93}" srcOrd="0" destOrd="0" presId="urn:microsoft.com/office/officeart/2005/8/layout/hProcess9#1"/>
    <dgm:cxn modelId="{A33DB39A-4DF9-4E73-97D8-9F6A746EF735}" srcId="{87510298-74EC-4816-807F-B291C12F7419}" destId="{E85D1FE9-5358-4919-B7E4-465577FB4462}" srcOrd="5" destOrd="0" parTransId="{8F6BD564-BFB8-414C-8183-266EBFA0EAFC}" sibTransId="{C5345FD0-BD7B-4E9B-B907-587D0BCE104E}"/>
    <dgm:cxn modelId="{7003F8B6-16C8-4E7C-97E5-D1DF56A9AAED}" type="presOf" srcId="{87510298-74EC-4816-807F-B291C12F7419}" destId="{57E45E08-508F-4647-9DF2-5946BAE87903}" srcOrd="0" destOrd="0" presId="urn:microsoft.com/office/officeart/2005/8/layout/hProcess9#1"/>
    <dgm:cxn modelId="{51A414BA-E7B8-4565-B3F7-826F9DA5FD9F}" type="presOf" srcId="{4AD7FC96-FC70-4C99-9B46-9C191FCFCEDE}" destId="{9A1759C0-703A-47D1-851B-7538F06D032A}" srcOrd="0" destOrd="0" presId="urn:microsoft.com/office/officeart/2005/8/layout/hProcess9#1"/>
    <dgm:cxn modelId="{742009BD-47D8-41DE-BD97-76809982CC81}" srcId="{87510298-74EC-4816-807F-B291C12F7419}" destId="{D3856A64-EFF4-47D5-A22E-13A766AF82A4}" srcOrd="3" destOrd="0" parTransId="{AFDF1C5D-5F84-475A-8690-7C96CB23A502}" sibTransId="{E8021FD0-F1E5-4953-A198-0A278FF2CE13}"/>
    <dgm:cxn modelId="{320118CD-EB22-42DE-8AB2-FCC80B04FA14}" type="presOf" srcId="{E53ACC24-FE3B-4E74-A020-0F3FE8A3D637}" destId="{BFE08341-8E0F-4E70-9CF9-CF627230634F}" srcOrd="0" destOrd="0" presId="urn:microsoft.com/office/officeart/2005/8/layout/hProcess9#1"/>
    <dgm:cxn modelId="{B84C11D3-4466-44DD-B93F-B82F02278402}" srcId="{87510298-74EC-4816-807F-B291C12F7419}" destId="{4AD7FC96-FC70-4C99-9B46-9C191FCFCEDE}" srcOrd="4" destOrd="0" parTransId="{2099DF58-8DE9-4646-86C6-C6B314DA8AF9}" sibTransId="{D619634A-CA7D-4046-A2D7-71D93399F62D}"/>
    <dgm:cxn modelId="{BBEA9CE2-DD6C-41EC-BC60-0D0DA8744D9F}" type="presOf" srcId="{0E34B388-DBAA-4818-81E8-F6F25F27B9D1}" destId="{3E3400BA-8A62-427B-9392-A3600659219B}" srcOrd="0" destOrd="0" presId="urn:microsoft.com/office/officeart/2005/8/layout/hProcess9#1"/>
    <dgm:cxn modelId="{ED65CAE9-343F-440E-8507-16449A2E64F9}" srcId="{87510298-74EC-4816-807F-B291C12F7419}" destId="{0E34B388-DBAA-4818-81E8-F6F25F27B9D1}" srcOrd="2" destOrd="0" parTransId="{46DDE110-95D7-4E0A-9437-328223FB1E4A}" sibTransId="{D7DB08FE-5DA6-42BB-9830-082CCC33E603}"/>
    <dgm:cxn modelId="{CD18705E-D6D2-4738-A35A-11BF708CB4C6}" type="presParOf" srcId="{57E45E08-508F-4647-9DF2-5946BAE87903}" destId="{14B54EA9-68F1-4F38-8C77-1D06817B405B}" srcOrd="0" destOrd="0" presId="urn:microsoft.com/office/officeart/2005/8/layout/hProcess9#1"/>
    <dgm:cxn modelId="{FB603C5D-C11D-4C11-9454-4468CAB8B2E5}" type="presParOf" srcId="{57E45E08-508F-4647-9DF2-5946BAE87903}" destId="{A8F194AF-9088-43E9-81A0-1B3D76B0B240}" srcOrd="1" destOrd="0" presId="urn:microsoft.com/office/officeart/2005/8/layout/hProcess9#1"/>
    <dgm:cxn modelId="{11099FD1-19A8-49E2-A74D-728FC81C6033}" type="presParOf" srcId="{A8F194AF-9088-43E9-81A0-1B3D76B0B240}" destId="{BFE08341-8E0F-4E70-9CF9-CF627230634F}" srcOrd="0" destOrd="0" presId="urn:microsoft.com/office/officeart/2005/8/layout/hProcess9#1"/>
    <dgm:cxn modelId="{884608DE-8094-4E67-B582-DAE5169DF2DD}" type="presParOf" srcId="{A8F194AF-9088-43E9-81A0-1B3D76B0B240}" destId="{E502A3A3-45A7-4849-832E-14DBB5762F6B}" srcOrd="1" destOrd="0" presId="urn:microsoft.com/office/officeart/2005/8/layout/hProcess9#1"/>
    <dgm:cxn modelId="{A4573D55-AEB0-43F0-BCA9-350B5149EF05}" type="presParOf" srcId="{A8F194AF-9088-43E9-81A0-1B3D76B0B240}" destId="{E6569FCE-3E08-417A-9422-0225FE881B93}" srcOrd="2" destOrd="0" presId="urn:microsoft.com/office/officeart/2005/8/layout/hProcess9#1"/>
    <dgm:cxn modelId="{E65F1FC0-5F6F-4EB9-8091-C82FD4A0B0D2}" type="presParOf" srcId="{A8F194AF-9088-43E9-81A0-1B3D76B0B240}" destId="{AB663277-46F8-4CE7-A7A1-E58996908EBC}" srcOrd="3" destOrd="0" presId="urn:microsoft.com/office/officeart/2005/8/layout/hProcess9#1"/>
    <dgm:cxn modelId="{FA6E27C2-0F02-47AA-8A49-67EC2C81C104}" type="presParOf" srcId="{A8F194AF-9088-43E9-81A0-1B3D76B0B240}" destId="{3E3400BA-8A62-427B-9392-A3600659219B}" srcOrd="4" destOrd="0" presId="urn:microsoft.com/office/officeart/2005/8/layout/hProcess9#1"/>
    <dgm:cxn modelId="{0AEE7DCF-FC9A-46C6-907A-0164254F6D3E}" type="presParOf" srcId="{A8F194AF-9088-43E9-81A0-1B3D76B0B240}" destId="{2803E2FF-7947-41B7-A4EE-86ED3C4248FC}" srcOrd="5" destOrd="0" presId="urn:microsoft.com/office/officeart/2005/8/layout/hProcess9#1"/>
    <dgm:cxn modelId="{2AE13120-1B5E-4D7E-A28C-298300473957}" type="presParOf" srcId="{A8F194AF-9088-43E9-81A0-1B3D76B0B240}" destId="{80C965BE-B26B-429D-B5BD-4446C667CB84}" srcOrd="6" destOrd="0" presId="urn:microsoft.com/office/officeart/2005/8/layout/hProcess9#1"/>
    <dgm:cxn modelId="{B7F345F7-E3A7-4DC4-839B-4CF0696AA1E5}" type="presParOf" srcId="{A8F194AF-9088-43E9-81A0-1B3D76B0B240}" destId="{0F953EE9-A49C-4D62-97AC-FB510834A72B}" srcOrd="7" destOrd="0" presId="urn:microsoft.com/office/officeart/2005/8/layout/hProcess9#1"/>
    <dgm:cxn modelId="{A479B889-21DE-4685-833B-ED886D6FA830}" type="presParOf" srcId="{A8F194AF-9088-43E9-81A0-1B3D76B0B240}" destId="{9A1759C0-703A-47D1-851B-7538F06D032A}" srcOrd="8" destOrd="0" presId="urn:microsoft.com/office/officeart/2005/8/layout/hProcess9#1"/>
    <dgm:cxn modelId="{C26E409F-0346-41A2-8A0B-F674555C2890}" type="presParOf" srcId="{A8F194AF-9088-43E9-81A0-1B3D76B0B240}" destId="{3F8F651D-347A-468A-A696-69D2DB8FC99E}" srcOrd="9" destOrd="0" presId="urn:microsoft.com/office/officeart/2005/8/layout/hProcess9#1"/>
    <dgm:cxn modelId="{0246B04E-694A-4995-A94B-7BDF8A413CDA}" type="presParOf" srcId="{A8F194AF-9088-43E9-81A0-1B3D76B0B240}" destId="{F1B7A0C2-57AF-4439-91C8-F333C04F2937}" srcOrd="10" destOrd="0" presId="urn:microsoft.com/office/officeart/2005/8/layout/hProcess9#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3A0D0F-3327-432F-8CDE-702BA9F05A87}">
      <dsp:nvSpPr>
        <dsp:cNvPr id="0" name=""/>
        <dsp:cNvSpPr/>
      </dsp:nvSpPr>
      <dsp:spPr>
        <a:xfrm>
          <a:off x="2907" y="0"/>
          <a:ext cx="1295579" cy="2431241"/>
        </a:xfrm>
        <a:prstGeom prst="roundRect">
          <a:avLst>
            <a:gd name="adj" fmla="val 10000"/>
          </a:avLst>
        </a:prstGeom>
        <a:solidFill>
          <a:srgbClr val="92D050"/>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marL="0" lvl="0" indent="0" algn="ctr" defTabSz="533400">
            <a:lnSpc>
              <a:spcPct val="100000"/>
            </a:lnSpc>
            <a:spcBef>
              <a:spcPct val="0"/>
            </a:spcBef>
            <a:spcAft>
              <a:spcPct val="35000"/>
            </a:spcAft>
            <a:buNone/>
          </a:pPr>
          <a:r>
            <a:rPr lang="zh-CN" sz="1200" b="1" kern="1200" dirty="0">
              <a:solidFill>
                <a:srgbClr val="002060"/>
              </a:solidFill>
            </a:rPr>
            <a:t>落实依法依规办学，以章程为核心，以制度建设为支撑，推进学校理事会、学术委员会机制建设</a:t>
          </a:r>
        </a:p>
      </dsp:txBody>
      <dsp:txXfrm>
        <a:off x="40853" y="37946"/>
        <a:ext cx="1219687" cy="2355349"/>
      </dsp:txXfrm>
    </dsp:sp>
    <dsp:sp modelId="{78ABCA99-DC64-42DA-A262-BC6D97D8DF36}">
      <dsp:nvSpPr>
        <dsp:cNvPr id="0" name=""/>
        <dsp:cNvSpPr/>
      </dsp:nvSpPr>
      <dsp:spPr>
        <a:xfrm>
          <a:off x="1575355" y="0"/>
          <a:ext cx="1125486" cy="2431241"/>
        </a:xfrm>
        <a:prstGeom prst="roundRect">
          <a:avLst>
            <a:gd name="adj" fmla="val 10000"/>
          </a:avLst>
        </a:prstGeom>
        <a:solidFill>
          <a:srgbClr val="92D050"/>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marL="0" lvl="0" indent="0" algn="ctr" defTabSz="533400">
            <a:lnSpc>
              <a:spcPct val="100000"/>
            </a:lnSpc>
            <a:spcBef>
              <a:spcPct val="0"/>
            </a:spcBef>
            <a:spcAft>
              <a:spcPct val="35000"/>
            </a:spcAft>
            <a:buNone/>
          </a:pPr>
          <a:r>
            <a:rPr lang="zh-CN" sz="1200" b="1" kern="1200" dirty="0">
              <a:solidFill>
                <a:srgbClr val="002060"/>
              </a:solidFill>
            </a:rPr>
            <a:t>修订了党委会、校长办公会议事规则和“三重一大”集体决策机制</a:t>
          </a:r>
        </a:p>
      </dsp:txBody>
      <dsp:txXfrm>
        <a:off x="1608319" y="32964"/>
        <a:ext cx="1059558" cy="2365313"/>
      </dsp:txXfrm>
    </dsp:sp>
    <dsp:sp modelId="{182AC4BE-FE42-4FA4-A0DD-3492FF0B1B1F}">
      <dsp:nvSpPr>
        <dsp:cNvPr id="0" name=""/>
        <dsp:cNvSpPr/>
      </dsp:nvSpPr>
      <dsp:spPr>
        <a:xfrm>
          <a:off x="3009402" y="0"/>
          <a:ext cx="1125486" cy="2431241"/>
        </a:xfrm>
        <a:prstGeom prst="roundRect">
          <a:avLst>
            <a:gd name="adj" fmla="val 10000"/>
          </a:avLst>
        </a:prstGeom>
        <a:solidFill>
          <a:srgbClr val="92D050"/>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marL="0" lvl="0" indent="0" algn="ctr" defTabSz="533400">
            <a:lnSpc>
              <a:spcPct val="100000"/>
            </a:lnSpc>
            <a:spcBef>
              <a:spcPct val="0"/>
            </a:spcBef>
            <a:spcAft>
              <a:spcPct val="35000"/>
            </a:spcAft>
            <a:buNone/>
          </a:pPr>
          <a:r>
            <a:rPr lang="zh-CN" sz="1200" b="1" kern="1200" dirty="0">
              <a:solidFill>
                <a:srgbClr val="002060"/>
              </a:solidFill>
            </a:rPr>
            <a:t>完善了二级学院党组织议事规则和党政联席会议制度</a:t>
          </a:r>
        </a:p>
      </dsp:txBody>
      <dsp:txXfrm>
        <a:off x="3042366" y="32964"/>
        <a:ext cx="1059558" cy="2365313"/>
      </dsp:txXfrm>
    </dsp:sp>
    <dsp:sp modelId="{C3950E41-ADD8-4452-8710-AE3700670594}">
      <dsp:nvSpPr>
        <dsp:cNvPr id="0" name=""/>
        <dsp:cNvSpPr/>
      </dsp:nvSpPr>
      <dsp:spPr>
        <a:xfrm>
          <a:off x="4380066" y="0"/>
          <a:ext cx="1125486" cy="2431241"/>
        </a:xfrm>
        <a:prstGeom prst="roundRect">
          <a:avLst>
            <a:gd name="adj" fmla="val 10000"/>
          </a:avLst>
        </a:prstGeom>
        <a:solidFill>
          <a:srgbClr val="92D050"/>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marL="0" lvl="0" indent="0" algn="ctr" defTabSz="533400">
            <a:lnSpc>
              <a:spcPct val="100000"/>
            </a:lnSpc>
            <a:spcBef>
              <a:spcPct val="0"/>
            </a:spcBef>
            <a:spcAft>
              <a:spcPct val="35000"/>
            </a:spcAft>
            <a:buNone/>
          </a:pPr>
          <a:r>
            <a:rPr lang="zh-CN" sz="1200" b="1" kern="1200" dirty="0">
              <a:solidFill>
                <a:srgbClr val="002060"/>
              </a:solidFill>
            </a:rPr>
            <a:t>完善制度废、改、立、释机制</a:t>
          </a:r>
        </a:p>
      </dsp:txBody>
      <dsp:txXfrm>
        <a:off x="4413030" y="32964"/>
        <a:ext cx="1059558" cy="2365313"/>
      </dsp:txXfrm>
    </dsp:sp>
    <dsp:sp modelId="{3FDD922E-7098-4190-A1EB-B1535F24E29A}">
      <dsp:nvSpPr>
        <dsp:cNvPr id="0" name=""/>
        <dsp:cNvSpPr/>
      </dsp:nvSpPr>
      <dsp:spPr>
        <a:xfrm>
          <a:off x="5782421" y="0"/>
          <a:ext cx="877211" cy="2431241"/>
        </a:xfrm>
        <a:prstGeom prst="roundRect">
          <a:avLst>
            <a:gd name="adj" fmla="val 10000"/>
          </a:avLst>
        </a:prstGeom>
        <a:solidFill>
          <a:srgbClr val="92D050"/>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marL="0" lvl="0" indent="0" algn="ctr" defTabSz="533400">
            <a:lnSpc>
              <a:spcPct val="100000"/>
            </a:lnSpc>
            <a:spcBef>
              <a:spcPct val="0"/>
            </a:spcBef>
            <a:spcAft>
              <a:spcPct val="35000"/>
            </a:spcAft>
            <a:buNone/>
          </a:pPr>
          <a:r>
            <a:rPr sz="1200" b="1" kern="1200" dirty="0">
              <a:solidFill>
                <a:srgbClr val="002060"/>
              </a:solidFill>
            </a:rPr>
            <a:t>完成了新版制度汇编初稿</a:t>
          </a:r>
        </a:p>
      </dsp:txBody>
      <dsp:txXfrm>
        <a:off x="5808114" y="25693"/>
        <a:ext cx="825825" cy="2379855"/>
      </dsp:txXfrm>
    </dsp:sp>
    <dsp:sp modelId="{EBC4D29C-CE50-4FFB-ABEE-FEB07433545A}">
      <dsp:nvSpPr>
        <dsp:cNvPr id="0" name=""/>
        <dsp:cNvSpPr/>
      </dsp:nvSpPr>
      <dsp:spPr>
        <a:xfrm>
          <a:off x="6936502" y="0"/>
          <a:ext cx="1125486" cy="2431241"/>
        </a:xfrm>
        <a:prstGeom prst="roundRect">
          <a:avLst>
            <a:gd name="adj" fmla="val 10000"/>
          </a:avLst>
        </a:prstGeom>
        <a:solidFill>
          <a:srgbClr val="92D050"/>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marL="0" lvl="0" indent="0" algn="ctr" defTabSz="533400">
            <a:lnSpc>
              <a:spcPct val="100000"/>
            </a:lnSpc>
            <a:spcBef>
              <a:spcPct val="0"/>
            </a:spcBef>
            <a:spcAft>
              <a:spcPct val="35000"/>
            </a:spcAft>
            <a:buNone/>
          </a:pPr>
          <a:r>
            <a:rPr lang="zh-CN" sz="1200" b="1" kern="1200" dirty="0">
              <a:solidFill>
                <a:srgbClr val="002060"/>
              </a:solidFill>
            </a:rPr>
            <a:t>落实教代会职权，推进信息公开，提升广大教职工的主人翁意识</a:t>
          </a:r>
          <a:endParaRPr sz="6500" kern="1200">
            <a:solidFill>
              <a:srgbClr val="002060"/>
            </a:solidFill>
          </a:endParaRPr>
        </a:p>
      </dsp:txBody>
      <dsp:txXfrm>
        <a:off x="6969466" y="32964"/>
        <a:ext cx="1059558" cy="23653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394F3D-8ABB-4340-B717-CE96BF341651}">
      <dsp:nvSpPr>
        <dsp:cNvPr id="0" name=""/>
        <dsp:cNvSpPr/>
      </dsp:nvSpPr>
      <dsp:spPr>
        <a:xfrm>
          <a:off x="2488343" y="1472348"/>
          <a:ext cx="1119303" cy="111930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zh-CN" altLang="en-US" sz="1400" b="1" kern="1200" dirty="0">
              <a:solidFill>
                <a:srgbClr val="FFFF00"/>
              </a:solidFill>
            </a:rPr>
            <a:t>全面实施预算绩效目标管理</a:t>
          </a:r>
        </a:p>
      </dsp:txBody>
      <dsp:txXfrm>
        <a:off x="2652261" y="1636266"/>
        <a:ext cx="791467" cy="791467"/>
      </dsp:txXfrm>
    </dsp:sp>
    <dsp:sp modelId="{99411A4A-7A07-4162-AA02-FFA6B36EAAC2}">
      <dsp:nvSpPr>
        <dsp:cNvPr id="0" name=""/>
        <dsp:cNvSpPr/>
      </dsp:nvSpPr>
      <dsp:spPr>
        <a:xfrm rot="16199312">
          <a:off x="2878624" y="1286598"/>
          <a:ext cx="338449" cy="33050"/>
        </a:xfrm>
        <a:custGeom>
          <a:avLst/>
          <a:gdLst/>
          <a:ahLst/>
          <a:cxnLst/>
          <a:rect l="0" t="0" r="0" b="0"/>
          <a:pathLst>
            <a:path>
              <a:moveTo>
                <a:pt x="0" y="16525"/>
              </a:moveTo>
              <a:lnTo>
                <a:pt x="338449" y="1652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zh-CN" altLang="en-US" sz="1200" b="1" kern="1200"/>
        </a:p>
      </dsp:txBody>
      <dsp:txXfrm rot="10800000">
        <a:off x="3039387" y="1294661"/>
        <a:ext cx="16922" cy="16922"/>
      </dsp:txXfrm>
    </dsp:sp>
    <dsp:sp modelId="{89E5EC49-4833-4E76-B355-33480F93828C}">
      <dsp:nvSpPr>
        <dsp:cNvPr id="0" name=""/>
        <dsp:cNvSpPr/>
      </dsp:nvSpPr>
      <dsp:spPr>
        <a:xfrm>
          <a:off x="2039294" y="14594"/>
          <a:ext cx="2016817" cy="111930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zh-CN" altLang="en-US" sz="1400" b="1" kern="1200" dirty="0"/>
            <a:t>优化财务工作流程，提高财务窗口服务质量</a:t>
          </a:r>
        </a:p>
      </dsp:txBody>
      <dsp:txXfrm>
        <a:off x="2334650" y="178512"/>
        <a:ext cx="1426105" cy="791467"/>
      </dsp:txXfrm>
    </dsp:sp>
    <dsp:sp modelId="{D309828C-DB50-44A4-AB9F-E03B8814D62F}">
      <dsp:nvSpPr>
        <dsp:cNvPr id="0" name=""/>
        <dsp:cNvSpPr/>
      </dsp:nvSpPr>
      <dsp:spPr>
        <a:xfrm rot="10800000">
          <a:off x="3514347" y="2015474"/>
          <a:ext cx="93299" cy="33050"/>
        </a:xfrm>
        <a:custGeom>
          <a:avLst/>
          <a:gdLst/>
          <a:ahLst/>
          <a:cxnLst/>
          <a:rect l="0" t="0" r="0" b="0"/>
          <a:pathLst>
            <a:path>
              <a:moveTo>
                <a:pt x="0" y="16525"/>
              </a:moveTo>
              <a:lnTo>
                <a:pt x="93299" y="1652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zh-CN" altLang="en-US" sz="1200" b="1" kern="1200"/>
        </a:p>
      </dsp:txBody>
      <dsp:txXfrm rot="10800000">
        <a:off x="3558664" y="2029667"/>
        <a:ext cx="4664" cy="4664"/>
      </dsp:txXfrm>
    </dsp:sp>
    <dsp:sp modelId="{E84208D3-50E4-408D-85AC-D51A35118BCA}">
      <dsp:nvSpPr>
        <dsp:cNvPr id="0" name=""/>
        <dsp:cNvSpPr/>
      </dsp:nvSpPr>
      <dsp:spPr>
        <a:xfrm>
          <a:off x="3514347" y="1472348"/>
          <a:ext cx="1982219" cy="111930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zh-CN" altLang="en-US" sz="1200" b="1" kern="1200" dirty="0"/>
            <a:t>筹措疫情防控资金，做好学校疫情防控经费保障工作</a:t>
          </a:r>
        </a:p>
      </dsp:txBody>
      <dsp:txXfrm>
        <a:off x="3804636" y="1636266"/>
        <a:ext cx="1401641" cy="791467"/>
      </dsp:txXfrm>
    </dsp:sp>
    <dsp:sp modelId="{2386296E-0F86-4272-B8D9-3497DDC97745}">
      <dsp:nvSpPr>
        <dsp:cNvPr id="0" name=""/>
        <dsp:cNvSpPr/>
      </dsp:nvSpPr>
      <dsp:spPr>
        <a:xfrm rot="5400688">
          <a:off x="2878624" y="2744351"/>
          <a:ext cx="338449" cy="33050"/>
        </a:xfrm>
        <a:custGeom>
          <a:avLst/>
          <a:gdLst/>
          <a:ahLst/>
          <a:cxnLst/>
          <a:rect l="0" t="0" r="0" b="0"/>
          <a:pathLst>
            <a:path>
              <a:moveTo>
                <a:pt x="0" y="16525"/>
              </a:moveTo>
              <a:lnTo>
                <a:pt x="338449" y="1652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zh-CN" altLang="en-US" sz="1200" b="1" kern="1200"/>
        </a:p>
      </dsp:txBody>
      <dsp:txXfrm rot="10800000">
        <a:off x="3039387" y="2752415"/>
        <a:ext cx="16922" cy="16922"/>
      </dsp:txXfrm>
    </dsp:sp>
    <dsp:sp modelId="{AE0386D8-5C76-4949-AF0A-56DD5A1A6496}">
      <dsp:nvSpPr>
        <dsp:cNvPr id="0" name=""/>
        <dsp:cNvSpPr/>
      </dsp:nvSpPr>
      <dsp:spPr>
        <a:xfrm>
          <a:off x="2039294" y="2930101"/>
          <a:ext cx="2016817" cy="111930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zh-CN" altLang="en-US" sz="1400" b="1" kern="1200" dirty="0"/>
            <a:t>积极推进预算执行，电子信息学院财政预算执行率达到</a:t>
          </a:r>
          <a:r>
            <a:rPr lang="en-US" altLang="zh-CN" sz="1400" b="1" kern="1200" dirty="0">
              <a:solidFill>
                <a:srgbClr val="FF0000"/>
              </a:solidFill>
            </a:rPr>
            <a:t>99%</a:t>
          </a:r>
          <a:r>
            <a:rPr lang="zh-CN" altLang="en-US" sz="1400" b="1" kern="1200" dirty="0"/>
            <a:t>以上</a:t>
          </a:r>
        </a:p>
      </dsp:txBody>
      <dsp:txXfrm>
        <a:off x="2334650" y="3094019"/>
        <a:ext cx="1426105" cy="791467"/>
      </dsp:txXfrm>
    </dsp:sp>
    <dsp:sp modelId="{F0756AD6-4DCF-4E1C-AD0C-376F07C0193D}">
      <dsp:nvSpPr>
        <dsp:cNvPr id="0" name=""/>
        <dsp:cNvSpPr/>
      </dsp:nvSpPr>
      <dsp:spPr>
        <a:xfrm>
          <a:off x="2488343" y="2015474"/>
          <a:ext cx="92123" cy="33050"/>
        </a:xfrm>
        <a:custGeom>
          <a:avLst/>
          <a:gdLst/>
          <a:ahLst/>
          <a:cxnLst/>
          <a:rect l="0" t="0" r="0" b="0"/>
          <a:pathLst>
            <a:path>
              <a:moveTo>
                <a:pt x="0" y="16525"/>
              </a:moveTo>
              <a:lnTo>
                <a:pt x="92123" y="1652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zh-CN" altLang="en-US" sz="1200" b="1" kern="1200"/>
        </a:p>
      </dsp:txBody>
      <dsp:txXfrm>
        <a:off x="2532101" y="2029696"/>
        <a:ext cx="4606" cy="4606"/>
      </dsp:txXfrm>
    </dsp:sp>
    <dsp:sp modelId="{6CC9A91C-CEBA-4D34-A4D6-96007F041582}">
      <dsp:nvSpPr>
        <dsp:cNvPr id="0" name=""/>
        <dsp:cNvSpPr/>
      </dsp:nvSpPr>
      <dsp:spPr>
        <a:xfrm>
          <a:off x="599433" y="1472348"/>
          <a:ext cx="1981033" cy="111930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zh-CN" altLang="en-US" sz="1200" b="1" kern="1200" dirty="0"/>
            <a:t>搭建预算申报平台，实现线上申报年度基本办学经费、项目库和各类项目预算</a:t>
          </a:r>
        </a:p>
      </dsp:txBody>
      <dsp:txXfrm>
        <a:off x="889549" y="1636266"/>
        <a:ext cx="1400801" cy="79146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EE1ED1-4AA7-47CA-AB0B-177A779689E9}">
      <dsp:nvSpPr>
        <dsp:cNvPr id="0" name=""/>
        <dsp:cNvSpPr/>
      </dsp:nvSpPr>
      <dsp:spPr>
        <a:xfrm>
          <a:off x="0" y="0"/>
          <a:ext cx="6408712" cy="972108"/>
        </a:xfrm>
        <a:prstGeom prst="rect">
          <a:avLst/>
        </a:prstGeom>
        <a:solidFill>
          <a:srgbClr val="92D050"/>
        </a:solidFill>
        <a:ln>
          <a:noFill/>
        </a:ln>
        <a:effectLst/>
        <a:scene3d>
          <a:camera prst="orthographicFront"/>
          <a:lightRig rig="flat" dir="t"/>
        </a:scene3d>
        <a:sp3d z="-190500" extrusionH="12700" prstMaterial="plastic">
          <a:bevelT w="50800" h="50800"/>
        </a:sp3d>
      </dsp:spPr>
      <dsp:style>
        <a:lnRef idx="0">
          <a:scrgbClr r="0" g="0" b="0"/>
        </a:lnRef>
        <a:fillRef idx="2">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CN" altLang="en-US" sz="2400" b="1" kern="1200" dirty="0">
              <a:solidFill>
                <a:srgbClr val="002060"/>
              </a:solidFill>
            </a:rPr>
            <a:t>教学改革建设</a:t>
          </a:r>
        </a:p>
      </dsp:txBody>
      <dsp:txXfrm>
        <a:off x="0" y="0"/>
        <a:ext cx="6408712" cy="972108"/>
      </dsp:txXfrm>
    </dsp:sp>
    <dsp:sp modelId="{90EF089B-8AE7-4A94-94AB-E5AA97BD23E8}">
      <dsp:nvSpPr>
        <dsp:cNvPr id="0" name=""/>
        <dsp:cNvSpPr/>
      </dsp:nvSpPr>
      <dsp:spPr>
        <a:xfrm>
          <a:off x="782" y="972108"/>
          <a:ext cx="1281429" cy="2041426"/>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100000"/>
            </a:lnSpc>
            <a:spcBef>
              <a:spcPct val="0"/>
            </a:spcBef>
            <a:spcAft>
              <a:spcPct val="35000"/>
            </a:spcAft>
            <a:buNone/>
          </a:pPr>
          <a:r>
            <a:rPr lang="zh-CN" sz="1200" kern="1200" dirty="0"/>
            <a:t>新增了</a:t>
          </a:r>
          <a:r>
            <a:rPr lang="zh-CN" sz="1200" kern="1200" dirty="0">
              <a:solidFill>
                <a:srgbClr val="FF0000"/>
              </a:solidFill>
            </a:rPr>
            <a:t>3</a:t>
          </a:r>
          <a:r>
            <a:rPr lang="zh-CN" sz="1200" kern="1200" dirty="0"/>
            <a:t>个专业，新设</a:t>
          </a:r>
          <a:r>
            <a:rPr lang="zh-CN" sz="1200" kern="1200" dirty="0">
              <a:solidFill>
                <a:srgbClr val="FF0000"/>
              </a:solidFill>
            </a:rPr>
            <a:t>5</a:t>
          </a:r>
          <a:r>
            <a:rPr lang="zh-CN" sz="1200" kern="1200" dirty="0"/>
            <a:t>个五年一贯制模式试点专业，实施</a:t>
          </a:r>
          <a:r>
            <a:rPr lang="zh-CN" sz="1200" kern="1200" dirty="0">
              <a:solidFill>
                <a:srgbClr val="FF0000"/>
              </a:solidFill>
            </a:rPr>
            <a:t>14</a:t>
          </a:r>
          <a:r>
            <a:rPr lang="zh-CN" sz="1200" kern="1200" dirty="0"/>
            <a:t>个专业的中高贯通培养</a:t>
          </a:r>
          <a:endParaRPr sz="1200" kern="1200"/>
        </a:p>
      </dsp:txBody>
      <dsp:txXfrm>
        <a:off x="782" y="972108"/>
        <a:ext cx="1281429" cy="2041426"/>
      </dsp:txXfrm>
    </dsp:sp>
    <dsp:sp modelId="{855956F1-8B59-464A-85B3-2CD9F7B900D0}">
      <dsp:nvSpPr>
        <dsp:cNvPr id="0" name=""/>
        <dsp:cNvSpPr/>
      </dsp:nvSpPr>
      <dsp:spPr>
        <a:xfrm>
          <a:off x="1282211" y="972108"/>
          <a:ext cx="1281429" cy="2041426"/>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100000"/>
            </a:lnSpc>
            <a:spcBef>
              <a:spcPct val="0"/>
            </a:spcBef>
            <a:spcAft>
              <a:spcPct val="35000"/>
            </a:spcAft>
            <a:buNone/>
          </a:pPr>
          <a:r>
            <a:rPr sz="1200" kern="1200" dirty="0"/>
            <a:t>开设</a:t>
          </a:r>
          <a:r>
            <a:rPr sz="1200" kern="1200" dirty="0">
              <a:solidFill>
                <a:srgbClr val="FF0000"/>
              </a:solidFill>
            </a:rPr>
            <a:t>26</a:t>
          </a:r>
          <a:r>
            <a:rPr sz="1200" kern="1200" dirty="0"/>
            <a:t>个“1+X”证书制度试点，评选</a:t>
          </a:r>
          <a:r>
            <a:rPr sz="1200" kern="1200" dirty="0">
              <a:solidFill>
                <a:srgbClr val="FF0000"/>
              </a:solidFill>
            </a:rPr>
            <a:t>15</a:t>
          </a:r>
          <a:r>
            <a:rPr sz="1200" kern="1200" dirty="0"/>
            <a:t>门“2019年度优秀课程思政设计奖”课程</a:t>
          </a:r>
          <a:endParaRPr sz="1200" kern="1200"/>
        </a:p>
      </dsp:txBody>
      <dsp:txXfrm>
        <a:off x="1282211" y="972108"/>
        <a:ext cx="1281429" cy="2041426"/>
      </dsp:txXfrm>
    </dsp:sp>
    <dsp:sp modelId="{8666E125-1E5A-4B4C-ADD8-49E5D03EFA21}">
      <dsp:nvSpPr>
        <dsp:cNvPr id="0" name=""/>
        <dsp:cNvSpPr/>
      </dsp:nvSpPr>
      <dsp:spPr>
        <a:xfrm>
          <a:off x="2563641" y="972108"/>
          <a:ext cx="1281429" cy="2041426"/>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100000"/>
            </a:lnSpc>
            <a:spcBef>
              <a:spcPct val="0"/>
            </a:spcBef>
            <a:spcAft>
              <a:spcPct val="35000"/>
            </a:spcAft>
            <a:buNone/>
          </a:pPr>
          <a:r>
            <a:rPr sz="1200" kern="1200" dirty="0"/>
            <a:t>专业建设围绕上海四大品牌和五个中心建设，符合临港新片区的产业结构</a:t>
          </a:r>
        </a:p>
      </dsp:txBody>
      <dsp:txXfrm>
        <a:off x="2563641" y="972108"/>
        <a:ext cx="1281429" cy="2041426"/>
      </dsp:txXfrm>
    </dsp:sp>
    <dsp:sp modelId="{C8883CE5-1F22-4282-B24C-EDCB425C4409}">
      <dsp:nvSpPr>
        <dsp:cNvPr id="0" name=""/>
        <dsp:cNvSpPr/>
      </dsp:nvSpPr>
      <dsp:spPr>
        <a:xfrm>
          <a:off x="3845070" y="972108"/>
          <a:ext cx="1281429" cy="2041426"/>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100000"/>
            </a:lnSpc>
            <a:spcBef>
              <a:spcPct val="0"/>
            </a:spcBef>
            <a:spcAft>
              <a:spcPct val="35000"/>
            </a:spcAft>
            <a:buNone/>
          </a:pPr>
          <a:r>
            <a:rPr sz="1200" kern="1200" dirty="0"/>
            <a:t>开展了双一流的中期检查和2020年双一流预算申报工作，迎接市教委专家到校实地调研，共同促进学校重大专项工作的开展</a:t>
          </a:r>
          <a:endParaRPr sz="1200" kern="1200"/>
        </a:p>
      </dsp:txBody>
      <dsp:txXfrm>
        <a:off x="3845070" y="972108"/>
        <a:ext cx="1281429" cy="2041426"/>
      </dsp:txXfrm>
    </dsp:sp>
    <dsp:sp modelId="{E8B40E7F-D86E-4951-AE75-1955E4E3CE05}">
      <dsp:nvSpPr>
        <dsp:cNvPr id="0" name=""/>
        <dsp:cNvSpPr/>
      </dsp:nvSpPr>
      <dsp:spPr>
        <a:xfrm>
          <a:off x="5126500" y="972108"/>
          <a:ext cx="1281429" cy="2041426"/>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zh-CN" altLang="en-US" sz="1400" kern="1200" dirty="0"/>
            <a:t>。。。。</a:t>
          </a:r>
          <a:endParaRPr lang="en-US" altLang="zh-CN" sz="1400" kern="1200" dirty="0"/>
        </a:p>
        <a:p>
          <a:pPr marL="0" lvl="0" indent="0" algn="ctr" defTabSz="622300">
            <a:lnSpc>
              <a:spcPct val="90000"/>
            </a:lnSpc>
            <a:spcBef>
              <a:spcPct val="0"/>
            </a:spcBef>
            <a:spcAft>
              <a:spcPct val="35000"/>
            </a:spcAft>
            <a:buNone/>
          </a:pPr>
          <a:endParaRPr lang="en-US" altLang="zh-CN" sz="600" kern="1200" dirty="0"/>
        </a:p>
        <a:p>
          <a:pPr marL="0" lvl="0" indent="0" algn="ctr" defTabSz="622300">
            <a:lnSpc>
              <a:spcPct val="90000"/>
            </a:lnSpc>
            <a:spcBef>
              <a:spcPct val="0"/>
            </a:spcBef>
            <a:spcAft>
              <a:spcPct val="35000"/>
            </a:spcAft>
            <a:buNone/>
          </a:pPr>
          <a:endParaRPr lang="zh-CN" altLang="en-US" sz="600" kern="1200" dirty="0"/>
        </a:p>
      </dsp:txBody>
      <dsp:txXfrm>
        <a:off x="5126500" y="972108"/>
        <a:ext cx="1281429" cy="2041426"/>
      </dsp:txXfrm>
    </dsp:sp>
    <dsp:sp modelId="{3B470DEE-9223-4E7A-B169-7FF33AEE1798}">
      <dsp:nvSpPr>
        <dsp:cNvPr id="0" name=""/>
        <dsp:cNvSpPr/>
      </dsp:nvSpPr>
      <dsp:spPr>
        <a:xfrm>
          <a:off x="0" y="3013534"/>
          <a:ext cx="6408712" cy="226825"/>
        </a:xfrm>
        <a:prstGeom prst="rect">
          <a:avLst/>
        </a:prstGeom>
        <a:gradFill rotWithShape="0">
          <a:gsLst>
            <a:gs pos="0">
              <a:schemeClr val="accent1">
                <a:shade val="80000"/>
                <a:hueOff val="0"/>
                <a:satOff val="0"/>
                <a:lumOff val="0"/>
                <a:alphaOff val="0"/>
                <a:lumMod val="110000"/>
                <a:satMod val="105000"/>
                <a:tint val="67000"/>
              </a:schemeClr>
            </a:gs>
            <a:gs pos="50000">
              <a:schemeClr val="accent1">
                <a:shade val="80000"/>
                <a:hueOff val="0"/>
                <a:satOff val="0"/>
                <a:lumOff val="0"/>
                <a:alphaOff val="0"/>
                <a:lumMod val="105000"/>
                <a:satMod val="103000"/>
                <a:tint val="73000"/>
              </a:schemeClr>
            </a:gs>
            <a:gs pos="100000">
              <a:schemeClr val="accent1">
                <a:shade val="80000"/>
                <a:hueOff val="0"/>
                <a:satOff val="0"/>
                <a:lumOff val="0"/>
                <a:alphaOff val="0"/>
                <a:lumMod val="105000"/>
                <a:satMod val="109000"/>
                <a:tint val="81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2">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AFB882-373C-4807-80D9-EFDC4A887100}">
      <dsp:nvSpPr>
        <dsp:cNvPr id="0" name=""/>
        <dsp:cNvSpPr/>
      </dsp:nvSpPr>
      <dsp:spPr>
        <a:xfrm>
          <a:off x="0" y="0"/>
          <a:ext cx="4536951" cy="597103"/>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100000"/>
            </a:lnSpc>
            <a:spcBef>
              <a:spcPct val="0"/>
            </a:spcBef>
            <a:spcAft>
              <a:spcPct val="35000"/>
            </a:spcAft>
            <a:buNone/>
          </a:pPr>
          <a:r>
            <a:rPr lang="zh-CN" altLang="en-US" sz="1200" b="1" kern="1200" dirty="0"/>
            <a:t>制定</a:t>
          </a:r>
          <a:r>
            <a:rPr lang="en-US" altLang="zh-CN" sz="1200" b="1" kern="1200" dirty="0"/>
            <a:t>92</a:t>
          </a:r>
          <a:r>
            <a:rPr lang="zh-CN" altLang="en-US" sz="1200" b="1" kern="1200" dirty="0"/>
            <a:t>个质量诊断点，以年度为诊改周期，依托支撑系统，从</a:t>
          </a:r>
          <a:r>
            <a:rPr lang="en-US" altLang="zh-CN" sz="1200" b="1" kern="1200" dirty="0"/>
            <a:t>5</a:t>
          </a:r>
          <a:r>
            <a:rPr lang="zh-CN" altLang="en-US" sz="1200" b="1" kern="1200" dirty="0"/>
            <a:t>个层面采集分析数据，监控工作过程</a:t>
          </a:r>
        </a:p>
      </dsp:txBody>
      <dsp:txXfrm>
        <a:off x="17489" y="17489"/>
        <a:ext cx="3822768" cy="562125"/>
      </dsp:txXfrm>
    </dsp:sp>
    <dsp:sp modelId="{0BAC8971-A888-481C-9332-683531D106A3}">
      <dsp:nvSpPr>
        <dsp:cNvPr id="0" name=""/>
        <dsp:cNvSpPr/>
      </dsp:nvSpPr>
      <dsp:spPr>
        <a:xfrm>
          <a:off x="338798" y="680034"/>
          <a:ext cx="4536951" cy="597103"/>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100000"/>
            </a:lnSpc>
            <a:spcBef>
              <a:spcPct val="0"/>
            </a:spcBef>
            <a:spcAft>
              <a:spcPct val="35000"/>
            </a:spcAft>
            <a:buNone/>
          </a:pPr>
          <a:r>
            <a:rPr sz="1200" b="1" kern="1200" dirty="0"/>
            <a:t>承办全国职业院校诊改试点工作研讨会，来自全国的</a:t>
          </a:r>
          <a:r>
            <a:rPr sz="1200" b="1" kern="1200" dirty="0">
              <a:solidFill>
                <a:srgbClr val="FF0000"/>
              </a:solidFill>
            </a:rPr>
            <a:t>50</a:t>
          </a:r>
          <a:r>
            <a:rPr sz="1200" b="1" kern="1200" dirty="0"/>
            <a:t>多位专家参加会议</a:t>
          </a:r>
        </a:p>
      </dsp:txBody>
      <dsp:txXfrm>
        <a:off x="356287" y="697523"/>
        <a:ext cx="3775058" cy="562125"/>
      </dsp:txXfrm>
    </dsp:sp>
    <dsp:sp modelId="{D6634C84-B67D-4540-BD5F-DB1702806190}">
      <dsp:nvSpPr>
        <dsp:cNvPr id="0" name=""/>
        <dsp:cNvSpPr/>
      </dsp:nvSpPr>
      <dsp:spPr>
        <a:xfrm>
          <a:off x="677596" y="1360068"/>
          <a:ext cx="4536951" cy="597103"/>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100000"/>
            </a:lnSpc>
            <a:spcBef>
              <a:spcPct val="0"/>
            </a:spcBef>
            <a:spcAft>
              <a:spcPct val="35000"/>
            </a:spcAft>
            <a:buNone/>
          </a:pPr>
          <a:r>
            <a:rPr lang="zh-CN" altLang="en-US" sz="1200" b="1" kern="1200" dirty="0"/>
            <a:t>发挥电子信息优势，“自建”华为云平台开展教学活动</a:t>
          </a:r>
        </a:p>
      </dsp:txBody>
      <dsp:txXfrm>
        <a:off x="695085" y="1377557"/>
        <a:ext cx="3775058" cy="562125"/>
      </dsp:txXfrm>
    </dsp:sp>
    <dsp:sp modelId="{7BF3D212-B21E-413A-AA62-C1C93CA00591}">
      <dsp:nvSpPr>
        <dsp:cNvPr id="0" name=""/>
        <dsp:cNvSpPr/>
      </dsp:nvSpPr>
      <dsp:spPr>
        <a:xfrm>
          <a:off x="677598" y="2040102"/>
          <a:ext cx="5214545" cy="597103"/>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100000"/>
            </a:lnSpc>
            <a:spcBef>
              <a:spcPct val="0"/>
            </a:spcBef>
            <a:spcAft>
              <a:spcPct val="35000"/>
            </a:spcAft>
            <a:buNone/>
          </a:pPr>
          <a:r>
            <a:rPr altLang="en-US" sz="1200" b="1" kern="1200" dirty="0"/>
            <a:t>顺利完成疫情期间的在线教学工作，在线教学历时</a:t>
          </a:r>
          <a:r>
            <a:rPr altLang="en-US" sz="1200" b="1" kern="1200" dirty="0">
              <a:solidFill>
                <a:srgbClr val="FF0000"/>
              </a:solidFill>
            </a:rPr>
            <a:t>4</a:t>
          </a:r>
          <a:r>
            <a:rPr altLang="en-US" sz="1200" b="1" kern="1200" dirty="0"/>
            <a:t>个月时间，上线课程</a:t>
          </a:r>
          <a:r>
            <a:rPr altLang="en-US" sz="1200" b="1" kern="1200" dirty="0">
              <a:solidFill>
                <a:srgbClr val="FF0000"/>
              </a:solidFill>
            </a:rPr>
            <a:t>518</a:t>
          </a:r>
          <a:r>
            <a:rPr altLang="en-US" sz="1200" b="1" kern="1200" dirty="0"/>
            <a:t>门，参与授课教师</a:t>
          </a:r>
          <a:r>
            <a:rPr altLang="en-US" sz="1200" b="1" kern="1200" dirty="0">
              <a:solidFill>
                <a:srgbClr val="FF0000"/>
              </a:solidFill>
            </a:rPr>
            <a:t>393</a:t>
          </a:r>
          <a:r>
            <a:rPr altLang="en-US" sz="1200" b="1" kern="1200" dirty="0"/>
            <a:t>人，在线学习人数</a:t>
          </a:r>
          <a:r>
            <a:rPr altLang="en-US" sz="1200" b="1" kern="1200" dirty="0">
              <a:solidFill>
                <a:srgbClr val="FF0000"/>
              </a:solidFill>
            </a:rPr>
            <a:t>7230</a:t>
          </a:r>
          <a:r>
            <a:rPr altLang="en-US" sz="1200" b="1" kern="1200" dirty="0"/>
            <a:t>人</a:t>
          </a:r>
        </a:p>
      </dsp:txBody>
      <dsp:txXfrm>
        <a:off x="695087" y="2057591"/>
        <a:ext cx="4344087" cy="562125"/>
      </dsp:txXfrm>
    </dsp:sp>
    <dsp:sp modelId="{A45F1D5E-C932-4DA1-A75A-EF7B0BCE6B5D}">
      <dsp:nvSpPr>
        <dsp:cNvPr id="0" name=""/>
        <dsp:cNvSpPr/>
      </dsp:nvSpPr>
      <dsp:spPr>
        <a:xfrm>
          <a:off x="1355193" y="2720136"/>
          <a:ext cx="4536951" cy="597103"/>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100000"/>
            </a:lnSpc>
            <a:spcBef>
              <a:spcPct val="0"/>
            </a:spcBef>
            <a:spcAft>
              <a:spcPct val="35000"/>
            </a:spcAft>
            <a:buNone/>
          </a:pPr>
          <a:r>
            <a:rPr altLang="en-US" sz="1200" b="1" kern="1200" dirty="0"/>
            <a:t>产生</a:t>
          </a:r>
          <a:r>
            <a:rPr altLang="en-US" sz="1200" b="1" kern="1200" dirty="0">
              <a:solidFill>
                <a:srgbClr val="FF0000"/>
              </a:solidFill>
            </a:rPr>
            <a:t>11</a:t>
          </a:r>
          <a:r>
            <a:rPr altLang="en-US" sz="1200" b="1" kern="1200" dirty="0"/>
            <a:t>门精品在线开放课程和</a:t>
          </a:r>
          <a:r>
            <a:rPr altLang="en-US" sz="1200" b="1" kern="1200" dirty="0">
              <a:solidFill>
                <a:srgbClr val="FF0000"/>
              </a:solidFill>
            </a:rPr>
            <a:t>5</a:t>
          </a:r>
          <a:r>
            <a:rPr altLang="en-US" sz="1200" b="1" kern="1200" dirty="0"/>
            <a:t>支教师教学创新团队</a:t>
          </a:r>
        </a:p>
      </dsp:txBody>
      <dsp:txXfrm>
        <a:off x="1372682" y="2737625"/>
        <a:ext cx="3775058" cy="562125"/>
      </dsp:txXfrm>
    </dsp:sp>
    <dsp:sp modelId="{358F7F87-C449-45EA-B0EE-3F461B96FCEA}">
      <dsp:nvSpPr>
        <dsp:cNvPr id="0" name=""/>
        <dsp:cNvSpPr/>
      </dsp:nvSpPr>
      <dsp:spPr>
        <a:xfrm>
          <a:off x="4148834" y="436217"/>
          <a:ext cx="388117" cy="388117"/>
        </a:xfrm>
        <a:prstGeom prst="downArrow">
          <a:avLst>
            <a:gd name="adj1" fmla="val 55000"/>
            <a:gd name="adj2" fmla="val 45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endParaRPr lang="zh-CN" altLang="en-US" sz="1200" b="1" kern="1200"/>
        </a:p>
      </dsp:txBody>
      <dsp:txXfrm>
        <a:off x="4236160" y="436217"/>
        <a:ext cx="213465" cy="292058"/>
      </dsp:txXfrm>
    </dsp:sp>
    <dsp:sp modelId="{A9E1CB27-7A3F-45DA-809B-F0F8A7291031}">
      <dsp:nvSpPr>
        <dsp:cNvPr id="0" name=""/>
        <dsp:cNvSpPr/>
      </dsp:nvSpPr>
      <dsp:spPr>
        <a:xfrm>
          <a:off x="4487632" y="1116251"/>
          <a:ext cx="388117" cy="388117"/>
        </a:xfrm>
        <a:prstGeom prst="downArrow">
          <a:avLst>
            <a:gd name="adj1" fmla="val 55000"/>
            <a:gd name="adj2" fmla="val 45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endParaRPr lang="zh-CN" altLang="en-US" sz="1200" b="1" kern="1200"/>
        </a:p>
      </dsp:txBody>
      <dsp:txXfrm>
        <a:off x="4574958" y="1116251"/>
        <a:ext cx="213465" cy="292058"/>
      </dsp:txXfrm>
    </dsp:sp>
    <dsp:sp modelId="{6DB79C22-CDE0-4A56-A67A-2FA8F8EED5F3}">
      <dsp:nvSpPr>
        <dsp:cNvPr id="0" name=""/>
        <dsp:cNvSpPr/>
      </dsp:nvSpPr>
      <dsp:spPr>
        <a:xfrm>
          <a:off x="4826431" y="1786333"/>
          <a:ext cx="388117" cy="388117"/>
        </a:xfrm>
        <a:prstGeom prst="downArrow">
          <a:avLst>
            <a:gd name="adj1" fmla="val 55000"/>
            <a:gd name="adj2" fmla="val 45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endParaRPr lang="zh-CN" altLang="en-US" sz="1200" b="1" kern="1200"/>
        </a:p>
      </dsp:txBody>
      <dsp:txXfrm>
        <a:off x="4913757" y="1786333"/>
        <a:ext cx="213465" cy="292058"/>
      </dsp:txXfrm>
    </dsp:sp>
    <dsp:sp modelId="{2802539E-CE0B-42B3-908E-4600B5D26EA4}">
      <dsp:nvSpPr>
        <dsp:cNvPr id="0" name=""/>
        <dsp:cNvSpPr/>
      </dsp:nvSpPr>
      <dsp:spPr>
        <a:xfrm>
          <a:off x="5165229" y="2473002"/>
          <a:ext cx="388117" cy="388117"/>
        </a:xfrm>
        <a:prstGeom prst="downArrow">
          <a:avLst>
            <a:gd name="adj1" fmla="val 55000"/>
            <a:gd name="adj2" fmla="val 45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endParaRPr lang="zh-CN" altLang="en-US" sz="1200" b="1" kern="1200"/>
        </a:p>
      </dsp:txBody>
      <dsp:txXfrm>
        <a:off x="5252555" y="2473002"/>
        <a:ext cx="213465" cy="29205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B54EA9-68F1-4F38-8C77-1D06817B405B}">
      <dsp:nvSpPr>
        <dsp:cNvPr id="0" name=""/>
        <dsp:cNvSpPr/>
      </dsp:nvSpPr>
      <dsp:spPr>
        <a:xfrm>
          <a:off x="594065" y="0"/>
          <a:ext cx="6732748" cy="369466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E08341-8E0F-4E70-9CF9-CF627230634F}">
      <dsp:nvSpPr>
        <dsp:cNvPr id="0" name=""/>
        <dsp:cNvSpPr/>
      </dsp:nvSpPr>
      <dsp:spPr>
        <a:xfrm>
          <a:off x="2625" y="1108400"/>
          <a:ext cx="1173048" cy="1477867"/>
        </a:xfrm>
        <a:prstGeom prst="round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100000"/>
            </a:lnSpc>
            <a:spcBef>
              <a:spcPct val="0"/>
            </a:spcBef>
            <a:spcAft>
              <a:spcPct val="35000"/>
            </a:spcAft>
            <a:buNone/>
          </a:pPr>
          <a:r>
            <a:rPr lang="zh-CN" altLang="en-US" sz="2800" b="1" kern="1200" dirty="0">
              <a:solidFill>
                <a:srgbClr val="002060"/>
              </a:solidFill>
            </a:rPr>
            <a:t>新建</a:t>
          </a:r>
        </a:p>
      </dsp:txBody>
      <dsp:txXfrm>
        <a:off x="59888" y="1165663"/>
        <a:ext cx="1058522" cy="1363341"/>
      </dsp:txXfrm>
    </dsp:sp>
    <dsp:sp modelId="{E6569FCE-3E08-417A-9422-0225FE881B93}">
      <dsp:nvSpPr>
        <dsp:cNvPr id="0" name=""/>
        <dsp:cNvSpPr/>
      </dsp:nvSpPr>
      <dsp:spPr>
        <a:xfrm>
          <a:off x="1371182" y="1026245"/>
          <a:ext cx="1173048" cy="164217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100000"/>
            </a:lnSpc>
            <a:spcBef>
              <a:spcPct val="0"/>
            </a:spcBef>
            <a:spcAft>
              <a:spcPct val="35000"/>
            </a:spcAft>
            <a:buNone/>
          </a:pPr>
          <a:r>
            <a:rPr sz="1400" b="1" kern="1200" dirty="0"/>
            <a:t>校园访客管理系统、一体化协同平台、统一门户平台</a:t>
          </a:r>
        </a:p>
      </dsp:txBody>
      <dsp:txXfrm>
        <a:off x="1428445" y="1083508"/>
        <a:ext cx="1058522" cy="1527650"/>
      </dsp:txXfrm>
    </dsp:sp>
    <dsp:sp modelId="{3E3400BA-8A62-427B-9392-A3600659219B}">
      <dsp:nvSpPr>
        <dsp:cNvPr id="0" name=""/>
        <dsp:cNvSpPr/>
      </dsp:nvSpPr>
      <dsp:spPr>
        <a:xfrm>
          <a:off x="2762575" y="954229"/>
          <a:ext cx="1173048" cy="178620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100000"/>
            </a:lnSpc>
            <a:spcBef>
              <a:spcPct val="0"/>
            </a:spcBef>
            <a:spcAft>
              <a:spcPct val="35000"/>
            </a:spcAft>
            <a:buNone/>
          </a:pPr>
          <a:r>
            <a:rPr lang="zh-CN" altLang="en-US" sz="1200" b="1" kern="1200" dirty="0"/>
            <a:t>水平衡系统、人员信息采集系统、通用表单系统、数据采集系统</a:t>
          </a:r>
        </a:p>
      </dsp:txBody>
      <dsp:txXfrm>
        <a:off x="2819838" y="1011492"/>
        <a:ext cx="1058522" cy="1671683"/>
      </dsp:txXfrm>
    </dsp:sp>
    <dsp:sp modelId="{80C965BE-B26B-429D-B5BD-4446C667CB84}">
      <dsp:nvSpPr>
        <dsp:cNvPr id="0" name=""/>
        <dsp:cNvSpPr/>
      </dsp:nvSpPr>
      <dsp:spPr>
        <a:xfrm>
          <a:off x="4108294" y="594183"/>
          <a:ext cx="1394320" cy="25063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100000"/>
            </a:lnSpc>
            <a:spcBef>
              <a:spcPct val="0"/>
            </a:spcBef>
            <a:spcAft>
              <a:spcPct val="35000"/>
            </a:spcAft>
            <a:buNone/>
          </a:pPr>
          <a:r>
            <a:rPr lang="zh-CN" altLang="en-US" sz="1600" b="1" kern="1200" dirty="0"/>
            <a:t>国际交流管理系统、后勤信息化等系统</a:t>
          </a:r>
        </a:p>
      </dsp:txBody>
      <dsp:txXfrm>
        <a:off x="4176359" y="662248"/>
        <a:ext cx="1258190" cy="2370170"/>
      </dsp:txXfrm>
    </dsp:sp>
    <dsp:sp modelId="{9A1759C0-703A-47D1-851B-7538F06D032A}">
      <dsp:nvSpPr>
        <dsp:cNvPr id="0" name=""/>
        <dsp:cNvSpPr/>
      </dsp:nvSpPr>
      <dsp:spPr>
        <a:xfrm>
          <a:off x="5698123" y="1108400"/>
          <a:ext cx="1173048" cy="147786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100000"/>
            </a:lnSpc>
            <a:spcBef>
              <a:spcPct val="0"/>
            </a:spcBef>
            <a:spcAft>
              <a:spcPct val="35000"/>
            </a:spcAft>
            <a:buNone/>
          </a:pPr>
          <a:r>
            <a:rPr altLang="en-US" sz="1200" b="1" kern="1200">
              <a:solidFill>
                <a:srgbClr val="FF0000"/>
              </a:solidFill>
            </a:rPr>
            <a:t>升级</a:t>
          </a:r>
          <a:r>
            <a:rPr altLang="en-US" sz="1200" b="1" kern="1200"/>
            <a:t>了一卡通系统、课程资源平台</a:t>
          </a:r>
        </a:p>
      </dsp:txBody>
      <dsp:txXfrm>
        <a:off x="5755386" y="1165663"/>
        <a:ext cx="1058522" cy="1363341"/>
      </dsp:txXfrm>
    </dsp:sp>
    <dsp:sp modelId="{F1B7A0C2-57AF-4439-91C8-F333C04F2937}">
      <dsp:nvSpPr>
        <dsp:cNvPr id="0" name=""/>
        <dsp:cNvSpPr/>
      </dsp:nvSpPr>
      <dsp:spPr>
        <a:xfrm>
          <a:off x="7066679" y="171439"/>
          <a:ext cx="851574" cy="335178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100000"/>
            </a:lnSpc>
            <a:spcBef>
              <a:spcPct val="0"/>
            </a:spcBef>
            <a:spcAft>
              <a:spcPct val="35000"/>
            </a:spcAft>
            <a:buNone/>
          </a:pPr>
          <a:r>
            <a:rPr lang="zh-CN" sz="1200" b="1" kern="1200" dirty="0">
              <a:solidFill>
                <a:srgbClr val="FFFF00"/>
              </a:solidFill>
            </a:rPr>
            <a:t>加</a:t>
          </a:r>
          <a:r>
            <a:rPr sz="1200" b="1" kern="1200" dirty="0">
              <a:solidFill>
                <a:srgbClr val="FFFF00"/>
              </a:solidFill>
            </a:rPr>
            <a:t>强校园网管理，确保校园网高效运行</a:t>
          </a:r>
        </a:p>
      </dsp:txBody>
      <dsp:txXfrm>
        <a:off x="7108249" y="213009"/>
        <a:ext cx="768434" cy="326864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hProcess9#1">
  <dgm:title val=""/>
  <dgm:desc val=""/>
  <dgm:catLst>
    <dgm:cat type="process" pri="5000"/>
    <dgm:cat type="convert" pri="13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vertAlign" val="mid"/>
      <dgm:param type="horzAlign" val="ctr"/>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3#1">
  <dgm:title val=""/>
  <dgm:desc val=""/>
  <dgm:catLst>
    <dgm:cat type="simple" pri="103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3d1#2">
  <dgm:title val=""/>
  <dgm:desc val=""/>
  <dgm:catLst>
    <dgm:cat type="3D" pri="11100"/>
  </dgm:catLst>
  <dgm:scene3d>
    <a:camera prst="orthographicFront"/>
    <a:lightRig rig="threePt" dir="t"/>
  </dgm:scene3d>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页眉占位符 1"/>
          <p:cNvSpPr>
            <a:spLocks noGrp="1" noChangeArrowheads="1"/>
          </p:cNvSpPr>
          <p:nvPr>
            <p:ph type="hdr" sz="quarter"/>
          </p:nvPr>
        </p:nvSpPr>
        <p:spPr bwMode="auto">
          <a:xfrm>
            <a:off x="0" y="0"/>
            <a:ext cx="2971800" cy="457200"/>
          </a:xfrm>
          <a:prstGeom prst="rect">
            <a:avLst/>
          </a:prstGeom>
          <a:noFill/>
          <a:ln w="9525">
            <a:noFill/>
            <a:miter lim="800000"/>
          </a:ln>
        </p:spPr>
        <p:txBody>
          <a:bodyPr vert="horz" wrap="square" lIns="91440" tIns="45720" rIns="91440" bIns="45720" numCol="1" anchor="t" anchorCtr="0" compatLnSpc="1"/>
          <a:lstStyle>
            <a:lvl1pPr eaLnBrk="1" hangingPunct="1">
              <a:buFont typeface="Arial" panose="020B0604020202020204" pitchFamily="34" charset="0"/>
              <a:buNone/>
              <a:defRPr sz="12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051" name="日期占位符 2"/>
          <p:cNvSpPr>
            <a:spLocks noGrp="1" noChangeArrowheads="1"/>
          </p:cNvSpPr>
          <p:nvPr>
            <p:ph type="dt" idx="1"/>
          </p:nvPr>
        </p:nvSpPr>
        <p:spPr bwMode="auto">
          <a:xfrm>
            <a:off x="3884613" y="0"/>
            <a:ext cx="2971800" cy="457200"/>
          </a:xfrm>
          <a:prstGeom prst="rect">
            <a:avLst/>
          </a:prstGeom>
          <a:noFill/>
          <a:ln w="9525">
            <a:noFill/>
            <a:miter lim="800000"/>
          </a:ln>
        </p:spPr>
        <p:txBody>
          <a:bodyPr vert="horz" wrap="square" lIns="91440" tIns="45720" rIns="91440" bIns="45720" numCol="1" anchor="t" anchorCtr="0" compatLnSpc="1"/>
          <a:lstStyle>
            <a:lvl1pPr algn="r" eaLnBrk="1" hangingPunct="1">
              <a:buFont typeface="Arial" panose="020B0604020202020204" pitchFamily="34" charset="0"/>
              <a:buNone/>
              <a:defRPr sz="1200">
                <a:latin typeface="Arial" panose="020B0604020202020204" pitchFamily="34" charset="0"/>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7892" name="幻灯片图像占位符 3"/>
          <p:cNvSpPr>
            <a:spLocks noGrp="1" noRot="1" noChangeAspect="1"/>
          </p:cNvSpPr>
          <p:nvPr>
            <p:ph type="sldImg"/>
          </p:nvPr>
        </p:nvSpPr>
        <p:spPr>
          <a:xfrm>
            <a:off x="381533" y="685800"/>
            <a:ext cx="6094934" cy="3429000"/>
          </a:xfrm>
          <a:prstGeom prst="rect">
            <a:avLst/>
          </a:prstGeom>
          <a:noFill/>
          <a:ln w="9525">
            <a:noFill/>
          </a:ln>
        </p:spPr>
      </p:sp>
      <p:sp>
        <p:nvSpPr>
          <p:cNvPr id="2053" name="备注占位符 4"/>
          <p:cNvSpPr>
            <a:spLocks noGrp="1" noChangeArrowheads="1"/>
          </p:cNvSpPr>
          <p:nvPr>
            <p:ph type="body" sz="quarter" idx="3"/>
          </p:nvPr>
        </p:nvSpPr>
        <p:spPr bwMode="auto">
          <a:xfrm>
            <a:off x="685800" y="4343400"/>
            <a:ext cx="5486400" cy="4114800"/>
          </a:xfrm>
          <a:prstGeom prst="rect">
            <a:avLst/>
          </a:prstGeom>
          <a:noFill/>
          <a:ln w="9525">
            <a:noFill/>
            <a:miter lim="800000"/>
          </a:ln>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单击此处编辑母版文本样式</a:t>
            </a: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第二级</a:t>
            </a: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第三级</a:t>
            </a: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第四级</a:t>
            </a: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第五级</a:t>
            </a:r>
          </a:p>
        </p:txBody>
      </p:sp>
      <p:sp>
        <p:nvSpPr>
          <p:cNvPr id="2054" name="页脚占位符 5"/>
          <p:cNvSpPr>
            <a:spLocks noGrp="1" noChangeArrowheads="1"/>
          </p:cNvSpPr>
          <p:nvPr>
            <p:ph type="ftr" sz="quarter" idx="4"/>
          </p:nvPr>
        </p:nvSpPr>
        <p:spPr bwMode="auto">
          <a:xfrm>
            <a:off x="0" y="8685213"/>
            <a:ext cx="2971800" cy="457200"/>
          </a:xfrm>
          <a:prstGeom prst="rect">
            <a:avLst/>
          </a:prstGeom>
          <a:noFill/>
          <a:ln w="9525">
            <a:noFill/>
            <a:miter lim="800000"/>
          </a:ln>
        </p:spPr>
        <p:txBody>
          <a:bodyPr vert="horz" wrap="square" lIns="91440" tIns="45720" rIns="91440" bIns="45720" numCol="1" anchor="b" anchorCtr="0" compatLnSpc="1"/>
          <a:lstStyle>
            <a:lvl1pPr eaLnBrk="1" hangingPunct="1">
              <a:buFont typeface="Arial" panose="020B0604020202020204" pitchFamily="34" charset="0"/>
              <a:buNone/>
              <a:defRPr sz="12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055" name="灯片编号占位符 6"/>
          <p:cNvSpPr>
            <a:spLocks noGrp="1" noChangeArrowheads="1"/>
          </p:cNvSpPr>
          <p:nvPr>
            <p:ph type="sldNum" sz="quarter" idx="5"/>
          </p:nvPr>
        </p:nvSpPr>
        <p:spPr bwMode="auto">
          <a:xfrm>
            <a:off x="3884613" y="8685213"/>
            <a:ext cx="2971800" cy="457200"/>
          </a:xfrm>
          <a:prstGeom prst="rect">
            <a:avLst/>
          </a:prstGeom>
          <a:noFill/>
          <a:ln w="9525">
            <a:noFill/>
            <a:miter lim="800000"/>
          </a:ln>
        </p:spPr>
        <p:txBody>
          <a:bodyPr vert="horz" wrap="square" lIns="91440" tIns="45720" rIns="91440" bIns="45720" numCol="1" anchor="b" anchorCtr="0" compatLnSpc="1"/>
          <a:lstStyle/>
          <a:p>
            <a:pPr lvl="0" algn="r" eaLnBrk="1" hangingPunct="1"/>
            <a:fld id="{9A0DB2DC-4C9A-4742-B13C-FB6460FD3503}" type="slidenum">
              <a:rPr lang="zh-CN" altLang="en-US" sz="1200" dirty="0">
                <a:latin typeface="Arial" panose="020B0604020202020204" pitchFamily="34" charset="0"/>
              </a:rPr>
              <a:t>‹#›</a:t>
            </a:fld>
            <a:endParaRPr lang="zh-CN" altLang="en-US" sz="1200" dirty="0">
              <a:latin typeface="Arial" panose="020B0604020202020204" pitchFamily="34" charset="0"/>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74A202F-DB2C-4A0A-A3E7-3150CA7E1DEC}" type="slidenum">
              <a:rPr lang="zh-CN" altLang="en-US" smtClean="0"/>
              <a:t>3</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a:xfrm>
            <a:off x="379413" y="684213"/>
            <a:ext cx="6096000" cy="3429000"/>
          </a:xfrm>
          <a:ln>
            <a:solidFill>
              <a:srgbClr val="000000">
                <a:alpha val="100000"/>
              </a:srgbClr>
            </a:solidFill>
            <a:miter/>
          </a:ln>
        </p:spPr>
      </p:sp>
      <p:sp>
        <p:nvSpPr>
          <p:cNvPr id="38915" name="备注占位符 2"/>
          <p:cNvSpPr>
            <a:spLocks noGrp="1"/>
          </p:cNvSpPr>
          <p:nvPr>
            <p:ph type="body"/>
          </p:nvPr>
        </p:nvSpPr>
        <p:spPr>
          <a:xfrm>
            <a:off x="684213" y="4341813"/>
            <a:ext cx="5486400" cy="4114800"/>
          </a:xfrm>
        </p:spPr>
        <p:txBody>
          <a:bodyPr wrap="square" lIns="91440" tIns="45720" rIns="91440" bIns="45720" anchor="t"/>
          <a:lstStyle/>
          <a:p>
            <a:pPr marL="0" marR="0" lvl="0" indent="0" algn="l" defTabSz="914400" rtl="0" eaLnBrk="1" fontAlgn="base" latinLnBrk="0" hangingPunct="1">
              <a:lnSpc>
                <a:spcPct val="100000"/>
              </a:lnSpc>
              <a:spcBef>
                <a:spcPct val="0"/>
              </a:spcBef>
              <a:spcAft>
                <a:spcPct val="0"/>
              </a:spcAft>
              <a:buClrTx/>
              <a:buSzTx/>
              <a:buFontTx/>
              <a:buNone/>
              <a:defRPr/>
            </a:pPr>
            <a:endParaRPr lang="zh-CN" altLang="en-US" dirty="0"/>
          </a:p>
        </p:txBody>
      </p:sp>
      <p:sp>
        <p:nvSpPr>
          <p:cNvPr id="38916" name="灯片编号占位符 3"/>
          <p:cNvSpPr txBox="1">
            <a:spLocks noGrp="1"/>
          </p:cNvSpPr>
          <p:nvPr/>
        </p:nvSpPr>
        <p:spPr>
          <a:xfrm>
            <a:off x="3883025" y="8683625"/>
            <a:ext cx="2971800" cy="457200"/>
          </a:xfrm>
          <a:prstGeom prst="rect">
            <a:avLst/>
          </a:prstGeom>
          <a:noFill/>
          <a:ln w="9525">
            <a:noFill/>
          </a:ln>
        </p:spPr>
        <p:txBody>
          <a:bodyPr anchor="b"/>
          <a:lstStyle/>
          <a:p>
            <a:pPr lvl="0" algn="r" eaLnBrk="1" hangingPunct="1">
              <a:spcBef>
                <a:spcPct val="50000"/>
              </a:spcBef>
            </a:pPr>
            <a:fld id="{9A0DB2DC-4C9A-4742-B13C-FB6460FD3503}" type="slidenum">
              <a:rPr lang="zh-CN" altLang="en-US" sz="1200" dirty="0">
                <a:latin typeface="Arial" panose="020B0604020202020204" pitchFamily="34" charset="0"/>
              </a:rPr>
              <a:t>7</a:t>
            </a:fld>
            <a:endParaRPr lang="zh-CN" altLang="en-US" sz="1200" dirty="0">
              <a:latin typeface="Arial" panose="020B0604020202020204" pitchFamily="34" charset="0"/>
            </a:endParaRPr>
          </a:p>
        </p:txBody>
      </p:sp>
    </p:spTree>
  </p:cSld>
  <p:clrMapOvr>
    <a:overrideClrMapping bg1="lt1" tx1="dk1" bg2="lt2" tx2="dk2" accent1="accent1" accent2="accent2" accent3="accent3" accent4="accent4" accent5="accent5" accent6="accent6" hlink="hlink" folHlink="folHlink"/>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sz="1200" kern="1200" dirty="0">
              <a:solidFill>
                <a:schemeClr val="tx1"/>
              </a:solidFill>
              <a:latin typeface="Calibri" panose="020F0502020204030204" pitchFamily="34" charset="0"/>
              <a:ea typeface="宋体" panose="02010600030101010101" pitchFamily="2"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defRPr/>
            </a:pPr>
            <a:endParaRPr lang="zh-CN" altLang="en-US" sz="1200" kern="1200" dirty="0">
              <a:solidFill>
                <a:schemeClr val="tx1"/>
              </a:solidFill>
              <a:effectLst/>
              <a:latin typeface="Calibri" panose="020F0502020204030204" pitchFamily="34" charset="0"/>
              <a:ea typeface="宋体" panose="02010600030101010101" pitchFamily="2" charset="-122"/>
              <a:cs typeface="+mn-cs"/>
            </a:endParaRPr>
          </a:p>
          <a:p>
            <a:pPr marL="0" marR="0" indent="0" algn="l" defTabSz="914400" rtl="0" eaLnBrk="0" fontAlgn="base" latinLnBrk="0" hangingPunct="0">
              <a:lnSpc>
                <a:spcPct val="100000"/>
              </a:lnSpc>
              <a:spcBef>
                <a:spcPct val="30000"/>
              </a:spcBef>
              <a:spcAft>
                <a:spcPct val="0"/>
              </a:spcAft>
              <a:buClrTx/>
              <a:buSzTx/>
              <a:buFontTx/>
              <a:buNone/>
              <a:defRPr/>
            </a:pPr>
            <a:endParaRPr lang="zh-CN" altLang="en-US" sz="1200" kern="1200" dirty="0">
              <a:solidFill>
                <a:schemeClr val="tx1"/>
              </a:solidFill>
              <a:effectLst/>
              <a:latin typeface="Calibri" panose="020F0502020204030204" pitchFamily="34" charset="0"/>
              <a:ea typeface="宋体" panose="02010600030101010101" pitchFamily="2" charset="-122"/>
              <a:cs typeface="+mn-cs"/>
            </a:endParaRPr>
          </a:p>
          <a:p>
            <a:pPr marL="0" marR="0" indent="0" algn="l" defTabSz="914400" rtl="0" eaLnBrk="0" fontAlgn="base" latinLnBrk="0" hangingPunct="0">
              <a:lnSpc>
                <a:spcPct val="100000"/>
              </a:lnSpc>
              <a:spcBef>
                <a:spcPct val="30000"/>
              </a:spcBef>
              <a:spcAft>
                <a:spcPct val="0"/>
              </a:spcAft>
              <a:buClrTx/>
              <a:buSzTx/>
              <a:buFontTx/>
              <a:buNone/>
              <a:defRPr/>
            </a:pPr>
            <a:endParaRPr lang="zh-CN" altLang="en-US" sz="1200" kern="1200" dirty="0">
              <a:solidFill>
                <a:schemeClr val="tx1"/>
              </a:solidFill>
              <a:effectLst/>
              <a:latin typeface="Calibri" panose="020F0502020204030204" pitchFamily="34" charset="0"/>
              <a:ea typeface="宋体" panose="02010600030101010101" pitchFamily="2" charset="-122"/>
              <a:cs typeface="+mn-cs"/>
            </a:endParaRPr>
          </a:p>
          <a:p>
            <a:endParaRPr lang="zh-CN"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996E3C-5E57-46BE-8C77-2464D73F67C2}" type="slidenum">
              <a:rPr lang="zh-CN" altLang="en-US" smtClean="0">
                <a:solidFill>
                  <a:prstClr val="black"/>
                </a:solidFill>
              </a:rPr>
              <a:t>26</a:t>
            </a:fld>
            <a:endParaRPr lang="zh-CN" altLang="en-US">
              <a:solidFill>
                <a:prstClr val="black"/>
              </a:solidFill>
            </a:endParaRPr>
          </a:p>
        </p:txBody>
      </p:sp>
    </p:spTree>
    <p:extLst>
      <p:ext uri="{BB962C8B-B14F-4D97-AF65-F5344CB8AC3E}">
        <p14:creationId xmlns:p14="http://schemas.microsoft.com/office/powerpoint/2010/main" val="22778102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sz="1200" kern="1200" dirty="0">
              <a:solidFill>
                <a:schemeClr val="tx1"/>
              </a:solidFill>
              <a:latin typeface="Calibri" panose="020F0502020204030204" pitchFamily="34" charset="0"/>
              <a:ea typeface="宋体" panose="02010600030101010101" pitchFamily="2" charset="-122"/>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sz="1200" kern="1200" dirty="0">
              <a:solidFill>
                <a:schemeClr val="tx1"/>
              </a:solidFill>
              <a:latin typeface="Calibri" panose="020F0502020204030204" pitchFamily="34" charset="0"/>
              <a:ea typeface="宋体" panose="02010600030101010101" pitchFamily="2" charset="-122"/>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sz="1200" kern="1200" dirty="0">
              <a:solidFill>
                <a:schemeClr val="tx1"/>
              </a:solidFill>
              <a:effectLst/>
              <a:latin typeface="Calibri" panose="020F0502020204030204" pitchFamily="34" charset="0"/>
              <a:ea typeface="宋体" panose="02010600030101010101" pitchFamily="2" charset="-122"/>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AC4C26-9C1D-4039-815E-38619DCC2306}" type="slidenum">
              <a:rPr lang="zh-CN" altLang="en-US" smtClean="0"/>
              <a:t>36</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342900" lvl="0" indent="-342900" algn="just">
              <a:lnSpc>
                <a:spcPts val="2500"/>
              </a:lnSpc>
              <a:buFont typeface="+mj-lt"/>
              <a:buAutoNum type="arabicPeriod"/>
            </a:pPr>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效果成果</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marL="342900" lvl="0" indent="-342900" algn="just">
              <a:lnSpc>
                <a:spcPts val="2500"/>
              </a:lnSpc>
              <a:buSzPts val="1050"/>
              <a:buFont typeface="Wingdings" panose="05000000000000000000" pitchFamily="2" charset="2"/>
              <a:buChar char=""/>
            </a:pP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学校“十四五”发展所处环境、机遇和挑战明确，与同类院校的差距寻找准确</a:t>
            </a:r>
          </a:p>
          <a:p>
            <a:pPr marL="342900" lvl="0" indent="-342900" algn="just">
              <a:lnSpc>
                <a:spcPts val="2500"/>
              </a:lnSpc>
              <a:buSzPts val="1050"/>
              <a:buFont typeface="Wingdings" panose="05000000000000000000" pitchFamily="2" charset="2"/>
              <a:buChar char=""/>
            </a:pP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对学校发展面临的新形势、新要求、新政策、新导向把握准确、分析全面</a:t>
            </a:r>
          </a:p>
          <a:p>
            <a:pPr marL="342900" lvl="0" indent="-342900" algn="just">
              <a:lnSpc>
                <a:spcPts val="2500"/>
              </a:lnSpc>
              <a:buSzPts val="1050"/>
              <a:buFont typeface="Wingdings" panose="05000000000000000000" pitchFamily="2" charset="2"/>
              <a:buChar char=""/>
            </a:pP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学校现有的发展基础分析全面、制约学校发展的关键问题把握准确</a:t>
            </a:r>
          </a:p>
          <a:p>
            <a:pPr marL="342900" lvl="0" indent="-342900" algn="just">
              <a:lnSpc>
                <a:spcPts val="2500"/>
              </a:lnSpc>
              <a:buSzPts val="1050"/>
              <a:buFont typeface="Wingdings" panose="05000000000000000000" pitchFamily="2" charset="2"/>
              <a:buChar char=""/>
            </a:pP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发展目标、指导思路和指标体系明确</a:t>
            </a:r>
          </a:p>
          <a:p>
            <a:pPr marL="342900" lvl="0" indent="-342900" algn="just">
              <a:lnSpc>
                <a:spcPts val="2500"/>
              </a:lnSpc>
              <a:buSzPts val="1050"/>
              <a:buFont typeface="Wingdings" panose="05000000000000000000" pitchFamily="2" charset="2"/>
              <a:buChar char=""/>
            </a:pP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学校“十四五”重点发展领域发展现状分析全面、关键问题把握准确、发展定位准确、目标明确、思路清晰、举措有效，规划具有前瞻性、可行性和可操作性</a:t>
            </a:r>
          </a:p>
          <a:p>
            <a:pPr marL="342900" lvl="0" indent="-342900" algn="just">
              <a:lnSpc>
                <a:spcPts val="2500"/>
              </a:lnSpc>
              <a:buFont typeface="+mj-lt"/>
              <a:buAutoNum type="arabicPeriod"/>
            </a:pPr>
            <a:r>
              <a:rPr lang="zh-CN" altLang="zh-CN" sz="1800" b="1" kern="100" dirty="0">
                <a:effectLst/>
                <a:latin typeface="Calibri" panose="020F0502020204030204" pitchFamily="34" charset="0"/>
                <a:ea typeface="宋体" panose="02010600030101010101" pitchFamily="2" charset="-122"/>
                <a:cs typeface="Times New Roman" panose="02020603050405020304" pitchFamily="18" charset="0"/>
              </a:rPr>
              <a:t>影响力成果</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marL="342900" lvl="0" indent="-342900" algn="just">
              <a:lnSpc>
                <a:spcPts val="2500"/>
              </a:lnSpc>
              <a:buSzPts val="1050"/>
              <a:buFont typeface="Wingdings" panose="05000000000000000000" pitchFamily="2" charset="2"/>
              <a:buChar char=""/>
            </a:pP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学校的凝聚力、向心力、执行力、竞争力显著增强</a:t>
            </a:r>
          </a:p>
          <a:p>
            <a:pPr marL="342900" lvl="0" indent="-342900" algn="just">
              <a:lnSpc>
                <a:spcPts val="2500"/>
              </a:lnSpc>
              <a:buSzPts val="1050"/>
              <a:buFont typeface="Wingdings" panose="05000000000000000000" pitchFamily="2" charset="2"/>
              <a:buChar char=""/>
            </a:pP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学校的组织效率和资源配置更高更优</a:t>
            </a:r>
          </a:p>
          <a:p>
            <a:pPr marL="342900" lvl="0" indent="-342900" algn="just">
              <a:lnSpc>
                <a:spcPts val="2500"/>
              </a:lnSpc>
              <a:buSzPts val="1050"/>
              <a:buFont typeface="Wingdings" panose="05000000000000000000" pitchFamily="2" charset="2"/>
              <a:buChar char=""/>
            </a:pP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学校社会声誉和在同行中的影响力显著提高</a:t>
            </a:r>
          </a:p>
          <a:p>
            <a:endParaRPr lang="zh-CN" altLang="en-US" dirty="0"/>
          </a:p>
        </p:txBody>
      </p:sp>
      <p:sp>
        <p:nvSpPr>
          <p:cNvPr id="4" name="灯片编号占位符 3"/>
          <p:cNvSpPr>
            <a:spLocks noGrp="1"/>
          </p:cNvSpPr>
          <p:nvPr>
            <p:ph type="sldNum" sz="quarter" idx="5"/>
          </p:nvPr>
        </p:nvSpPr>
        <p:spPr/>
        <p:txBody>
          <a:bodyPr/>
          <a:lstStyle/>
          <a:p>
            <a:fld id="{90AC4C26-9C1D-4039-815E-38619DCC2306}" type="slidenum">
              <a:rPr lang="zh-CN" altLang="en-US" smtClean="0"/>
              <a:t>44</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0AC4C26-9C1D-4039-815E-38619DCC2306}" type="slidenum">
              <a:rPr lang="zh-CN" altLang="en-US" smtClean="0"/>
              <a:t>70</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920"/>
            <a:ext cx="6858000" cy="1791013"/>
          </a:xfrm>
        </p:spPr>
        <p:txBody>
          <a:bodyPr anchor="b"/>
          <a:lstStyle>
            <a:lvl1pPr algn="ctr">
              <a:defRPr sz="6000"/>
            </a:lvl1pPr>
          </a:lstStyle>
          <a:p>
            <a:r>
              <a:rPr lang="zh-CN" altLang="en-US" noProof="1"/>
              <a:t>单击此处编辑母版标题样式</a:t>
            </a:r>
          </a:p>
        </p:txBody>
      </p:sp>
      <p:sp>
        <p:nvSpPr>
          <p:cNvPr id="3" name="副标题 2"/>
          <p:cNvSpPr>
            <a:spLocks noGrp="1"/>
          </p:cNvSpPr>
          <p:nvPr>
            <p:ph type="subTitle" idx="1"/>
          </p:nvPr>
        </p:nvSpPr>
        <p:spPr>
          <a:xfrm>
            <a:off x="1143000" y="2702000"/>
            <a:ext cx="6858000" cy="124203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9435" indent="0" algn="ctr">
              <a:buNone/>
              <a:defRPr sz="1600"/>
            </a:lvl5pPr>
            <a:lvl6pPr marL="2286635" indent="0" algn="ctr">
              <a:buNone/>
              <a:defRPr sz="1600"/>
            </a:lvl6pPr>
            <a:lvl7pPr marL="2743835" indent="0" algn="ctr">
              <a:buNone/>
              <a:defRPr sz="1600"/>
            </a:lvl7pPr>
            <a:lvl8pPr marL="3201035" indent="0" algn="ctr">
              <a:buNone/>
              <a:defRPr sz="1600"/>
            </a:lvl8pPr>
            <a:lvl9pPr marL="3658235" indent="0" algn="ctr">
              <a:buNone/>
              <a:defRPr sz="1600"/>
            </a:lvl9pPr>
          </a:lstStyle>
          <a:p>
            <a:r>
              <a:rPr lang="zh-CN" altLang="en-US" noProof="1"/>
              <a:t>单击此处编辑母版副标题样式</a:t>
            </a:r>
          </a:p>
        </p:txBody>
      </p:sp>
    </p:spTree>
  </p:cSld>
  <p:clrMapOvr>
    <a:masterClrMapping/>
  </p:clrMapOvr>
  <p:transition advClick="0" advTm="5000">
    <p:push/>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advClick="0" advTm="5000">
    <p:push/>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529"/>
            <a:ext cx="7886700" cy="2139927"/>
          </a:xfrm>
        </p:spPr>
        <p:txBody>
          <a:bodyPr anchor="b"/>
          <a:lstStyle>
            <a:lvl1pPr>
              <a:defRPr sz="6000"/>
            </a:lvl1pPr>
          </a:lstStyle>
          <a:p>
            <a:r>
              <a:rPr lang="zh-CN" altLang="en-US" noProof="1"/>
              <a:t>单击此处编辑母版标题样式</a:t>
            </a:r>
          </a:p>
        </p:txBody>
      </p:sp>
      <p:sp>
        <p:nvSpPr>
          <p:cNvPr id="3" name="文本占位符 2"/>
          <p:cNvSpPr>
            <a:spLocks noGrp="1"/>
          </p:cNvSpPr>
          <p:nvPr>
            <p:ph type="body" idx="1"/>
          </p:nvPr>
        </p:nvSpPr>
        <p:spPr>
          <a:xfrm>
            <a:off x="623888" y="3442700"/>
            <a:ext cx="7886700" cy="112533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9435" indent="0">
              <a:buNone/>
              <a:defRPr sz="1600"/>
            </a:lvl5pPr>
            <a:lvl6pPr marL="2286635" indent="0">
              <a:buNone/>
              <a:defRPr sz="1600"/>
            </a:lvl6pPr>
            <a:lvl7pPr marL="2743835" indent="0">
              <a:buNone/>
              <a:defRPr sz="1600"/>
            </a:lvl7pPr>
            <a:lvl8pPr marL="3201035" indent="0">
              <a:buNone/>
              <a:defRPr sz="1600"/>
            </a:lvl8pPr>
            <a:lvl9pPr marL="3658235" indent="0">
              <a:buNone/>
              <a:defRPr sz="1600"/>
            </a:lvl9pPr>
          </a:lstStyle>
          <a:p>
            <a:pPr lvl="0"/>
            <a:r>
              <a:rPr lang="zh-CN" altLang="en-US" noProof="1"/>
              <a:t>单击此处编辑母版文本样式</a:t>
            </a:r>
          </a:p>
        </p:txBody>
      </p:sp>
    </p:spTree>
  </p:cSld>
  <p:clrMapOvr>
    <a:masterClrMapping/>
  </p:clrMapOvr>
  <p:transition advClick="0" advTm="5000">
    <p:push/>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457200" y="1028880"/>
            <a:ext cx="4038600" cy="3715400"/>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4648200" y="1028880"/>
            <a:ext cx="4038600" cy="3715400"/>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advClick="0" advTm="5000">
    <p:push/>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273892"/>
            <a:ext cx="7886700" cy="994346"/>
          </a:xfrm>
        </p:spPr>
        <p:txBody>
          <a:bodyPr/>
          <a:lstStyle/>
          <a:p>
            <a:r>
              <a:rPr lang="zh-CN" altLang="en-US" noProof="1"/>
              <a:t>单击此处编辑母版标题样式</a:t>
            </a:r>
          </a:p>
        </p:txBody>
      </p:sp>
      <p:sp>
        <p:nvSpPr>
          <p:cNvPr id="3" name="文本占位符 2"/>
          <p:cNvSpPr>
            <a:spLocks noGrp="1"/>
          </p:cNvSpPr>
          <p:nvPr>
            <p:ph type="body" idx="1"/>
          </p:nvPr>
        </p:nvSpPr>
        <p:spPr>
          <a:xfrm>
            <a:off x="630239" y="1261093"/>
            <a:ext cx="3868737" cy="61804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9435" indent="0">
              <a:buNone/>
              <a:defRPr sz="1600" b="1"/>
            </a:lvl5pPr>
            <a:lvl6pPr marL="2286635" indent="0">
              <a:buNone/>
              <a:defRPr sz="1600" b="1"/>
            </a:lvl6pPr>
            <a:lvl7pPr marL="2743835" indent="0">
              <a:buNone/>
              <a:defRPr sz="1600" b="1"/>
            </a:lvl7pPr>
            <a:lvl8pPr marL="3201035" indent="0">
              <a:buNone/>
              <a:defRPr sz="1600" b="1"/>
            </a:lvl8pPr>
            <a:lvl9pPr marL="3658235" indent="0">
              <a:buNone/>
              <a:defRPr sz="1600" b="1"/>
            </a:lvl9pPr>
          </a:lstStyle>
          <a:p>
            <a:pPr lvl="0"/>
            <a:r>
              <a:rPr lang="zh-CN" altLang="en-US" noProof="1"/>
              <a:t>单击此处编辑母版文本样式</a:t>
            </a:r>
          </a:p>
        </p:txBody>
      </p:sp>
      <p:sp>
        <p:nvSpPr>
          <p:cNvPr id="4" name="内容占位符 3"/>
          <p:cNvSpPr>
            <a:spLocks noGrp="1"/>
          </p:cNvSpPr>
          <p:nvPr>
            <p:ph sz="half" idx="2"/>
          </p:nvPr>
        </p:nvSpPr>
        <p:spPr>
          <a:xfrm>
            <a:off x="630239" y="1879135"/>
            <a:ext cx="3868737" cy="2763924"/>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4629150" y="1261093"/>
            <a:ext cx="3887788" cy="61804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9435" indent="0">
              <a:buNone/>
              <a:defRPr sz="1600" b="1"/>
            </a:lvl5pPr>
            <a:lvl6pPr marL="2286635" indent="0">
              <a:buNone/>
              <a:defRPr sz="1600" b="1"/>
            </a:lvl6pPr>
            <a:lvl7pPr marL="2743835" indent="0">
              <a:buNone/>
              <a:defRPr sz="1600" b="1"/>
            </a:lvl7pPr>
            <a:lvl8pPr marL="3201035" indent="0">
              <a:buNone/>
              <a:defRPr sz="1600" b="1"/>
            </a:lvl8pPr>
            <a:lvl9pPr marL="3658235" indent="0">
              <a:buNone/>
              <a:defRPr sz="1600" b="1"/>
            </a:lvl9pPr>
          </a:lstStyle>
          <a:p>
            <a:pPr lvl="0"/>
            <a:r>
              <a:rPr lang="zh-CN" altLang="en-US" noProof="1"/>
              <a:t>单击此处编辑母版文本样式</a:t>
            </a:r>
          </a:p>
        </p:txBody>
      </p:sp>
      <p:sp>
        <p:nvSpPr>
          <p:cNvPr id="6" name="内容占位符 5"/>
          <p:cNvSpPr>
            <a:spLocks noGrp="1"/>
          </p:cNvSpPr>
          <p:nvPr>
            <p:ph sz="quarter" idx="4"/>
          </p:nvPr>
        </p:nvSpPr>
        <p:spPr>
          <a:xfrm>
            <a:off x="4629150" y="1879135"/>
            <a:ext cx="3887788" cy="2763924"/>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advClick="0" advTm="5000">
    <p:push/>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Tree>
  </p:cSld>
  <p:clrMapOvr>
    <a:masterClrMapping/>
  </p:clrMapOvr>
  <p:transition advClick="0" advTm="5000">
    <p:push/>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advClick="0" advTm="5000">
    <p:push/>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9" y="342960"/>
            <a:ext cx="2949575" cy="1200360"/>
          </a:xfrm>
        </p:spPr>
        <p:txBody>
          <a:bodyPr anchor="b"/>
          <a:lstStyle>
            <a:lvl1pPr>
              <a:defRPr sz="3200"/>
            </a:lvl1pPr>
          </a:lstStyle>
          <a:p>
            <a:r>
              <a:rPr lang="zh-CN" altLang="en-US" noProof="1"/>
              <a:t>单击此处编辑母版标题样式</a:t>
            </a:r>
          </a:p>
        </p:txBody>
      </p:sp>
      <p:sp>
        <p:nvSpPr>
          <p:cNvPr id="3" name="内容占位符 2"/>
          <p:cNvSpPr>
            <a:spLocks noGrp="1"/>
          </p:cNvSpPr>
          <p:nvPr>
            <p:ph idx="1"/>
          </p:nvPr>
        </p:nvSpPr>
        <p:spPr>
          <a:xfrm>
            <a:off x="3887788" y="740698"/>
            <a:ext cx="4629150" cy="365585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630239" y="1543320"/>
            <a:ext cx="2949575" cy="285919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9435" indent="0">
              <a:buNone/>
              <a:defRPr sz="1000"/>
            </a:lvl5pPr>
            <a:lvl6pPr marL="2286635" indent="0">
              <a:buNone/>
              <a:defRPr sz="1000"/>
            </a:lvl6pPr>
            <a:lvl7pPr marL="2743835" indent="0">
              <a:buNone/>
              <a:defRPr sz="1000"/>
            </a:lvl7pPr>
            <a:lvl8pPr marL="3201035" indent="0">
              <a:buNone/>
              <a:defRPr sz="1000"/>
            </a:lvl8pPr>
            <a:lvl9pPr marL="3658235" indent="0">
              <a:buNone/>
              <a:defRPr sz="1000"/>
            </a:lvl9pPr>
          </a:lstStyle>
          <a:p>
            <a:pPr lvl="0"/>
            <a:r>
              <a:rPr lang="zh-CN" altLang="en-US" noProof="1"/>
              <a:t>单击此处编辑母版文本样式</a:t>
            </a:r>
          </a:p>
        </p:txBody>
      </p:sp>
    </p:spTree>
  </p:cSld>
  <p:clrMapOvr>
    <a:masterClrMapping/>
  </p:clrMapOvr>
  <p:transition advClick="0" advTm="5000">
    <p:push/>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9" y="342960"/>
            <a:ext cx="2949575" cy="1200360"/>
          </a:xfrm>
        </p:spPr>
        <p:txBody>
          <a:bodyPr anchor="b"/>
          <a:lstStyle>
            <a:lvl1pPr>
              <a:defRPr sz="3200"/>
            </a:lvl1pPr>
          </a:lstStyle>
          <a:p>
            <a:r>
              <a:rPr lang="zh-CN" altLang="en-US" noProof="1"/>
              <a:t>单击此处编辑母版标题样式</a:t>
            </a:r>
          </a:p>
        </p:txBody>
      </p:sp>
      <p:sp>
        <p:nvSpPr>
          <p:cNvPr id="3" name="图片占位符 2"/>
          <p:cNvSpPr>
            <a:spLocks noGrp="1"/>
          </p:cNvSpPr>
          <p:nvPr>
            <p:ph type="pic" idx="1"/>
          </p:nvPr>
        </p:nvSpPr>
        <p:spPr>
          <a:xfrm>
            <a:off x="3887788" y="740698"/>
            <a:ext cx="4629150" cy="3655858"/>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9435" indent="0">
              <a:buNone/>
              <a:defRPr sz="2000"/>
            </a:lvl5pPr>
            <a:lvl6pPr marL="2286635" indent="0">
              <a:buNone/>
              <a:defRPr sz="2000"/>
            </a:lvl6pPr>
            <a:lvl7pPr marL="2743835" indent="0">
              <a:buNone/>
              <a:defRPr sz="2000"/>
            </a:lvl7pPr>
            <a:lvl8pPr marL="3201035" indent="0">
              <a:buNone/>
              <a:defRPr sz="2000"/>
            </a:lvl8pPr>
            <a:lvl9pPr marL="3658235" indent="0">
              <a:buNone/>
              <a:defRPr sz="2000"/>
            </a:lvl9pPr>
          </a:lstStyle>
          <a:p>
            <a:pPr marL="0" marR="0" lvl="0" indent="0" algn="l" defTabSz="0" rtl="0" eaLnBrk="0" fontAlgn="base" latinLnBrk="0" hangingPunct="0">
              <a:lnSpc>
                <a:spcPct val="100000"/>
              </a:lnSpc>
              <a:spcBef>
                <a:spcPts val="125"/>
              </a:spcBef>
              <a:spcAft>
                <a:spcPct val="0"/>
              </a:spcAft>
              <a:buClr>
                <a:schemeClr val="accent1"/>
              </a:buClr>
              <a:buSzPct val="80000"/>
              <a:buFont typeface="Wingdings" panose="05000000000000000000" pitchFamily="2" charset="2"/>
              <a:buNone/>
              <a:defRPr/>
            </a:pPr>
            <a:r>
              <a:rPr kumimoji="0" lang="zh-CN" altLang="en-US" sz="4265" b="1" i="0" u="none" strike="noStrike" kern="1200" cap="none" spc="0" normalizeH="0" baseline="0" noProof="0">
                <a:ln>
                  <a:noFill/>
                </a:ln>
                <a:solidFill>
                  <a:srgbClr val="002060"/>
                </a:solidFill>
                <a:effectLst/>
                <a:uLnTx/>
                <a:uFillTx/>
                <a:latin typeface="+mn-lt"/>
                <a:ea typeface="+mn-ea"/>
                <a:cs typeface="+mn-cs"/>
                <a:sym typeface="微软雅黑" panose="020B0503020204020204" pitchFamily="34" charset="-122"/>
              </a:rPr>
              <a:t>单击图标添加图片</a:t>
            </a:r>
          </a:p>
        </p:txBody>
      </p:sp>
      <p:sp>
        <p:nvSpPr>
          <p:cNvPr id="4" name="文本占位符 3"/>
          <p:cNvSpPr>
            <a:spLocks noGrp="1"/>
          </p:cNvSpPr>
          <p:nvPr>
            <p:ph type="body" sz="half" idx="2"/>
          </p:nvPr>
        </p:nvSpPr>
        <p:spPr>
          <a:xfrm>
            <a:off x="630239" y="1543320"/>
            <a:ext cx="2949575" cy="285919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9435" indent="0">
              <a:buNone/>
              <a:defRPr sz="1000"/>
            </a:lvl5pPr>
            <a:lvl6pPr marL="2286635" indent="0">
              <a:buNone/>
              <a:defRPr sz="1000"/>
            </a:lvl6pPr>
            <a:lvl7pPr marL="2743835" indent="0">
              <a:buNone/>
              <a:defRPr sz="1000"/>
            </a:lvl7pPr>
            <a:lvl8pPr marL="3201035" indent="0">
              <a:buNone/>
              <a:defRPr sz="1000"/>
            </a:lvl8pPr>
            <a:lvl9pPr marL="3658235" indent="0">
              <a:buNone/>
              <a:defRPr sz="1000"/>
            </a:lvl9pPr>
          </a:lstStyle>
          <a:p>
            <a:pPr lvl="0"/>
            <a:r>
              <a:rPr lang="zh-CN" altLang="en-US" noProof="1"/>
              <a:t>单击此处编辑母版文本样式</a:t>
            </a:r>
          </a:p>
        </p:txBody>
      </p:sp>
    </p:spTree>
  </p:cSld>
  <p:clrMapOvr>
    <a:masterClrMapping/>
  </p:clrMapOvr>
  <p:transition advClick="0" advTm="5000">
    <p:pu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advClick="0" advTm="5000">
    <p:push/>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640"/>
            <a:ext cx="2057400" cy="4515640"/>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457200" y="228640"/>
            <a:ext cx="6019800" cy="4515640"/>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advClick="0" advTm="5000">
    <p:push/>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640"/>
            <a:ext cx="7239000" cy="571600"/>
          </a:xfrm>
        </p:spPr>
        <p:txBody>
          <a:bodyPr/>
          <a:lstStyle/>
          <a:p>
            <a:r>
              <a:rPr lang="zh-CN" altLang="en-US" noProof="1"/>
              <a:t>单击此处编辑母版标题样式</a:t>
            </a:r>
          </a:p>
        </p:txBody>
      </p:sp>
    </p:spTree>
  </p:cSld>
  <p:clrMapOvr>
    <a:masterClrMapping/>
  </p:clrMapOvr>
  <p:transition advClick="0" advTm="5000">
    <p:push/>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Tree>
  </p:cSld>
  <p:clrMapOvr>
    <a:masterClrMapping/>
  </p:clrMapOvr>
  <p:transition advClick="0" advTm="5000">
    <p:push/>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6016846"/>
      </p:ext>
    </p:extLst>
  </p:cSld>
  <p:clrMapOvr>
    <a:masterClrMapping/>
  </p:clrMapOvr>
  <mc:AlternateContent xmlns:mc="http://schemas.openxmlformats.org/markup-compatibility/2006" xmlns:p14="http://schemas.microsoft.com/office/powerpoint/2010/main">
    <mc:Choice Requires="p14">
      <p:transition spd="slow" p14:dur="1500"/>
    </mc:Choice>
    <mc:Fallback xmlns="">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920"/>
            <a:ext cx="6858000" cy="1791013"/>
          </a:xfrm>
        </p:spPr>
        <p:txBody>
          <a:bodyPr anchor="b"/>
          <a:lstStyle>
            <a:lvl1pPr algn="ctr">
              <a:defRPr sz="6000"/>
            </a:lvl1pPr>
          </a:lstStyle>
          <a:p>
            <a:r>
              <a:rPr lang="zh-CN" altLang="en-US" noProof="1"/>
              <a:t>单击此处编辑母版标题样式</a:t>
            </a:r>
          </a:p>
        </p:txBody>
      </p:sp>
      <p:sp>
        <p:nvSpPr>
          <p:cNvPr id="3" name="副标题 2"/>
          <p:cNvSpPr>
            <a:spLocks noGrp="1"/>
          </p:cNvSpPr>
          <p:nvPr>
            <p:ph type="subTitle" idx="1"/>
          </p:nvPr>
        </p:nvSpPr>
        <p:spPr>
          <a:xfrm>
            <a:off x="1143000" y="2702000"/>
            <a:ext cx="6858000" cy="124203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9435" indent="0" algn="ctr">
              <a:buNone/>
              <a:defRPr sz="1600"/>
            </a:lvl5pPr>
            <a:lvl6pPr marL="2286635" indent="0" algn="ctr">
              <a:buNone/>
              <a:defRPr sz="1600"/>
            </a:lvl6pPr>
            <a:lvl7pPr marL="2743835" indent="0" algn="ctr">
              <a:buNone/>
              <a:defRPr sz="1600"/>
            </a:lvl7pPr>
            <a:lvl8pPr marL="3201035" indent="0" algn="ctr">
              <a:buNone/>
              <a:defRPr sz="1600"/>
            </a:lvl8pPr>
            <a:lvl9pPr marL="3658235" indent="0" algn="ctr">
              <a:buNone/>
              <a:defRPr sz="1600"/>
            </a:lvl9pPr>
          </a:lstStyle>
          <a:p>
            <a:r>
              <a:rPr lang="zh-CN" altLang="en-US" noProof="1"/>
              <a:t>单击此处编辑母版副标题样式</a:t>
            </a:r>
          </a:p>
        </p:txBody>
      </p:sp>
    </p:spTree>
  </p:cSld>
  <p:clrMapOvr>
    <a:masterClrMapping/>
  </p:clrMapOvr>
  <p:transition advClick="0" advTm="5000">
    <p:push/>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advClick="0" advTm="5000">
    <p:push/>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529"/>
            <a:ext cx="7886700" cy="2139927"/>
          </a:xfrm>
        </p:spPr>
        <p:txBody>
          <a:bodyPr anchor="b"/>
          <a:lstStyle>
            <a:lvl1pPr>
              <a:defRPr sz="6000"/>
            </a:lvl1pPr>
          </a:lstStyle>
          <a:p>
            <a:r>
              <a:rPr lang="zh-CN" altLang="en-US" noProof="1"/>
              <a:t>单击此处编辑母版标题样式</a:t>
            </a:r>
          </a:p>
        </p:txBody>
      </p:sp>
      <p:sp>
        <p:nvSpPr>
          <p:cNvPr id="3" name="文本占位符 2"/>
          <p:cNvSpPr>
            <a:spLocks noGrp="1"/>
          </p:cNvSpPr>
          <p:nvPr>
            <p:ph type="body" idx="1"/>
          </p:nvPr>
        </p:nvSpPr>
        <p:spPr>
          <a:xfrm>
            <a:off x="623888" y="3442700"/>
            <a:ext cx="7886700" cy="112533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9435" indent="0">
              <a:buNone/>
              <a:defRPr sz="1600"/>
            </a:lvl5pPr>
            <a:lvl6pPr marL="2286635" indent="0">
              <a:buNone/>
              <a:defRPr sz="1600"/>
            </a:lvl6pPr>
            <a:lvl7pPr marL="2743835" indent="0">
              <a:buNone/>
              <a:defRPr sz="1600"/>
            </a:lvl7pPr>
            <a:lvl8pPr marL="3201035" indent="0">
              <a:buNone/>
              <a:defRPr sz="1600"/>
            </a:lvl8pPr>
            <a:lvl9pPr marL="3658235" indent="0">
              <a:buNone/>
              <a:defRPr sz="1600"/>
            </a:lvl9pPr>
          </a:lstStyle>
          <a:p>
            <a:pPr lvl="0"/>
            <a:r>
              <a:rPr lang="zh-CN" altLang="en-US" noProof="1"/>
              <a:t>单击此处编辑母版文本样式</a:t>
            </a:r>
          </a:p>
        </p:txBody>
      </p:sp>
    </p:spTree>
  </p:cSld>
  <p:clrMapOvr>
    <a:masterClrMapping/>
  </p:clrMapOvr>
  <p:transition advClick="0" advTm="5000">
    <p:push/>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457200" y="1028880"/>
            <a:ext cx="4038600" cy="3715400"/>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4648200" y="1028880"/>
            <a:ext cx="4038600" cy="3715400"/>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advClick="0" advTm="5000">
    <p:push/>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273892"/>
            <a:ext cx="7886700" cy="994346"/>
          </a:xfrm>
        </p:spPr>
        <p:txBody>
          <a:bodyPr/>
          <a:lstStyle/>
          <a:p>
            <a:r>
              <a:rPr lang="zh-CN" altLang="en-US" noProof="1"/>
              <a:t>单击此处编辑母版标题样式</a:t>
            </a:r>
          </a:p>
        </p:txBody>
      </p:sp>
      <p:sp>
        <p:nvSpPr>
          <p:cNvPr id="3" name="文本占位符 2"/>
          <p:cNvSpPr>
            <a:spLocks noGrp="1"/>
          </p:cNvSpPr>
          <p:nvPr>
            <p:ph type="body" idx="1"/>
          </p:nvPr>
        </p:nvSpPr>
        <p:spPr>
          <a:xfrm>
            <a:off x="630239" y="1261093"/>
            <a:ext cx="3868737" cy="61804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9435" indent="0">
              <a:buNone/>
              <a:defRPr sz="1600" b="1"/>
            </a:lvl5pPr>
            <a:lvl6pPr marL="2286635" indent="0">
              <a:buNone/>
              <a:defRPr sz="1600" b="1"/>
            </a:lvl6pPr>
            <a:lvl7pPr marL="2743835" indent="0">
              <a:buNone/>
              <a:defRPr sz="1600" b="1"/>
            </a:lvl7pPr>
            <a:lvl8pPr marL="3201035" indent="0">
              <a:buNone/>
              <a:defRPr sz="1600" b="1"/>
            </a:lvl8pPr>
            <a:lvl9pPr marL="3658235" indent="0">
              <a:buNone/>
              <a:defRPr sz="1600" b="1"/>
            </a:lvl9pPr>
          </a:lstStyle>
          <a:p>
            <a:pPr lvl="0"/>
            <a:r>
              <a:rPr lang="zh-CN" altLang="en-US" noProof="1"/>
              <a:t>单击此处编辑母版文本样式</a:t>
            </a:r>
          </a:p>
        </p:txBody>
      </p:sp>
      <p:sp>
        <p:nvSpPr>
          <p:cNvPr id="4" name="内容占位符 3"/>
          <p:cNvSpPr>
            <a:spLocks noGrp="1"/>
          </p:cNvSpPr>
          <p:nvPr>
            <p:ph sz="half" idx="2"/>
          </p:nvPr>
        </p:nvSpPr>
        <p:spPr>
          <a:xfrm>
            <a:off x="630239" y="1879135"/>
            <a:ext cx="3868737" cy="2763924"/>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4629150" y="1261093"/>
            <a:ext cx="3887788" cy="61804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9435" indent="0">
              <a:buNone/>
              <a:defRPr sz="1600" b="1"/>
            </a:lvl5pPr>
            <a:lvl6pPr marL="2286635" indent="0">
              <a:buNone/>
              <a:defRPr sz="1600" b="1"/>
            </a:lvl6pPr>
            <a:lvl7pPr marL="2743835" indent="0">
              <a:buNone/>
              <a:defRPr sz="1600" b="1"/>
            </a:lvl7pPr>
            <a:lvl8pPr marL="3201035" indent="0">
              <a:buNone/>
              <a:defRPr sz="1600" b="1"/>
            </a:lvl8pPr>
            <a:lvl9pPr marL="3658235" indent="0">
              <a:buNone/>
              <a:defRPr sz="1600" b="1"/>
            </a:lvl9pPr>
          </a:lstStyle>
          <a:p>
            <a:pPr lvl="0"/>
            <a:r>
              <a:rPr lang="zh-CN" altLang="en-US" noProof="1"/>
              <a:t>单击此处编辑母版文本样式</a:t>
            </a:r>
          </a:p>
        </p:txBody>
      </p:sp>
      <p:sp>
        <p:nvSpPr>
          <p:cNvPr id="6" name="内容占位符 5"/>
          <p:cNvSpPr>
            <a:spLocks noGrp="1"/>
          </p:cNvSpPr>
          <p:nvPr>
            <p:ph sz="quarter" idx="4"/>
          </p:nvPr>
        </p:nvSpPr>
        <p:spPr>
          <a:xfrm>
            <a:off x="4629150" y="1879135"/>
            <a:ext cx="3887788" cy="2763924"/>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advClick="0" advTm="5000">
    <p:push/>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Tree>
  </p:cSld>
  <p:clrMapOvr>
    <a:masterClrMapping/>
  </p:clrMapOvr>
  <p:transition advClick="0" advTm="5000">
    <p:push/>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advClick="0" advTm="5000">
    <p:push/>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9" y="342960"/>
            <a:ext cx="2949575" cy="1200360"/>
          </a:xfrm>
        </p:spPr>
        <p:txBody>
          <a:bodyPr anchor="b"/>
          <a:lstStyle>
            <a:lvl1pPr>
              <a:defRPr sz="3200"/>
            </a:lvl1pPr>
          </a:lstStyle>
          <a:p>
            <a:r>
              <a:rPr lang="zh-CN" altLang="en-US" noProof="1"/>
              <a:t>单击此处编辑母版标题样式</a:t>
            </a:r>
          </a:p>
        </p:txBody>
      </p:sp>
      <p:sp>
        <p:nvSpPr>
          <p:cNvPr id="3" name="内容占位符 2"/>
          <p:cNvSpPr>
            <a:spLocks noGrp="1"/>
          </p:cNvSpPr>
          <p:nvPr>
            <p:ph idx="1"/>
          </p:nvPr>
        </p:nvSpPr>
        <p:spPr>
          <a:xfrm>
            <a:off x="3887788" y="740698"/>
            <a:ext cx="4629150" cy="365585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630239" y="1543320"/>
            <a:ext cx="2949575" cy="285919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9435" indent="0">
              <a:buNone/>
              <a:defRPr sz="1000"/>
            </a:lvl5pPr>
            <a:lvl6pPr marL="2286635" indent="0">
              <a:buNone/>
              <a:defRPr sz="1000"/>
            </a:lvl6pPr>
            <a:lvl7pPr marL="2743835" indent="0">
              <a:buNone/>
              <a:defRPr sz="1000"/>
            </a:lvl7pPr>
            <a:lvl8pPr marL="3201035" indent="0">
              <a:buNone/>
              <a:defRPr sz="1000"/>
            </a:lvl8pPr>
            <a:lvl9pPr marL="3658235" indent="0">
              <a:buNone/>
              <a:defRPr sz="1000"/>
            </a:lvl9pPr>
          </a:lstStyle>
          <a:p>
            <a:pPr lvl="0"/>
            <a:r>
              <a:rPr lang="zh-CN" altLang="en-US" noProof="1"/>
              <a:t>单击此处编辑母版文本样式</a:t>
            </a:r>
          </a:p>
        </p:txBody>
      </p:sp>
    </p:spTree>
  </p:cSld>
  <p:clrMapOvr>
    <a:masterClrMapping/>
  </p:clrMapOvr>
  <p:transition advClick="0" advTm="5000">
    <p:push/>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9" y="342960"/>
            <a:ext cx="2949575" cy="1200360"/>
          </a:xfrm>
        </p:spPr>
        <p:txBody>
          <a:bodyPr anchor="b"/>
          <a:lstStyle>
            <a:lvl1pPr>
              <a:defRPr sz="3200"/>
            </a:lvl1pPr>
          </a:lstStyle>
          <a:p>
            <a:r>
              <a:rPr lang="zh-CN" altLang="en-US" noProof="1"/>
              <a:t>单击此处编辑母版标题样式</a:t>
            </a:r>
          </a:p>
        </p:txBody>
      </p:sp>
      <p:sp>
        <p:nvSpPr>
          <p:cNvPr id="3" name="图片占位符 2"/>
          <p:cNvSpPr>
            <a:spLocks noGrp="1"/>
          </p:cNvSpPr>
          <p:nvPr>
            <p:ph type="pic" idx="1"/>
          </p:nvPr>
        </p:nvSpPr>
        <p:spPr>
          <a:xfrm>
            <a:off x="3887788" y="740698"/>
            <a:ext cx="4629150" cy="3655858"/>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9435" indent="0">
              <a:buNone/>
              <a:defRPr sz="2000"/>
            </a:lvl5pPr>
            <a:lvl6pPr marL="2286635" indent="0">
              <a:buNone/>
              <a:defRPr sz="2000"/>
            </a:lvl6pPr>
            <a:lvl7pPr marL="2743835" indent="0">
              <a:buNone/>
              <a:defRPr sz="2000"/>
            </a:lvl7pPr>
            <a:lvl8pPr marL="3201035" indent="0">
              <a:buNone/>
              <a:defRPr sz="2000"/>
            </a:lvl8pPr>
            <a:lvl9pPr marL="3658235" indent="0">
              <a:buNone/>
              <a:defRPr sz="2000"/>
            </a:lvl9pPr>
          </a:lstStyle>
          <a:p>
            <a:pPr marL="0" marR="0" lvl="0" indent="0" algn="l" defTabSz="0" rtl="0" eaLnBrk="0" fontAlgn="base" latinLnBrk="0" hangingPunct="0">
              <a:lnSpc>
                <a:spcPct val="100000"/>
              </a:lnSpc>
              <a:spcBef>
                <a:spcPts val="125"/>
              </a:spcBef>
              <a:spcAft>
                <a:spcPct val="0"/>
              </a:spcAft>
              <a:buClr>
                <a:schemeClr val="accent1"/>
              </a:buClr>
              <a:buSzPct val="80000"/>
              <a:buFont typeface="Wingdings" panose="05000000000000000000" pitchFamily="2" charset="2"/>
              <a:buNone/>
              <a:defRPr/>
            </a:pPr>
            <a:r>
              <a:rPr kumimoji="0" lang="zh-CN" altLang="en-US" sz="4265" b="1" i="0" u="none" strike="noStrike" kern="1200" cap="none" spc="0" normalizeH="0" baseline="0" noProof="0">
                <a:ln>
                  <a:noFill/>
                </a:ln>
                <a:solidFill>
                  <a:srgbClr val="002060"/>
                </a:solidFill>
                <a:effectLst/>
                <a:uLnTx/>
                <a:uFillTx/>
                <a:latin typeface="+mn-lt"/>
                <a:ea typeface="+mn-ea"/>
                <a:cs typeface="+mn-cs"/>
                <a:sym typeface="微软雅黑" panose="020B0503020204020204" pitchFamily="34" charset="-122"/>
              </a:rPr>
              <a:t>单击图标添加图片</a:t>
            </a:r>
          </a:p>
        </p:txBody>
      </p:sp>
      <p:sp>
        <p:nvSpPr>
          <p:cNvPr id="4" name="文本占位符 3"/>
          <p:cNvSpPr>
            <a:spLocks noGrp="1"/>
          </p:cNvSpPr>
          <p:nvPr>
            <p:ph type="body" sz="half" idx="2"/>
          </p:nvPr>
        </p:nvSpPr>
        <p:spPr>
          <a:xfrm>
            <a:off x="630239" y="1543320"/>
            <a:ext cx="2949575" cy="285919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9435" indent="0">
              <a:buNone/>
              <a:defRPr sz="1000"/>
            </a:lvl5pPr>
            <a:lvl6pPr marL="2286635" indent="0">
              <a:buNone/>
              <a:defRPr sz="1000"/>
            </a:lvl6pPr>
            <a:lvl7pPr marL="2743835" indent="0">
              <a:buNone/>
              <a:defRPr sz="1000"/>
            </a:lvl7pPr>
            <a:lvl8pPr marL="3201035" indent="0">
              <a:buNone/>
              <a:defRPr sz="1000"/>
            </a:lvl8pPr>
            <a:lvl9pPr marL="3658235" indent="0">
              <a:buNone/>
              <a:defRPr sz="1000"/>
            </a:lvl9pPr>
          </a:lstStyle>
          <a:p>
            <a:pPr lvl="0"/>
            <a:r>
              <a:rPr lang="zh-CN" altLang="en-US" noProof="1"/>
              <a:t>单击此处编辑母版文本样式</a:t>
            </a:r>
          </a:p>
        </p:txBody>
      </p:sp>
    </p:spTree>
  </p:cSld>
  <p:clrMapOvr>
    <a:masterClrMapping/>
  </p:clrMapOvr>
  <p:transition advClick="0" advTm="5000">
    <p:push/>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advClick="0" advTm="5000">
    <p:push/>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640"/>
            <a:ext cx="2057400" cy="4515640"/>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457200" y="228640"/>
            <a:ext cx="6019800" cy="4515640"/>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advClick="0" advTm="5000">
    <p:push/>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640"/>
            <a:ext cx="7239000" cy="571600"/>
          </a:xfrm>
        </p:spPr>
        <p:txBody>
          <a:bodyPr/>
          <a:lstStyle/>
          <a:p>
            <a:r>
              <a:rPr lang="zh-CN" altLang="en-US" noProof="1"/>
              <a:t>单击此处编辑母版标题样式</a:t>
            </a:r>
          </a:p>
        </p:txBody>
      </p:sp>
    </p:spTree>
  </p:cSld>
  <p:clrMapOvr>
    <a:masterClrMapping/>
  </p:clrMapOvr>
  <p:transition advClick="0" advTm="5000">
    <p:push/>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Tree>
  </p:cSld>
  <p:clrMapOvr>
    <a:masterClrMapping/>
  </p:clrMapOvr>
  <p:transition advClick="0" advTm="5000">
    <p:pu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1.jpeg"/><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图片 9" descr="内页ppt.jpg"/>
          <p:cNvPicPr>
            <a:picLocks noChangeAspect="1"/>
          </p:cNvPicPr>
          <p:nvPr/>
        </p:nvPicPr>
        <p:blipFill>
          <a:blip r:embed="rId16" cstate="print"/>
          <a:stretch>
            <a:fillRect/>
          </a:stretch>
        </p:blipFill>
        <p:spPr>
          <a:xfrm>
            <a:off x="0" y="0"/>
            <a:ext cx="9144000" cy="5144400"/>
          </a:xfrm>
          <a:prstGeom prst="rect">
            <a:avLst/>
          </a:prstGeom>
          <a:noFill/>
          <a:ln w="9525">
            <a:noFill/>
          </a:ln>
        </p:spPr>
      </p:pic>
      <p:sp>
        <p:nvSpPr>
          <p:cNvPr id="1027" name="Rectangle 21"/>
          <p:cNvSpPr>
            <a:spLocks noGrp="1"/>
          </p:cNvSpPr>
          <p:nvPr>
            <p:ph type="title"/>
          </p:nvPr>
        </p:nvSpPr>
        <p:spPr>
          <a:xfrm>
            <a:off x="457200" y="228640"/>
            <a:ext cx="7239000" cy="571600"/>
          </a:xfrm>
          <a:prstGeom prst="rect">
            <a:avLst/>
          </a:prstGeom>
          <a:noFill/>
          <a:ln w="9525">
            <a:noFill/>
          </a:ln>
        </p:spPr>
        <p:txBody>
          <a:bodyPr anchor="ctr"/>
          <a:lstStyle/>
          <a:p>
            <a:pPr lvl="0"/>
            <a:r>
              <a:rPr lang="en-US" altLang="en-US" dirty="0"/>
              <a:t>单击此处编辑母版标题样式</a:t>
            </a:r>
            <a:endParaRPr lang="en-US" altLang="zh-CN" dirty="0"/>
          </a:p>
        </p:txBody>
      </p:sp>
      <p:sp>
        <p:nvSpPr>
          <p:cNvPr id="1028" name="Rectangle 22"/>
          <p:cNvSpPr>
            <a:spLocks noGrp="1"/>
          </p:cNvSpPr>
          <p:nvPr>
            <p:ph type="body" idx="1"/>
          </p:nvPr>
        </p:nvSpPr>
        <p:spPr>
          <a:xfrm>
            <a:off x="457200" y="1028880"/>
            <a:ext cx="8229600" cy="3715400"/>
          </a:xfrm>
          <a:prstGeom prst="rect">
            <a:avLst/>
          </a:prstGeom>
          <a:noFill/>
          <a:ln w="9525">
            <a:noFill/>
          </a:ln>
        </p:spPr>
        <p:txBody>
          <a:bodyPr/>
          <a:lstStyle/>
          <a:p>
            <a:pPr lvl="0"/>
            <a:r>
              <a:rPr lang="en-US" altLang="en-US" dirty="0"/>
              <a:t>单击此处编辑母版文本样式</a:t>
            </a:r>
          </a:p>
          <a:p>
            <a:pPr lvl="1"/>
            <a:r>
              <a:rPr lang="en-US" altLang="en-US" dirty="0"/>
              <a:t>第二级</a:t>
            </a:r>
          </a:p>
          <a:p>
            <a:pPr lvl="2"/>
            <a:r>
              <a:rPr lang="en-US" altLang="en-US" dirty="0"/>
              <a:t>第三级</a:t>
            </a:r>
          </a:p>
          <a:p>
            <a:pPr lvl="3"/>
            <a:r>
              <a:rPr lang="en-US" altLang="en-US" dirty="0"/>
              <a:t>第四级</a:t>
            </a:r>
          </a:p>
          <a:p>
            <a:pPr lvl="4"/>
            <a:r>
              <a:rPr lang="en-US" altLang="en-US" dirty="0"/>
              <a:t>第五级</a:t>
            </a:r>
            <a:endParaRPr lang="en-US" altLang="zh-CN"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76" r:id="rId14"/>
  </p:sldLayoutIdLst>
  <p:transition advClick="0" advTm="5000">
    <p:push/>
  </p:transition>
  <p:hf sldNum="0" hdr="0" ftr="0" dt="0"/>
  <p:txStyles>
    <p:titleStyle>
      <a:lvl1pPr algn="l" rtl="0" eaLnBrk="0" fontAlgn="base" hangingPunct="0">
        <a:spcBef>
          <a:spcPct val="0"/>
        </a:spcBef>
        <a:spcAft>
          <a:spcPct val="0"/>
        </a:spcAft>
        <a:defRPr sz="2775" b="1" kern="1200">
          <a:solidFill>
            <a:schemeClr val="tx2"/>
          </a:solidFill>
          <a:latin typeface="+mj-lt"/>
          <a:ea typeface="+mj-ea"/>
          <a:cs typeface="+mj-cs"/>
          <a:sym typeface="微软雅黑" panose="020B0503020204020204" pitchFamily="34" charset="-122"/>
        </a:defRPr>
      </a:lvl1pPr>
      <a:lvl2pPr algn="l" rtl="0" eaLnBrk="0" fontAlgn="base" hangingPunct="0">
        <a:spcBef>
          <a:spcPct val="0"/>
        </a:spcBef>
        <a:spcAft>
          <a:spcPct val="0"/>
        </a:spcAft>
        <a:defRPr sz="3700" b="1">
          <a:solidFill>
            <a:schemeClr val="tx2"/>
          </a:solidFill>
          <a:latin typeface="微软雅黑" panose="020B0503020204020204" pitchFamily="34" charset="-122"/>
          <a:ea typeface="微软雅黑" panose="020B0503020204020204" pitchFamily="34" charset="-122"/>
          <a:sym typeface="微软雅黑" panose="020B0503020204020204" pitchFamily="34" charset="-122"/>
        </a:defRPr>
      </a:lvl2pPr>
      <a:lvl3pPr algn="l" rtl="0" eaLnBrk="0" fontAlgn="base" hangingPunct="0">
        <a:spcBef>
          <a:spcPct val="0"/>
        </a:spcBef>
        <a:spcAft>
          <a:spcPct val="0"/>
        </a:spcAft>
        <a:defRPr sz="3700" b="1">
          <a:solidFill>
            <a:schemeClr val="tx2"/>
          </a:solidFill>
          <a:latin typeface="微软雅黑" panose="020B0503020204020204" pitchFamily="34" charset="-122"/>
          <a:ea typeface="微软雅黑" panose="020B0503020204020204" pitchFamily="34" charset="-122"/>
          <a:sym typeface="微软雅黑" panose="020B0503020204020204" pitchFamily="34" charset="-122"/>
        </a:defRPr>
      </a:lvl3pPr>
      <a:lvl4pPr algn="l" rtl="0" eaLnBrk="0" fontAlgn="base" hangingPunct="0">
        <a:spcBef>
          <a:spcPct val="0"/>
        </a:spcBef>
        <a:spcAft>
          <a:spcPct val="0"/>
        </a:spcAft>
        <a:defRPr sz="3700" b="1">
          <a:solidFill>
            <a:schemeClr val="tx2"/>
          </a:solidFill>
          <a:latin typeface="微软雅黑" panose="020B0503020204020204" pitchFamily="34" charset="-122"/>
          <a:ea typeface="微软雅黑" panose="020B0503020204020204" pitchFamily="34" charset="-122"/>
          <a:sym typeface="微软雅黑" panose="020B0503020204020204" pitchFamily="34" charset="-122"/>
        </a:defRPr>
      </a:lvl4pPr>
      <a:lvl5pPr algn="l" rtl="0" eaLnBrk="0" fontAlgn="base" hangingPunct="0">
        <a:spcBef>
          <a:spcPct val="0"/>
        </a:spcBef>
        <a:spcAft>
          <a:spcPct val="0"/>
        </a:spcAft>
        <a:defRPr sz="3700" b="1">
          <a:solidFill>
            <a:schemeClr val="tx2"/>
          </a:solidFill>
          <a:latin typeface="微软雅黑" panose="020B0503020204020204" pitchFamily="34" charset="-122"/>
          <a:ea typeface="微软雅黑" panose="020B0503020204020204" pitchFamily="34" charset="-122"/>
          <a:sym typeface="微软雅黑" panose="020B0503020204020204" pitchFamily="34" charset="-122"/>
        </a:defRPr>
      </a:lvl5pPr>
      <a:lvl6pPr marL="457200" algn="l" rtl="0" eaLnBrk="1" fontAlgn="base" hangingPunct="1">
        <a:spcBef>
          <a:spcPct val="0"/>
        </a:spcBef>
        <a:spcAft>
          <a:spcPct val="0"/>
        </a:spcAft>
        <a:defRPr sz="3200" b="1">
          <a:solidFill>
            <a:schemeClr val="tx2"/>
          </a:solidFill>
          <a:latin typeface="微软雅黑" panose="020B0503020204020204" pitchFamily="34" charset="-122"/>
          <a:ea typeface="微软雅黑" panose="020B0503020204020204" pitchFamily="34" charset="-122"/>
          <a:sym typeface="微软雅黑" panose="020B0503020204020204" pitchFamily="34" charset="-122"/>
        </a:defRPr>
      </a:lvl6pPr>
      <a:lvl7pPr marL="914400" algn="l" rtl="0" eaLnBrk="1" fontAlgn="base" hangingPunct="1">
        <a:spcBef>
          <a:spcPct val="0"/>
        </a:spcBef>
        <a:spcAft>
          <a:spcPct val="0"/>
        </a:spcAft>
        <a:defRPr sz="3200" b="1">
          <a:solidFill>
            <a:schemeClr val="tx2"/>
          </a:solidFill>
          <a:latin typeface="微软雅黑" panose="020B0503020204020204" pitchFamily="34" charset="-122"/>
          <a:ea typeface="微软雅黑" panose="020B0503020204020204" pitchFamily="34" charset="-122"/>
          <a:sym typeface="微软雅黑" panose="020B0503020204020204" pitchFamily="34" charset="-122"/>
        </a:defRPr>
      </a:lvl7pPr>
      <a:lvl8pPr marL="1371600" algn="l" rtl="0" eaLnBrk="1" fontAlgn="base" hangingPunct="1">
        <a:spcBef>
          <a:spcPct val="0"/>
        </a:spcBef>
        <a:spcAft>
          <a:spcPct val="0"/>
        </a:spcAft>
        <a:defRPr sz="3200" b="1">
          <a:solidFill>
            <a:schemeClr val="tx2"/>
          </a:solidFill>
          <a:latin typeface="微软雅黑" panose="020B0503020204020204" pitchFamily="34" charset="-122"/>
          <a:ea typeface="微软雅黑" panose="020B0503020204020204" pitchFamily="34" charset="-122"/>
          <a:sym typeface="微软雅黑" panose="020B0503020204020204" pitchFamily="34" charset="-122"/>
        </a:defRPr>
      </a:lvl8pPr>
      <a:lvl9pPr marL="1828800" algn="l" rtl="0" eaLnBrk="1" fontAlgn="base" hangingPunct="1">
        <a:spcBef>
          <a:spcPct val="0"/>
        </a:spcBef>
        <a:spcAft>
          <a:spcPct val="0"/>
        </a:spcAft>
        <a:defRPr sz="3200" b="1">
          <a:solidFill>
            <a:schemeClr val="tx2"/>
          </a:solidFill>
          <a:latin typeface="微软雅黑" panose="020B0503020204020204" pitchFamily="34" charset="-122"/>
          <a:ea typeface="微软雅黑" panose="020B0503020204020204" pitchFamily="34" charset="-122"/>
          <a:sym typeface="微软雅黑" panose="020B0503020204020204" pitchFamily="34" charset="-122"/>
        </a:defRPr>
      </a:lvl9pPr>
    </p:titleStyle>
    <p:bodyStyle>
      <a:lvl1pPr marL="342900" indent="-342900" algn="l" defTabSz="0" rtl="0" eaLnBrk="0" fontAlgn="base" hangingPunct="0">
        <a:spcBef>
          <a:spcPct val="19000"/>
        </a:spcBef>
        <a:spcAft>
          <a:spcPct val="0"/>
        </a:spcAft>
        <a:buClr>
          <a:schemeClr val="accent1"/>
        </a:buClr>
        <a:buSzPct val="80000"/>
        <a:buFont typeface="Wingdings" panose="05000000000000000000" pitchFamily="2" charset="2"/>
        <a:buChar char="n"/>
        <a:defRPr sz="2400" b="1" kern="1200">
          <a:solidFill>
            <a:srgbClr val="002060"/>
          </a:solidFill>
          <a:latin typeface="+mn-lt"/>
          <a:ea typeface="+mn-ea"/>
          <a:cs typeface="+mn-cs"/>
          <a:sym typeface="微软雅黑" panose="020B0503020204020204" pitchFamily="34" charset="-122"/>
        </a:defRPr>
      </a:lvl1pPr>
      <a:lvl2pPr marL="742950" indent="-285750" algn="l" defTabSz="0" rtl="0" eaLnBrk="0" fontAlgn="base" hangingPunct="0">
        <a:spcBef>
          <a:spcPct val="19000"/>
        </a:spcBef>
        <a:spcAft>
          <a:spcPct val="0"/>
        </a:spcAft>
        <a:buClr>
          <a:schemeClr val="accent2"/>
        </a:buClr>
        <a:buSzPct val="80000"/>
        <a:buFont typeface="Wingdings" panose="05000000000000000000" pitchFamily="2" charset="2"/>
        <a:buChar char="n"/>
        <a:defRPr sz="1950" b="1" kern="1200">
          <a:solidFill>
            <a:schemeClr val="tx1"/>
          </a:solidFill>
          <a:latin typeface="+mn-lt"/>
          <a:ea typeface="+mn-ea"/>
          <a:cs typeface="+mn-cs"/>
          <a:sym typeface="微软雅黑" panose="020B0503020204020204" pitchFamily="34" charset="-122"/>
        </a:defRPr>
      </a:lvl2pPr>
      <a:lvl3pPr marL="1143000" indent="-228600" algn="l" defTabSz="0" rtl="0" eaLnBrk="0" fontAlgn="base" hangingPunct="0">
        <a:spcBef>
          <a:spcPct val="19000"/>
        </a:spcBef>
        <a:spcAft>
          <a:spcPct val="0"/>
        </a:spcAft>
        <a:buClr>
          <a:schemeClr val="tx2"/>
        </a:buClr>
        <a:buSzPct val="70000"/>
        <a:buFont typeface="Wingdings" panose="05000000000000000000" pitchFamily="2" charset="2"/>
        <a:buChar char="o"/>
        <a:defRPr sz="1950" b="1" kern="1200">
          <a:solidFill>
            <a:schemeClr val="tx1"/>
          </a:solidFill>
          <a:latin typeface="+mn-lt"/>
          <a:ea typeface="+mn-ea"/>
          <a:cs typeface="+mn-cs"/>
          <a:sym typeface="微软雅黑" panose="020B0503020204020204" pitchFamily="34" charset="-122"/>
        </a:defRPr>
      </a:lvl3pPr>
      <a:lvl4pPr marL="1600200" indent="-228600" algn="l" defTabSz="0" rtl="0" eaLnBrk="0" fontAlgn="base" hangingPunct="0">
        <a:spcBef>
          <a:spcPct val="19000"/>
        </a:spcBef>
        <a:spcAft>
          <a:spcPct val="0"/>
        </a:spcAft>
        <a:buClr>
          <a:schemeClr val="accent2"/>
        </a:buClr>
        <a:buSzPct val="70000"/>
        <a:buFont typeface="Wingdings" panose="05000000000000000000" pitchFamily="2" charset="2"/>
        <a:buChar char="o"/>
        <a:defRPr sz="1950" b="1" kern="1200">
          <a:solidFill>
            <a:schemeClr val="tx1"/>
          </a:solidFill>
          <a:latin typeface="+mn-lt"/>
          <a:ea typeface="+mn-ea"/>
          <a:cs typeface="+mn-cs"/>
          <a:sym typeface="微软雅黑" panose="020B0503020204020204" pitchFamily="34" charset="-122"/>
        </a:defRPr>
      </a:lvl4pPr>
      <a:lvl5pPr marL="2058035" indent="-228600" algn="l" defTabSz="0" rtl="0" eaLnBrk="0" fontAlgn="base" hangingPunct="0">
        <a:spcBef>
          <a:spcPct val="19000"/>
        </a:spcBef>
        <a:spcAft>
          <a:spcPct val="0"/>
        </a:spcAft>
        <a:buClr>
          <a:schemeClr val="tx2"/>
        </a:buClr>
        <a:buSzPct val="60000"/>
        <a:buFont typeface="Wingdings" panose="05000000000000000000" pitchFamily="2" charset="2"/>
        <a:buChar char="o"/>
        <a:defRPr sz="1950" b="1" kern="1200">
          <a:solidFill>
            <a:schemeClr val="tx1"/>
          </a:solidFill>
          <a:latin typeface="+mn-lt"/>
          <a:ea typeface="+mn-ea"/>
          <a:cs typeface="+mn-cs"/>
          <a:sym typeface="微软雅黑" panose="020B0503020204020204" pitchFamily="34" charset="-122"/>
        </a:defRPr>
      </a:lvl5pPr>
      <a:lvl6pPr marL="25152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4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图片 9" descr="内页ppt.jpg"/>
          <p:cNvPicPr>
            <a:picLocks noChangeAspect="1"/>
          </p:cNvPicPr>
          <p:nvPr/>
        </p:nvPicPr>
        <p:blipFill>
          <a:blip r:embed="rId15" cstate="print"/>
          <a:stretch>
            <a:fillRect/>
          </a:stretch>
        </p:blipFill>
        <p:spPr>
          <a:xfrm>
            <a:off x="0" y="0"/>
            <a:ext cx="9144000" cy="5144400"/>
          </a:xfrm>
          <a:prstGeom prst="rect">
            <a:avLst/>
          </a:prstGeom>
          <a:noFill/>
          <a:ln w="9525">
            <a:noFill/>
          </a:ln>
        </p:spPr>
      </p:pic>
      <p:sp>
        <p:nvSpPr>
          <p:cNvPr id="1027" name="Rectangle 21"/>
          <p:cNvSpPr>
            <a:spLocks noGrp="1"/>
          </p:cNvSpPr>
          <p:nvPr>
            <p:ph type="title"/>
          </p:nvPr>
        </p:nvSpPr>
        <p:spPr>
          <a:xfrm>
            <a:off x="457200" y="228640"/>
            <a:ext cx="7239000" cy="571600"/>
          </a:xfrm>
          <a:prstGeom prst="rect">
            <a:avLst/>
          </a:prstGeom>
          <a:noFill/>
          <a:ln w="9525">
            <a:noFill/>
          </a:ln>
        </p:spPr>
        <p:txBody>
          <a:bodyPr anchor="ctr"/>
          <a:lstStyle/>
          <a:p>
            <a:pPr lvl="0"/>
            <a:r>
              <a:rPr lang="en-US" altLang="en-US" dirty="0"/>
              <a:t>单击此处编辑母版标题样式</a:t>
            </a:r>
            <a:endParaRPr lang="en-US" altLang="zh-CN" dirty="0"/>
          </a:p>
        </p:txBody>
      </p:sp>
      <p:sp>
        <p:nvSpPr>
          <p:cNvPr id="1028" name="Rectangle 22"/>
          <p:cNvSpPr>
            <a:spLocks noGrp="1"/>
          </p:cNvSpPr>
          <p:nvPr>
            <p:ph type="body" idx="1"/>
          </p:nvPr>
        </p:nvSpPr>
        <p:spPr>
          <a:xfrm>
            <a:off x="457200" y="1028880"/>
            <a:ext cx="8229600" cy="3715400"/>
          </a:xfrm>
          <a:prstGeom prst="rect">
            <a:avLst/>
          </a:prstGeom>
          <a:noFill/>
          <a:ln w="9525">
            <a:noFill/>
          </a:ln>
        </p:spPr>
        <p:txBody>
          <a:bodyPr/>
          <a:lstStyle/>
          <a:p>
            <a:pPr lvl="0"/>
            <a:r>
              <a:rPr lang="en-US" altLang="en-US" dirty="0"/>
              <a:t>单击此处编辑母版文本样式</a:t>
            </a:r>
          </a:p>
          <a:p>
            <a:pPr lvl="1"/>
            <a:r>
              <a:rPr lang="en-US" altLang="en-US" dirty="0"/>
              <a:t>第二级</a:t>
            </a:r>
          </a:p>
          <a:p>
            <a:pPr lvl="2"/>
            <a:r>
              <a:rPr lang="en-US" altLang="en-US" dirty="0"/>
              <a:t>第三级</a:t>
            </a:r>
          </a:p>
          <a:p>
            <a:pPr lvl="3"/>
            <a:r>
              <a:rPr lang="en-US" altLang="en-US" dirty="0"/>
              <a:t>第四级</a:t>
            </a:r>
          </a:p>
          <a:p>
            <a:pPr lvl="4"/>
            <a:r>
              <a:rPr lang="en-US" altLang="en-US" dirty="0"/>
              <a:t>第五级</a:t>
            </a:r>
            <a:endParaRPr lang="en-US" altLang="zh-CN" dirty="0"/>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transition advClick="0" advTm="5000">
    <p:push/>
  </p:transition>
  <p:hf sldNum="0" hdr="0" ftr="0" dt="0"/>
  <p:txStyles>
    <p:titleStyle>
      <a:lvl1pPr algn="l" rtl="0" eaLnBrk="0" fontAlgn="base" hangingPunct="0">
        <a:spcBef>
          <a:spcPct val="0"/>
        </a:spcBef>
        <a:spcAft>
          <a:spcPct val="0"/>
        </a:spcAft>
        <a:defRPr sz="2775" b="1" kern="1200">
          <a:solidFill>
            <a:schemeClr val="tx2"/>
          </a:solidFill>
          <a:latin typeface="+mj-lt"/>
          <a:ea typeface="+mj-ea"/>
          <a:cs typeface="+mj-cs"/>
          <a:sym typeface="微软雅黑" panose="020B0503020204020204" pitchFamily="34" charset="-122"/>
        </a:defRPr>
      </a:lvl1pPr>
      <a:lvl2pPr algn="l" rtl="0" eaLnBrk="0" fontAlgn="base" hangingPunct="0">
        <a:spcBef>
          <a:spcPct val="0"/>
        </a:spcBef>
        <a:spcAft>
          <a:spcPct val="0"/>
        </a:spcAft>
        <a:defRPr sz="3700" b="1">
          <a:solidFill>
            <a:schemeClr val="tx2"/>
          </a:solidFill>
          <a:latin typeface="微软雅黑" panose="020B0503020204020204" pitchFamily="34" charset="-122"/>
          <a:ea typeface="微软雅黑" panose="020B0503020204020204" pitchFamily="34" charset="-122"/>
          <a:sym typeface="微软雅黑" panose="020B0503020204020204" pitchFamily="34" charset="-122"/>
        </a:defRPr>
      </a:lvl2pPr>
      <a:lvl3pPr algn="l" rtl="0" eaLnBrk="0" fontAlgn="base" hangingPunct="0">
        <a:spcBef>
          <a:spcPct val="0"/>
        </a:spcBef>
        <a:spcAft>
          <a:spcPct val="0"/>
        </a:spcAft>
        <a:defRPr sz="3700" b="1">
          <a:solidFill>
            <a:schemeClr val="tx2"/>
          </a:solidFill>
          <a:latin typeface="微软雅黑" panose="020B0503020204020204" pitchFamily="34" charset="-122"/>
          <a:ea typeface="微软雅黑" panose="020B0503020204020204" pitchFamily="34" charset="-122"/>
          <a:sym typeface="微软雅黑" panose="020B0503020204020204" pitchFamily="34" charset="-122"/>
        </a:defRPr>
      </a:lvl3pPr>
      <a:lvl4pPr algn="l" rtl="0" eaLnBrk="0" fontAlgn="base" hangingPunct="0">
        <a:spcBef>
          <a:spcPct val="0"/>
        </a:spcBef>
        <a:spcAft>
          <a:spcPct val="0"/>
        </a:spcAft>
        <a:defRPr sz="3700" b="1">
          <a:solidFill>
            <a:schemeClr val="tx2"/>
          </a:solidFill>
          <a:latin typeface="微软雅黑" panose="020B0503020204020204" pitchFamily="34" charset="-122"/>
          <a:ea typeface="微软雅黑" panose="020B0503020204020204" pitchFamily="34" charset="-122"/>
          <a:sym typeface="微软雅黑" panose="020B0503020204020204" pitchFamily="34" charset="-122"/>
        </a:defRPr>
      </a:lvl4pPr>
      <a:lvl5pPr algn="l" rtl="0" eaLnBrk="0" fontAlgn="base" hangingPunct="0">
        <a:spcBef>
          <a:spcPct val="0"/>
        </a:spcBef>
        <a:spcAft>
          <a:spcPct val="0"/>
        </a:spcAft>
        <a:defRPr sz="3700" b="1">
          <a:solidFill>
            <a:schemeClr val="tx2"/>
          </a:solidFill>
          <a:latin typeface="微软雅黑" panose="020B0503020204020204" pitchFamily="34" charset="-122"/>
          <a:ea typeface="微软雅黑" panose="020B0503020204020204" pitchFamily="34" charset="-122"/>
          <a:sym typeface="微软雅黑" panose="020B0503020204020204" pitchFamily="34" charset="-122"/>
        </a:defRPr>
      </a:lvl5pPr>
      <a:lvl6pPr marL="457200" algn="l" rtl="0" eaLnBrk="1" fontAlgn="base" hangingPunct="1">
        <a:spcBef>
          <a:spcPct val="0"/>
        </a:spcBef>
        <a:spcAft>
          <a:spcPct val="0"/>
        </a:spcAft>
        <a:defRPr sz="3200" b="1">
          <a:solidFill>
            <a:schemeClr val="tx2"/>
          </a:solidFill>
          <a:latin typeface="微软雅黑" panose="020B0503020204020204" pitchFamily="34" charset="-122"/>
          <a:ea typeface="微软雅黑" panose="020B0503020204020204" pitchFamily="34" charset="-122"/>
          <a:sym typeface="微软雅黑" panose="020B0503020204020204" pitchFamily="34" charset="-122"/>
        </a:defRPr>
      </a:lvl6pPr>
      <a:lvl7pPr marL="914400" algn="l" rtl="0" eaLnBrk="1" fontAlgn="base" hangingPunct="1">
        <a:spcBef>
          <a:spcPct val="0"/>
        </a:spcBef>
        <a:spcAft>
          <a:spcPct val="0"/>
        </a:spcAft>
        <a:defRPr sz="3200" b="1">
          <a:solidFill>
            <a:schemeClr val="tx2"/>
          </a:solidFill>
          <a:latin typeface="微软雅黑" panose="020B0503020204020204" pitchFamily="34" charset="-122"/>
          <a:ea typeface="微软雅黑" panose="020B0503020204020204" pitchFamily="34" charset="-122"/>
          <a:sym typeface="微软雅黑" panose="020B0503020204020204" pitchFamily="34" charset="-122"/>
        </a:defRPr>
      </a:lvl7pPr>
      <a:lvl8pPr marL="1371600" algn="l" rtl="0" eaLnBrk="1" fontAlgn="base" hangingPunct="1">
        <a:spcBef>
          <a:spcPct val="0"/>
        </a:spcBef>
        <a:spcAft>
          <a:spcPct val="0"/>
        </a:spcAft>
        <a:defRPr sz="3200" b="1">
          <a:solidFill>
            <a:schemeClr val="tx2"/>
          </a:solidFill>
          <a:latin typeface="微软雅黑" panose="020B0503020204020204" pitchFamily="34" charset="-122"/>
          <a:ea typeface="微软雅黑" panose="020B0503020204020204" pitchFamily="34" charset="-122"/>
          <a:sym typeface="微软雅黑" panose="020B0503020204020204" pitchFamily="34" charset="-122"/>
        </a:defRPr>
      </a:lvl8pPr>
      <a:lvl9pPr marL="1828800" algn="l" rtl="0" eaLnBrk="1" fontAlgn="base" hangingPunct="1">
        <a:spcBef>
          <a:spcPct val="0"/>
        </a:spcBef>
        <a:spcAft>
          <a:spcPct val="0"/>
        </a:spcAft>
        <a:defRPr sz="3200" b="1">
          <a:solidFill>
            <a:schemeClr val="tx2"/>
          </a:solidFill>
          <a:latin typeface="微软雅黑" panose="020B0503020204020204" pitchFamily="34" charset="-122"/>
          <a:ea typeface="微软雅黑" panose="020B0503020204020204" pitchFamily="34" charset="-122"/>
          <a:sym typeface="微软雅黑" panose="020B0503020204020204" pitchFamily="34" charset="-122"/>
        </a:defRPr>
      </a:lvl9pPr>
    </p:titleStyle>
    <p:bodyStyle>
      <a:lvl1pPr marL="342900" indent="-342900" algn="l" defTabSz="0" rtl="0" eaLnBrk="0" fontAlgn="base" hangingPunct="0">
        <a:spcBef>
          <a:spcPct val="19000"/>
        </a:spcBef>
        <a:spcAft>
          <a:spcPct val="0"/>
        </a:spcAft>
        <a:buClr>
          <a:schemeClr val="accent1"/>
        </a:buClr>
        <a:buSzPct val="80000"/>
        <a:buFont typeface="Wingdings" panose="05000000000000000000" pitchFamily="2" charset="2"/>
        <a:buChar char="n"/>
        <a:defRPr sz="2400" b="1" kern="1200">
          <a:solidFill>
            <a:srgbClr val="002060"/>
          </a:solidFill>
          <a:latin typeface="+mn-lt"/>
          <a:ea typeface="+mn-ea"/>
          <a:cs typeface="+mn-cs"/>
          <a:sym typeface="微软雅黑" panose="020B0503020204020204" pitchFamily="34" charset="-122"/>
        </a:defRPr>
      </a:lvl1pPr>
      <a:lvl2pPr marL="742950" indent="-285750" algn="l" defTabSz="0" rtl="0" eaLnBrk="0" fontAlgn="base" hangingPunct="0">
        <a:spcBef>
          <a:spcPct val="19000"/>
        </a:spcBef>
        <a:spcAft>
          <a:spcPct val="0"/>
        </a:spcAft>
        <a:buClr>
          <a:schemeClr val="accent2"/>
        </a:buClr>
        <a:buSzPct val="80000"/>
        <a:buFont typeface="Wingdings" panose="05000000000000000000" pitchFamily="2" charset="2"/>
        <a:buChar char="n"/>
        <a:defRPr sz="1950" b="1" kern="1200">
          <a:solidFill>
            <a:schemeClr val="tx1"/>
          </a:solidFill>
          <a:latin typeface="+mn-lt"/>
          <a:ea typeface="+mn-ea"/>
          <a:cs typeface="+mn-cs"/>
          <a:sym typeface="微软雅黑" panose="020B0503020204020204" pitchFamily="34" charset="-122"/>
        </a:defRPr>
      </a:lvl2pPr>
      <a:lvl3pPr marL="1143000" indent="-228600" algn="l" defTabSz="0" rtl="0" eaLnBrk="0" fontAlgn="base" hangingPunct="0">
        <a:spcBef>
          <a:spcPct val="19000"/>
        </a:spcBef>
        <a:spcAft>
          <a:spcPct val="0"/>
        </a:spcAft>
        <a:buClr>
          <a:schemeClr val="tx2"/>
        </a:buClr>
        <a:buSzPct val="70000"/>
        <a:buFont typeface="Wingdings" panose="05000000000000000000" pitchFamily="2" charset="2"/>
        <a:buChar char="o"/>
        <a:defRPr sz="1950" b="1" kern="1200">
          <a:solidFill>
            <a:schemeClr val="tx1"/>
          </a:solidFill>
          <a:latin typeface="+mn-lt"/>
          <a:ea typeface="+mn-ea"/>
          <a:cs typeface="+mn-cs"/>
          <a:sym typeface="微软雅黑" panose="020B0503020204020204" pitchFamily="34" charset="-122"/>
        </a:defRPr>
      </a:lvl3pPr>
      <a:lvl4pPr marL="1600200" indent="-228600" algn="l" defTabSz="0" rtl="0" eaLnBrk="0" fontAlgn="base" hangingPunct="0">
        <a:spcBef>
          <a:spcPct val="19000"/>
        </a:spcBef>
        <a:spcAft>
          <a:spcPct val="0"/>
        </a:spcAft>
        <a:buClr>
          <a:schemeClr val="accent2"/>
        </a:buClr>
        <a:buSzPct val="70000"/>
        <a:buFont typeface="Wingdings" panose="05000000000000000000" pitchFamily="2" charset="2"/>
        <a:buChar char="o"/>
        <a:defRPr sz="1950" b="1" kern="1200">
          <a:solidFill>
            <a:schemeClr val="tx1"/>
          </a:solidFill>
          <a:latin typeface="+mn-lt"/>
          <a:ea typeface="+mn-ea"/>
          <a:cs typeface="+mn-cs"/>
          <a:sym typeface="微软雅黑" panose="020B0503020204020204" pitchFamily="34" charset="-122"/>
        </a:defRPr>
      </a:lvl4pPr>
      <a:lvl5pPr marL="2058035" indent="-228600" algn="l" defTabSz="0" rtl="0" eaLnBrk="0" fontAlgn="base" hangingPunct="0">
        <a:spcBef>
          <a:spcPct val="19000"/>
        </a:spcBef>
        <a:spcAft>
          <a:spcPct val="0"/>
        </a:spcAft>
        <a:buClr>
          <a:schemeClr val="tx2"/>
        </a:buClr>
        <a:buSzPct val="60000"/>
        <a:buFont typeface="Wingdings" panose="05000000000000000000" pitchFamily="2" charset="2"/>
        <a:buChar char="o"/>
        <a:defRPr sz="1950" b="1" kern="1200">
          <a:solidFill>
            <a:schemeClr val="tx1"/>
          </a:solidFill>
          <a:latin typeface="+mn-lt"/>
          <a:ea typeface="+mn-ea"/>
          <a:cs typeface="+mn-cs"/>
          <a:sym typeface="微软雅黑" panose="020B0503020204020204" pitchFamily="34" charset="-122"/>
        </a:defRPr>
      </a:lvl5pPr>
      <a:lvl6pPr marL="25152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4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notesSlide" Target="../notesSlides/notesSlide1.xml"/><Relationship Id="rId4"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tags" Target="../tags/tag7.xml"/><Relationship Id="rId7" Type="http://schemas.openxmlformats.org/officeDocument/2006/relationships/notesSlide" Target="../notesSlides/notesSlide2.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slideLayout" Target="../slideLayouts/slideLayout7.xml"/><Relationship Id="rId5" Type="http://schemas.openxmlformats.org/officeDocument/2006/relationships/tags" Target="../tags/tag9.xml"/><Relationship Id="rId4" Type="http://schemas.openxmlformats.org/officeDocument/2006/relationships/tags" Target="../tags/tag8.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tags" Target="../tags/tag17.xml"/><Relationship Id="rId13" Type="http://schemas.openxmlformats.org/officeDocument/2006/relationships/tags" Target="../tags/tag22.xml"/><Relationship Id="rId3" Type="http://schemas.openxmlformats.org/officeDocument/2006/relationships/tags" Target="../tags/tag12.xml"/><Relationship Id="rId7" Type="http://schemas.openxmlformats.org/officeDocument/2006/relationships/tags" Target="../tags/tag16.xml"/><Relationship Id="rId12" Type="http://schemas.openxmlformats.org/officeDocument/2006/relationships/tags" Target="../tags/tag21.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tags" Target="../tags/tag15.xml"/><Relationship Id="rId11" Type="http://schemas.openxmlformats.org/officeDocument/2006/relationships/tags" Target="../tags/tag20.xml"/><Relationship Id="rId5" Type="http://schemas.openxmlformats.org/officeDocument/2006/relationships/tags" Target="../tags/tag14.xml"/><Relationship Id="rId15" Type="http://schemas.openxmlformats.org/officeDocument/2006/relationships/notesSlide" Target="../notesSlides/notesSlide4.xml"/><Relationship Id="rId10" Type="http://schemas.openxmlformats.org/officeDocument/2006/relationships/tags" Target="../tags/tag19.xml"/><Relationship Id="rId4" Type="http://schemas.openxmlformats.org/officeDocument/2006/relationships/tags" Target="../tags/tag13.xml"/><Relationship Id="rId9" Type="http://schemas.openxmlformats.org/officeDocument/2006/relationships/tags" Target="../tags/tag18.xml"/><Relationship Id="rId14"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notesSlide" Target="../notesSlides/notesSlide6.xml"/><Relationship Id="rId5" Type="http://schemas.openxmlformats.org/officeDocument/2006/relationships/slideLayout" Target="../slideLayouts/slideLayout7.xml"/><Relationship Id="rId4" Type="http://schemas.openxmlformats.org/officeDocument/2006/relationships/tags" Target="../tags/tag26.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tags" Target="../tags/tag29.xml"/><Relationship Id="rId7" Type="http://schemas.openxmlformats.org/officeDocument/2006/relationships/image" Target="../media/image14.jpeg"/><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image" Target="../media/image13.png"/><Relationship Id="rId5" Type="http://schemas.openxmlformats.org/officeDocument/2006/relationships/notesSlide" Target="../notesSlides/notesSlide8.xml"/><Relationship Id="rId4"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notesSlide" Target="../notesSlides/notesSlide9.xml"/></Relationships>
</file>

<file path=ppt/slides/_rels/slide17.xml.rels><?xml version="1.0" encoding="UTF-8" standalone="yes"?>
<Relationships xmlns="http://schemas.openxmlformats.org/package/2006/relationships"><Relationship Id="rId8" Type="http://schemas.openxmlformats.org/officeDocument/2006/relationships/tags" Target="../tags/tag39.xml"/><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notesSlide" Target="../notesSlides/notesSlide10.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slideLayout" Target="../slideLayouts/slideLayout6.xml"/><Relationship Id="rId5" Type="http://schemas.openxmlformats.org/officeDocument/2006/relationships/tags" Target="../tags/tag36.xml"/><Relationship Id="rId10" Type="http://schemas.openxmlformats.org/officeDocument/2006/relationships/tags" Target="../tags/tag41.xml"/><Relationship Id="rId4" Type="http://schemas.openxmlformats.org/officeDocument/2006/relationships/tags" Target="../tags/tag35.xml"/><Relationship Id="rId9" Type="http://schemas.openxmlformats.org/officeDocument/2006/relationships/tags" Target="../tags/tag40.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tags" Target="../tags/tag44.xml"/><Relationship Id="rId7" Type="http://schemas.openxmlformats.org/officeDocument/2006/relationships/image" Target="../media/image19.jpeg"/><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image" Target="../media/image18.jpeg"/><Relationship Id="rId5" Type="http://schemas.openxmlformats.org/officeDocument/2006/relationships/notesSlide" Target="../notesSlides/notesSlide11.xml"/><Relationship Id="rId4"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6.xml"/><Relationship Id="rId1" Type="http://schemas.openxmlformats.org/officeDocument/2006/relationships/tags" Target="../tags/tag45.xml"/><Relationship Id="rId4" Type="http://schemas.openxmlformats.org/officeDocument/2006/relationships/notesSlide" Target="../notesSlides/notesSlide1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8.xml"/><Relationship Id="rId1" Type="http://schemas.openxmlformats.org/officeDocument/2006/relationships/tags" Target="../tags/tag47.xml"/><Relationship Id="rId5" Type="http://schemas.openxmlformats.org/officeDocument/2006/relationships/image" Target="../media/image21.png"/><Relationship Id="rId4" Type="http://schemas.openxmlformats.org/officeDocument/2006/relationships/notesSlide" Target="../notesSlides/notesSlide14.xml"/></Relationships>
</file>

<file path=ppt/slides/_rels/slide2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51.xml"/><Relationship Id="rId7" Type="http://schemas.openxmlformats.org/officeDocument/2006/relationships/slideLayout" Target="../slideLayouts/slideLayout7.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tags" Target="../tags/tag54.xml"/><Relationship Id="rId11" Type="http://schemas.openxmlformats.org/officeDocument/2006/relationships/image" Target="../media/image28.jpeg"/><Relationship Id="rId5" Type="http://schemas.openxmlformats.org/officeDocument/2006/relationships/tags" Target="../tags/tag53.xml"/><Relationship Id="rId10" Type="http://schemas.openxmlformats.org/officeDocument/2006/relationships/image" Target="../media/image27.jpeg"/><Relationship Id="rId4" Type="http://schemas.openxmlformats.org/officeDocument/2006/relationships/tags" Target="../tags/tag52.xml"/><Relationship Id="rId9" Type="http://schemas.openxmlformats.org/officeDocument/2006/relationships/image" Target="../media/image26.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1.jpeg"/><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notesSlide" Target="../notesSlides/notesSlide19.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14.xml"/><Relationship Id="rId1" Type="http://schemas.openxmlformats.org/officeDocument/2006/relationships/tags" Target="../tags/tag57.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1.xml.rels><?xml version="1.0" encoding="UTF-8" standalone="yes"?>
<Relationships xmlns="http://schemas.openxmlformats.org/package/2006/relationships"><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notesSlide" Target="../notesSlides/notesSlide20.xml"/><Relationship Id="rId5" Type="http://schemas.openxmlformats.org/officeDocument/2006/relationships/slideLayout" Target="../slideLayouts/slideLayout7.xml"/><Relationship Id="rId4" Type="http://schemas.openxmlformats.org/officeDocument/2006/relationships/tags" Target="../tags/tag61.xml"/></Relationships>
</file>

<file path=ppt/slides/_rels/slide32.xml.rels><?xml version="1.0" encoding="UTF-8" standalone="yes"?>
<Relationships xmlns="http://schemas.openxmlformats.org/package/2006/relationships"><Relationship Id="rId3" Type="http://schemas.openxmlformats.org/officeDocument/2006/relationships/tags" Target="../tags/tag64.xml"/><Relationship Id="rId7" Type="http://schemas.openxmlformats.org/officeDocument/2006/relationships/image" Target="../media/image34.png"/><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image" Target="../media/image33.jpeg"/><Relationship Id="rId5" Type="http://schemas.openxmlformats.org/officeDocument/2006/relationships/notesSlide" Target="../notesSlides/notesSlide21.xml"/><Relationship Id="rId4"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67.xml"/><Relationship Id="rId7" Type="http://schemas.openxmlformats.org/officeDocument/2006/relationships/slideLayout" Target="../slideLayouts/slideLayout7.xml"/><Relationship Id="rId2" Type="http://schemas.openxmlformats.org/officeDocument/2006/relationships/tags" Target="../tags/tag66.xml"/><Relationship Id="rId1" Type="http://schemas.openxmlformats.org/officeDocument/2006/relationships/tags" Target="../tags/tag65.xml"/><Relationship Id="rId6" Type="http://schemas.openxmlformats.org/officeDocument/2006/relationships/tags" Target="../tags/tag70.xml"/><Relationship Id="rId5" Type="http://schemas.openxmlformats.org/officeDocument/2006/relationships/tags" Target="../tags/tag69.xml"/><Relationship Id="rId4" Type="http://schemas.openxmlformats.org/officeDocument/2006/relationships/tags" Target="../tags/tag68.xml"/><Relationship Id="rId9" Type="http://schemas.openxmlformats.org/officeDocument/2006/relationships/image" Target="../media/image35.png"/></Relationships>
</file>

<file path=ppt/slides/_rels/slide34.xml.rels><?xml version="1.0" encoding="UTF-8" standalone="yes"?>
<Relationships xmlns="http://schemas.openxmlformats.org/package/2006/relationships"><Relationship Id="rId3" Type="http://schemas.openxmlformats.org/officeDocument/2006/relationships/tags" Target="../tags/tag73.xml"/><Relationship Id="rId7" Type="http://schemas.openxmlformats.org/officeDocument/2006/relationships/image" Target="../media/image37.jpeg"/><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image" Target="../media/image36.jpeg"/><Relationship Id="rId5" Type="http://schemas.openxmlformats.org/officeDocument/2006/relationships/notesSlide" Target="../notesSlides/notesSlide23.xml"/><Relationship Id="rId4"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tags" Target="../tags/tag76.xml"/><Relationship Id="rId7" Type="http://schemas.openxmlformats.org/officeDocument/2006/relationships/image" Target="../media/image38.jpeg"/><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notesSlide" Target="../notesSlides/notesSlide24.xml"/><Relationship Id="rId5" Type="http://schemas.openxmlformats.org/officeDocument/2006/relationships/slideLayout" Target="../slideLayouts/slideLayout7.xml"/><Relationship Id="rId4" Type="http://schemas.openxmlformats.org/officeDocument/2006/relationships/tags" Target="../tags/tag77.xml"/><Relationship Id="rId9" Type="http://schemas.openxmlformats.org/officeDocument/2006/relationships/image" Target="../media/image40.png"/></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microsoft.com/office/2007/relationships/hdphoto" Target="../media/hdphoto2.wdp"/><Relationship Id="rId5" Type="http://schemas.openxmlformats.org/officeDocument/2006/relationships/image" Target="../media/image42.png"/><Relationship Id="rId4" Type="http://schemas.microsoft.com/office/2007/relationships/hdphoto" Target="../media/hdphoto1.wdp"/></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tags" Target="../tags/tag80.xml"/><Relationship Id="rId7" Type="http://schemas.openxmlformats.org/officeDocument/2006/relationships/slideLayout" Target="../slideLayouts/slideLayout6.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tags" Target="../tags/tag83.xml"/><Relationship Id="rId5" Type="http://schemas.openxmlformats.org/officeDocument/2006/relationships/tags" Target="../tags/tag82.xml"/><Relationship Id="rId4" Type="http://schemas.openxmlformats.org/officeDocument/2006/relationships/tags" Target="../tags/tag81.xml"/></Relationships>
</file>

<file path=ppt/slides/_rels/slide41.xml.rels><?xml version="1.0" encoding="UTF-8" standalone="yes"?>
<Relationships xmlns="http://schemas.openxmlformats.org/package/2006/relationships"><Relationship Id="rId8" Type="http://schemas.openxmlformats.org/officeDocument/2006/relationships/tags" Target="../tags/tag91.xml"/><Relationship Id="rId13" Type="http://schemas.openxmlformats.org/officeDocument/2006/relationships/tags" Target="../tags/tag96.xml"/><Relationship Id="rId18" Type="http://schemas.openxmlformats.org/officeDocument/2006/relationships/tags" Target="../tags/tag101.xml"/><Relationship Id="rId3" Type="http://schemas.openxmlformats.org/officeDocument/2006/relationships/tags" Target="../tags/tag86.xml"/><Relationship Id="rId21" Type="http://schemas.openxmlformats.org/officeDocument/2006/relationships/slideLayout" Target="../slideLayouts/slideLayout7.xml"/><Relationship Id="rId7" Type="http://schemas.openxmlformats.org/officeDocument/2006/relationships/tags" Target="../tags/tag90.xml"/><Relationship Id="rId12" Type="http://schemas.openxmlformats.org/officeDocument/2006/relationships/tags" Target="../tags/tag95.xml"/><Relationship Id="rId17" Type="http://schemas.openxmlformats.org/officeDocument/2006/relationships/tags" Target="../tags/tag100.xml"/><Relationship Id="rId2" Type="http://schemas.openxmlformats.org/officeDocument/2006/relationships/tags" Target="../tags/tag85.xml"/><Relationship Id="rId16" Type="http://schemas.openxmlformats.org/officeDocument/2006/relationships/tags" Target="../tags/tag99.xml"/><Relationship Id="rId20" Type="http://schemas.openxmlformats.org/officeDocument/2006/relationships/tags" Target="../tags/tag103.xml"/><Relationship Id="rId1" Type="http://schemas.openxmlformats.org/officeDocument/2006/relationships/tags" Target="../tags/tag84.xml"/><Relationship Id="rId6" Type="http://schemas.openxmlformats.org/officeDocument/2006/relationships/tags" Target="../tags/tag89.xml"/><Relationship Id="rId11" Type="http://schemas.openxmlformats.org/officeDocument/2006/relationships/tags" Target="../tags/tag94.xml"/><Relationship Id="rId5" Type="http://schemas.openxmlformats.org/officeDocument/2006/relationships/tags" Target="../tags/tag88.xml"/><Relationship Id="rId15" Type="http://schemas.openxmlformats.org/officeDocument/2006/relationships/tags" Target="../tags/tag98.xml"/><Relationship Id="rId10" Type="http://schemas.openxmlformats.org/officeDocument/2006/relationships/tags" Target="../tags/tag93.xml"/><Relationship Id="rId19" Type="http://schemas.openxmlformats.org/officeDocument/2006/relationships/tags" Target="../tags/tag102.xml"/><Relationship Id="rId4" Type="http://schemas.openxmlformats.org/officeDocument/2006/relationships/tags" Target="../tags/tag87.xml"/><Relationship Id="rId9" Type="http://schemas.openxmlformats.org/officeDocument/2006/relationships/tags" Target="../tags/tag92.xml"/><Relationship Id="rId14" Type="http://schemas.openxmlformats.org/officeDocument/2006/relationships/tags" Target="../tags/tag97.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4.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6.xml"/><Relationship Id="rId1" Type="http://schemas.openxmlformats.org/officeDocument/2006/relationships/tags" Target="../tags/tag105.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26.xml"/><Relationship Id="rId3" Type="http://schemas.openxmlformats.org/officeDocument/2006/relationships/tags" Target="../tags/tag109.xml"/><Relationship Id="rId7" Type="http://schemas.openxmlformats.org/officeDocument/2006/relationships/slideLayout" Target="../slideLayouts/slideLayout2.xml"/><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s>
</file>

<file path=ppt/slides/_rels/slide45.xml.rels><?xml version="1.0" encoding="UTF-8" standalone="yes"?>
<Relationships xmlns="http://schemas.openxmlformats.org/package/2006/relationships"><Relationship Id="rId3" Type="http://schemas.openxmlformats.org/officeDocument/2006/relationships/tags" Target="../tags/tag115.xml"/><Relationship Id="rId2" Type="http://schemas.openxmlformats.org/officeDocument/2006/relationships/tags" Target="../tags/tag114.xml"/><Relationship Id="rId1" Type="http://schemas.openxmlformats.org/officeDocument/2006/relationships/tags" Target="../tags/tag113.xml"/><Relationship Id="rId4"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tags" Target="../tags/tag118.xml"/><Relationship Id="rId2" Type="http://schemas.openxmlformats.org/officeDocument/2006/relationships/tags" Target="../tags/tag117.xml"/><Relationship Id="rId1" Type="http://schemas.openxmlformats.org/officeDocument/2006/relationships/tags" Target="../tags/tag116.xml"/><Relationship Id="rId4"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0.xml"/><Relationship Id="rId1" Type="http://schemas.openxmlformats.org/officeDocument/2006/relationships/tags" Target="../tags/tag119.xml"/></Relationships>
</file>

<file path=ppt/slides/_rels/slide48.xml.rels><?xml version="1.0" encoding="UTF-8" standalone="yes"?>
<Relationships xmlns="http://schemas.openxmlformats.org/package/2006/relationships"><Relationship Id="rId3" Type="http://schemas.openxmlformats.org/officeDocument/2006/relationships/tags" Target="../tags/tag123.xml"/><Relationship Id="rId2" Type="http://schemas.openxmlformats.org/officeDocument/2006/relationships/tags" Target="../tags/tag122.xml"/><Relationship Id="rId1" Type="http://schemas.openxmlformats.org/officeDocument/2006/relationships/tags" Target="../tags/tag121.xml"/><Relationship Id="rId4"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tags" Target="../tags/tag126.xml"/><Relationship Id="rId2" Type="http://schemas.openxmlformats.org/officeDocument/2006/relationships/tags" Target="../tags/tag125.xml"/><Relationship Id="rId1" Type="http://schemas.openxmlformats.org/officeDocument/2006/relationships/tags" Target="../tags/tag124.xml"/><Relationship Id="rId4"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tags" Target="../tags/tag129.xml"/><Relationship Id="rId2" Type="http://schemas.openxmlformats.org/officeDocument/2006/relationships/tags" Target="../tags/tag128.xml"/><Relationship Id="rId1" Type="http://schemas.openxmlformats.org/officeDocument/2006/relationships/tags" Target="../tags/tag127.xml"/><Relationship Id="rId6" Type="http://schemas.openxmlformats.org/officeDocument/2006/relationships/slideLayout" Target="../slideLayouts/slideLayout2.xml"/><Relationship Id="rId5" Type="http://schemas.openxmlformats.org/officeDocument/2006/relationships/tags" Target="../tags/tag131.xml"/><Relationship Id="rId4" Type="http://schemas.openxmlformats.org/officeDocument/2006/relationships/tags" Target="../tags/tag130.xml"/></Relationships>
</file>

<file path=ppt/slides/_rels/slide51.xml.rels><?xml version="1.0" encoding="UTF-8" standalone="yes"?>
<Relationships xmlns="http://schemas.openxmlformats.org/package/2006/relationships"><Relationship Id="rId8" Type="http://schemas.openxmlformats.org/officeDocument/2006/relationships/tags" Target="../tags/tag139.xml"/><Relationship Id="rId3" Type="http://schemas.openxmlformats.org/officeDocument/2006/relationships/tags" Target="../tags/tag134.xml"/><Relationship Id="rId7" Type="http://schemas.openxmlformats.org/officeDocument/2006/relationships/tags" Target="../tags/tag138.xml"/><Relationship Id="rId2" Type="http://schemas.openxmlformats.org/officeDocument/2006/relationships/tags" Target="../tags/tag133.xml"/><Relationship Id="rId1" Type="http://schemas.openxmlformats.org/officeDocument/2006/relationships/tags" Target="../tags/tag132.xml"/><Relationship Id="rId6" Type="http://schemas.openxmlformats.org/officeDocument/2006/relationships/tags" Target="../tags/tag137.xml"/><Relationship Id="rId5" Type="http://schemas.openxmlformats.org/officeDocument/2006/relationships/tags" Target="../tags/tag136.xml"/><Relationship Id="rId4" Type="http://schemas.openxmlformats.org/officeDocument/2006/relationships/tags" Target="../tags/tag135.xml"/><Relationship Id="rId9"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8" Type="http://schemas.openxmlformats.org/officeDocument/2006/relationships/tags" Target="../tags/tag147.xml"/><Relationship Id="rId3" Type="http://schemas.openxmlformats.org/officeDocument/2006/relationships/tags" Target="../tags/tag142.xml"/><Relationship Id="rId7" Type="http://schemas.openxmlformats.org/officeDocument/2006/relationships/tags" Target="../tags/tag146.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5" Type="http://schemas.openxmlformats.org/officeDocument/2006/relationships/tags" Target="../tags/tag144.xml"/><Relationship Id="rId4" Type="http://schemas.openxmlformats.org/officeDocument/2006/relationships/tags" Target="../tags/tag143.xml"/><Relationship Id="rId9"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tags" Target="../tags/tag150.xml"/><Relationship Id="rId2" Type="http://schemas.openxmlformats.org/officeDocument/2006/relationships/tags" Target="../tags/tag149.xml"/><Relationship Id="rId1" Type="http://schemas.openxmlformats.org/officeDocument/2006/relationships/tags" Target="../tags/tag148.xml"/><Relationship Id="rId4"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tags" Target="../tags/tag153.xml"/><Relationship Id="rId2" Type="http://schemas.openxmlformats.org/officeDocument/2006/relationships/tags" Target="../tags/tag152.xml"/><Relationship Id="rId1" Type="http://schemas.openxmlformats.org/officeDocument/2006/relationships/tags" Target="../tags/tag151.xml"/><Relationship Id="rId5" Type="http://schemas.openxmlformats.org/officeDocument/2006/relationships/slideLayout" Target="../slideLayouts/slideLayout2.xml"/><Relationship Id="rId4" Type="http://schemas.openxmlformats.org/officeDocument/2006/relationships/tags" Target="../tags/tag154.xml"/></Relationships>
</file>

<file path=ppt/slides/_rels/slide55.xml.rels><?xml version="1.0" encoding="UTF-8" standalone="yes"?>
<Relationships xmlns="http://schemas.openxmlformats.org/package/2006/relationships"><Relationship Id="rId3" Type="http://schemas.openxmlformats.org/officeDocument/2006/relationships/tags" Target="../tags/tag157.xml"/><Relationship Id="rId2" Type="http://schemas.openxmlformats.org/officeDocument/2006/relationships/tags" Target="../tags/tag156.xml"/><Relationship Id="rId1" Type="http://schemas.openxmlformats.org/officeDocument/2006/relationships/tags" Target="../tags/tag155.xml"/><Relationship Id="rId4"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tags" Target="../tags/tag160.xml"/><Relationship Id="rId2" Type="http://schemas.openxmlformats.org/officeDocument/2006/relationships/tags" Target="../tags/tag159.xml"/><Relationship Id="rId1" Type="http://schemas.openxmlformats.org/officeDocument/2006/relationships/tags" Target="../tags/tag158.xml"/><Relationship Id="rId4"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tags" Target="../tags/tag163.xml"/><Relationship Id="rId2" Type="http://schemas.openxmlformats.org/officeDocument/2006/relationships/tags" Target="../tags/tag162.xml"/><Relationship Id="rId1" Type="http://schemas.openxmlformats.org/officeDocument/2006/relationships/tags" Target="../tags/tag161.xml"/><Relationship Id="rId5" Type="http://schemas.openxmlformats.org/officeDocument/2006/relationships/slideLayout" Target="../slideLayouts/slideLayout2.xml"/><Relationship Id="rId4" Type="http://schemas.openxmlformats.org/officeDocument/2006/relationships/tags" Target="../tags/tag164.xml"/></Relationships>
</file>

<file path=ppt/slides/_rels/slide58.xml.rels><?xml version="1.0" encoding="UTF-8" standalone="yes"?>
<Relationships xmlns="http://schemas.openxmlformats.org/package/2006/relationships"><Relationship Id="rId3" Type="http://schemas.openxmlformats.org/officeDocument/2006/relationships/tags" Target="../tags/tag167.xml"/><Relationship Id="rId2" Type="http://schemas.openxmlformats.org/officeDocument/2006/relationships/tags" Target="../tags/tag166.xml"/><Relationship Id="rId1" Type="http://schemas.openxmlformats.org/officeDocument/2006/relationships/tags" Target="../tags/tag165.xml"/><Relationship Id="rId4"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tags" Target="../tags/tag170.xml"/><Relationship Id="rId2" Type="http://schemas.openxmlformats.org/officeDocument/2006/relationships/tags" Target="../tags/tag169.xml"/><Relationship Id="rId1" Type="http://schemas.openxmlformats.org/officeDocument/2006/relationships/tags" Target="../tags/tag168.xml"/><Relationship Id="rId5" Type="http://schemas.openxmlformats.org/officeDocument/2006/relationships/slideLayout" Target="../slideLayouts/slideLayout2.xml"/><Relationship Id="rId4" Type="http://schemas.openxmlformats.org/officeDocument/2006/relationships/tags" Target="../tags/tag171.xml"/></Relationships>
</file>

<file path=ppt/slides/_rels/slide60.xml.rels><?xml version="1.0" encoding="UTF-8" standalone="yes"?>
<Relationships xmlns="http://schemas.openxmlformats.org/package/2006/relationships"><Relationship Id="rId3" Type="http://schemas.openxmlformats.org/officeDocument/2006/relationships/tags" Target="../tags/tag174.xml"/><Relationship Id="rId7" Type="http://schemas.openxmlformats.org/officeDocument/2006/relationships/slideLayout" Target="../slideLayouts/slideLayout2.xml"/><Relationship Id="rId2" Type="http://schemas.openxmlformats.org/officeDocument/2006/relationships/tags" Target="../tags/tag173.xml"/><Relationship Id="rId1" Type="http://schemas.openxmlformats.org/officeDocument/2006/relationships/tags" Target="../tags/tag172.xml"/><Relationship Id="rId6" Type="http://schemas.openxmlformats.org/officeDocument/2006/relationships/tags" Target="../tags/tag177.xml"/><Relationship Id="rId5" Type="http://schemas.openxmlformats.org/officeDocument/2006/relationships/tags" Target="../tags/tag176.xml"/><Relationship Id="rId4" Type="http://schemas.openxmlformats.org/officeDocument/2006/relationships/tags" Target="../tags/tag175.xml"/></Relationships>
</file>

<file path=ppt/slides/_rels/slide61.xml.rels><?xml version="1.0" encoding="UTF-8" standalone="yes"?>
<Relationships xmlns="http://schemas.openxmlformats.org/package/2006/relationships"><Relationship Id="rId3" Type="http://schemas.openxmlformats.org/officeDocument/2006/relationships/tags" Target="../tags/tag180.xml"/><Relationship Id="rId2" Type="http://schemas.openxmlformats.org/officeDocument/2006/relationships/tags" Target="../tags/tag179.xml"/><Relationship Id="rId1" Type="http://schemas.openxmlformats.org/officeDocument/2006/relationships/tags" Target="../tags/tag178.xml"/><Relationship Id="rId4"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tags" Target="../tags/tag183.xml"/><Relationship Id="rId2" Type="http://schemas.openxmlformats.org/officeDocument/2006/relationships/tags" Target="../tags/tag182.xml"/><Relationship Id="rId1" Type="http://schemas.openxmlformats.org/officeDocument/2006/relationships/tags" Target="../tags/tag181.xml"/><Relationship Id="rId4"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85.xml"/><Relationship Id="rId1" Type="http://schemas.openxmlformats.org/officeDocument/2006/relationships/tags" Target="../tags/tag184.xml"/></Relationships>
</file>

<file path=ppt/slides/_rels/slide64.xml.rels><?xml version="1.0" encoding="UTF-8" standalone="yes"?>
<Relationships xmlns="http://schemas.openxmlformats.org/package/2006/relationships"><Relationship Id="rId3" Type="http://schemas.openxmlformats.org/officeDocument/2006/relationships/tags" Target="../tags/tag188.xml"/><Relationship Id="rId2" Type="http://schemas.openxmlformats.org/officeDocument/2006/relationships/tags" Target="../tags/tag187.xml"/><Relationship Id="rId1" Type="http://schemas.openxmlformats.org/officeDocument/2006/relationships/tags" Target="../tags/tag186.xml"/><Relationship Id="rId6" Type="http://schemas.openxmlformats.org/officeDocument/2006/relationships/slideLayout" Target="../slideLayouts/slideLayout2.xml"/><Relationship Id="rId5" Type="http://schemas.openxmlformats.org/officeDocument/2006/relationships/tags" Target="../tags/tag190.xml"/><Relationship Id="rId4" Type="http://schemas.openxmlformats.org/officeDocument/2006/relationships/tags" Target="../tags/tag189.xml"/></Relationships>
</file>

<file path=ppt/slides/_rels/slide65.xml.rels><?xml version="1.0" encoding="UTF-8" standalone="yes"?>
<Relationships xmlns="http://schemas.openxmlformats.org/package/2006/relationships"><Relationship Id="rId3" Type="http://schemas.openxmlformats.org/officeDocument/2006/relationships/tags" Target="../tags/tag193.xml"/><Relationship Id="rId2" Type="http://schemas.openxmlformats.org/officeDocument/2006/relationships/tags" Target="../tags/tag192.xml"/><Relationship Id="rId1" Type="http://schemas.openxmlformats.org/officeDocument/2006/relationships/tags" Target="../tags/tag191.xml"/><Relationship Id="rId4"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94.xml"/></Relationships>
</file>

<file path=ppt/slides/_rels/slide6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95.xml"/></Relationships>
</file>

<file path=ppt/slides/_rels/slide6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96.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197.xml"/></Relationships>
</file>

<file path=ppt/slides/_rels/slide7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98.xml"/></Relationships>
</file>

<file path=ppt/slides/_rels/slide7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99.xml"/></Relationships>
</file>

<file path=ppt/slides/_rels/slide7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00.xml"/></Relationships>
</file>

<file path=ppt/slides/_rels/slide7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01.xml"/></Relationships>
</file>

<file path=ppt/slides/_rels/slide7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02.xml"/></Relationships>
</file>

<file path=ppt/slides/_rels/slide7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03.xml"/></Relationships>
</file>

<file path=ppt/slides/_rels/slide7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04.xml"/></Relationships>
</file>

<file path=ppt/slides/_rels/slide7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05.xml"/></Relationships>
</file>

<file path=ppt/slides/_rels/slide7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06.xml"/></Relationships>
</file>

<file path=ppt/slides/_rels/slide8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07.xm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208.xml"/></Relationships>
</file>

<file path=ppt/slides/_rels/slide8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09.xml"/></Relationships>
</file>

<file path=ppt/slides/_rels/slide8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7.xml"/><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3" cstate="print"/>
          <a:stretch>
            <a:fillRect/>
          </a:stretch>
        </a:blipFill>
        <a:effectLst/>
      </p:bgPr>
    </p:bg>
    <p:spTree>
      <p:nvGrpSpPr>
        <p:cNvPr id="1" name=""/>
        <p:cNvGrpSpPr/>
        <p:nvPr/>
      </p:nvGrpSpPr>
      <p:grpSpPr>
        <a:xfrm>
          <a:off x="0" y="0"/>
          <a:ext cx="0" cy="0"/>
          <a:chOff x="0" y="0"/>
          <a:chExt cx="0" cy="0"/>
        </a:xfrm>
      </p:grpSpPr>
      <p:sp>
        <p:nvSpPr>
          <p:cNvPr id="2" name="TextBox 3"/>
          <p:cNvSpPr txBox="1"/>
          <p:nvPr/>
        </p:nvSpPr>
        <p:spPr>
          <a:xfrm>
            <a:off x="377825" y="2427734"/>
            <a:ext cx="8388350" cy="521970"/>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5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800" b="1" i="0" u="none" strike="noStrike" kern="1200" cap="none" spc="0" normalizeH="0" baseline="0" noProof="1">
                <a:ln>
                  <a:noFill/>
                </a:ln>
                <a:solidFill>
                  <a:srgbClr val="002060"/>
                </a:solidFill>
                <a:effectLst/>
                <a:uLnTx/>
                <a:uFillTx/>
                <a:latin typeface="楷体_GB2312" pitchFamily="49" charset="-122"/>
                <a:ea typeface="楷体_GB2312" pitchFamily="49" charset="-122"/>
                <a:cs typeface="+mn-cs"/>
                <a:sym typeface="+mn-ea"/>
              </a:rPr>
              <a:t>2</a:t>
            </a:r>
            <a:r>
              <a:rPr kumimoji="0" lang="en-US" altLang="zh-CN" sz="2800" b="1" i="0" u="none" strike="noStrike" kern="1200" cap="none" spc="0" normalizeH="0" baseline="0" noProof="1">
                <a:solidFill>
                  <a:srgbClr val="002060"/>
                </a:solidFill>
                <a:effectLst>
                  <a:outerShdw blurRad="38100" dist="19050" dir="2700000" algn="tl" rotWithShape="0">
                    <a:schemeClr val="dk1">
                      <a:alpha val="40000"/>
                    </a:schemeClr>
                  </a:outerShdw>
                </a:effectLst>
                <a:uLnTx/>
                <a:uFillTx/>
                <a:latin typeface="+mj-lt"/>
                <a:ea typeface="+mj-lt"/>
                <a:cs typeface="+mj-lt"/>
                <a:sym typeface="+mn-ea"/>
              </a:rPr>
              <a:t>2020</a:t>
            </a:r>
            <a:r>
              <a:rPr kumimoji="0" lang="zh-CN" altLang="en-US" sz="2800" b="1" i="0" u="none" strike="noStrike" kern="1200" cap="none" spc="0" normalizeH="0" baseline="0" noProof="1">
                <a:solidFill>
                  <a:srgbClr val="002060"/>
                </a:solidFill>
                <a:effectLst>
                  <a:outerShdw blurRad="38100" dist="19050" dir="2700000" algn="tl" rotWithShape="0">
                    <a:schemeClr val="dk1">
                      <a:alpha val="40000"/>
                    </a:schemeClr>
                  </a:outerShdw>
                </a:effectLst>
                <a:uLnTx/>
                <a:uFillTx/>
                <a:latin typeface="+mj-lt"/>
                <a:ea typeface="+mj-lt"/>
                <a:cs typeface="+mj-lt"/>
                <a:sym typeface="+mn-ea"/>
              </a:rPr>
              <a:t>年度行政工作总结</a:t>
            </a:r>
          </a:p>
        </p:txBody>
      </p:sp>
      <p:sp>
        <p:nvSpPr>
          <p:cNvPr id="2052" name="TextBox 2"/>
          <p:cNvSpPr txBox="1"/>
          <p:nvPr/>
        </p:nvSpPr>
        <p:spPr>
          <a:xfrm>
            <a:off x="3491880" y="4083918"/>
            <a:ext cx="2286000" cy="398780"/>
          </a:xfrm>
          <a:prstGeom prst="rect">
            <a:avLst/>
          </a:prstGeom>
          <a:noFill/>
          <a:ln w="9525">
            <a:noFill/>
          </a:ln>
        </p:spPr>
        <p:txBody>
          <a:bodyPr>
            <a:spAutoFit/>
          </a:bodyPr>
          <a:lstStyle/>
          <a:p>
            <a:r>
              <a:rPr lang="en-US" altLang="zh-CN" sz="2000" b="1" dirty="0">
                <a:solidFill>
                  <a:srgbClr val="002060"/>
                </a:solidFill>
                <a:latin typeface="方正舒体" panose="02010601030101010101" pitchFamily="2" charset="-122"/>
                <a:ea typeface="方正舒体" panose="02010601030101010101" pitchFamily="2" charset="-122"/>
                <a:cs typeface="+mj-lt"/>
              </a:rPr>
              <a:t>2021</a:t>
            </a:r>
            <a:r>
              <a:rPr lang="zh-CN" altLang="en-US" sz="2000" b="1" dirty="0">
                <a:solidFill>
                  <a:srgbClr val="002060"/>
                </a:solidFill>
                <a:latin typeface="方正舒体" panose="02010601030101010101" pitchFamily="2" charset="-122"/>
                <a:ea typeface="方正舒体" panose="02010601030101010101" pitchFamily="2" charset="-122"/>
                <a:cs typeface="+mj-lt"/>
              </a:rPr>
              <a:t>年</a:t>
            </a:r>
            <a:r>
              <a:rPr lang="en-US" altLang="zh-CN" sz="2000" b="1" dirty="0">
                <a:solidFill>
                  <a:srgbClr val="002060"/>
                </a:solidFill>
                <a:latin typeface="方正舒体" panose="02010601030101010101" pitchFamily="2" charset="-122"/>
                <a:ea typeface="方正舒体" panose="02010601030101010101" pitchFamily="2" charset="-122"/>
                <a:cs typeface="+mj-lt"/>
              </a:rPr>
              <a:t>4</a:t>
            </a:r>
            <a:r>
              <a:rPr lang="zh-CN" altLang="en-US" sz="2000" b="1" dirty="0">
                <a:solidFill>
                  <a:srgbClr val="002060"/>
                </a:solidFill>
                <a:latin typeface="方正舒体" panose="02010601030101010101" pitchFamily="2" charset="-122"/>
                <a:ea typeface="方正舒体" panose="02010601030101010101" pitchFamily="2" charset="-122"/>
                <a:cs typeface="+mj-lt"/>
              </a:rPr>
              <a:t>月</a:t>
            </a:r>
            <a:r>
              <a:rPr lang="en-US" altLang="zh-CN" sz="2000" b="1" dirty="0">
                <a:solidFill>
                  <a:srgbClr val="002060"/>
                </a:solidFill>
                <a:latin typeface="方正舒体" panose="02010601030101010101" pitchFamily="2" charset="-122"/>
                <a:ea typeface="方正舒体" panose="02010601030101010101" pitchFamily="2" charset="-122"/>
                <a:cs typeface="+mj-lt"/>
              </a:rPr>
              <a:t>30</a:t>
            </a:r>
            <a:r>
              <a:rPr lang="zh-CN" altLang="en-US" sz="2000" b="1" dirty="0">
                <a:solidFill>
                  <a:srgbClr val="002060"/>
                </a:solidFill>
                <a:latin typeface="方正舒体" panose="02010601030101010101" pitchFamily="2" charset="-122"/>
                <a:ea typeface="方正舒体" panose="02010601030101010101" pitchFamily="2" charset="-122"/>
                <a:cs typeface="+mj-lt"/>
              </a:rPr>
              <a:t>日</a:t>
            </a:r>
          </a:p>
        </p:txBody>
      </p:sp>
      <p:pic>
        <p:nvPicPr>
          <p:cNvPr id="3" name="图片 2"/>
          <p:cNvPicPr>
            <a:picLocks noChangeAspect="1"/>
          </p:cNvPicPr>
          <p:nvPr/>
        </p:nvPicPr>
        <p:blipFill>
          <a:blip r:embed="rId4" cstate="print"/>
          <a:stretch>
            <a:fillRect/>
          </a:stretch>
        </p:blipFill>
        <p:spPr>
          <a:xfrm>
            <a:off x="-14605" y="153485"/>
            <a:ext cx="9173210" cy="2086610"/>
          </a:xfrm>
          <a:prstGeom prst="rect">
            <a:avLst/>
          </a:prstGeom>
        </p:spPr>
      </p:pic>
    </p:spTree>
    <p:custDataLst>
      <p:tags r:id="rId1"/>
    </p:custDataLst>
  </p:cSld>
  <p:clrMapOvr>
    <a:masterClrMapping/>
  </p:clrMapOvr>
  <p:transition advClick="0" advTm="5000">
    <p:push/>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8"/>
          <p:cNvSpPr/>
          <p:nvPr/>
        </p:nvSpPr>
        <p:spPr>
          <a:xfrm>
            <a:off x="-207962" y="4156525"/>
            <a:ext cx="7339012" cy="450850"/>
          </a:xfrm>
          <a:prstGeom prst="rect">
            <a:avLst/>
          </a:prstGeom>
          <a:noFill/>
          <a:ln w="9525">
            <a:noFill/>
          </a:ln>
        </p:spPr>
        <p:txBody>
          <a:bodyPr>
            <a:spAutoFit/>
          </a:bodyPr>
          <a:lstStyle/>
          <a:p>
            <a:pPr latinLnBrk="1">
              <a:lnSpc>
                <a:spcPct val="130000"/>
              </a:lnSpc>
              <a:spcBef>
                <a:spcPct val="20000"/>
              </a:spcBef>
            </a:pPr>
            <a:r>
              <a:rPr lang="zh-CN" altLang="en-US" dirty="0">
                <a:latin typeface="微软雅黑" panose="020B0503020204020204" pitchFamily="34" charset="-122"/>
                <a:ea typeface="楷体_GB2312" pitchFamily="49" charset="-122"/>
              </a:rPr>
              <a:t>        </a:t>
            </a:r>
          </a:p>
        </p:txBody>
      </p:sp>
      <p:sp>
        <p:nvSpPr>
          <p:cNvPr id="2" name="文本框 1"/>
          <p:cNvSpPr txBox="1"/>
          <p:nvPr/>
        </p:nvSpPr>
        <p:spPr>
          <a:xfrm>
            <a:off x="434340" y="965630"/>
            <a:ext cx="8275320" cy="3196516"/>
          </a:xfrm>
          <a:prstGeom prst="rect">
            <a:avLst/>
          </a:prstGeom>
          <a:noFill/>
        </p:spPr>
        <p:txBody>
          <a:bodyPr wrap="square" rtlCol="0">
            <a:spAutoFit/>
          </a:bodyPr>
          <a:lstStyle/>
          <a:p>
            <a:r>
              <a:rPr lang="en-US" altLang="zh-CN" sz="2400" dirty="0">
                <a:solidFill>
                  <a:srgbClr val="002060"/>
                </a:solidFill>
              </a:rPr>
              <a:t>      </a:t>
            </a:r>
            <a:r>
              <a:rPr altLang="zh-CN" sz="2000" b="1" dirty="0">
                <a:solidFill>
                  <a:srgbClr val="002060"/>
                </a:solidFill>
                <a:latin typeface="+mn-lt"/>
              </a:rPr>
              <a:t>2</a:t>
            </a:r>
            <a:r>
              <a:rPr altLang="zh-CN" sz="2000" b="1" dirty="0">
                <a:solidFill>
                  <a:srgbClr val="002060"/>
                </a:solidFill>
                <a:latin typeface="+mn-lt"/>
                <a:ea typeface="+mn-lt"/>
                <a:cs typeface="+mn-lt"/>
              </a:rPr>
              <a:t>020年，学校以习近平新时代中国特色社会主义思想为指导，深入学习党的十九大和十九届历次全会精神，深入贯彻落实党中央及上海市新冠肺炎疫情防控工作要求，坚决落实好各项防控措施，确保师生生命健康安全，打好了疫情防控和教育教学改革组合拳。</a:t>
            </a:r>
            <a:endParaRPr lang="en-US" altLang="zh-CN" sz="2000" b="1" dirty="0">
              <a:solidFill>
                <a:srgbClr val="002060"/>
              </a:solidFill>
              <a:latin typeface="+mn-lt"/>
              <a:ea typeface="+mn-lt"/>
              <a:cs typeface="+mn-lt"/>
            </a:endParaRPr>
          </a:p>
          <a:p>
            <a:endParaRPr lang="en-US" altLang="zh-CN" sz="2000" b="1" dirty="0">
              <a:solidFill>
                <a:srgbClr val="002060"/>
              </a:solidFill>
              <a:latin typeface="+mn-lt"/>
              <a:ea typeface="+mn-lt"/>
              <a:cs typeface="+mn-lt"/>
            </a:endParaRPr>
          </a:p>
          <a:p>
            <a:pPr>
              <a:lnSpc>
                <a:spcPts val="3000"/>
              </a:lnSpc>
            </a:pPr>
            <a:r>
              <a:rPr lang="de-DE" altLang="zh-CN" sz="2000" b="1" dirty="0">
                <a:solidFill>
                  <a:srgbClr val="002060"/>
                </a:solidFill>
                <a:latin typeface="+mn-lt"/>
                <a:ea typeface="+mn-lt"/>
                <a:cs typeface="+mn-lt"/>
              </a:rPr>
              <a:t>     2020</a:t>
            </a:r>
            <a:r>
              <a:rPr lang="zh-CN" altLang="en-US" sz="2000" b="1" dirty="0">
                <a:solidFill>
                  <a:srgbClr val="002060"/>
                </a:solidFill>
                <a:latin typeface="+mn-lt"/>
                <a:ea typeface="+mn-lt"/>
                <a:cs typeface="+mn-lt"/>
              </a:rPr>
              <a:t>年，</a:t>
            </a:r>
            <a:r>
              <a:rPr altLang="zh-CN" sz="2000" b="1" dirty="0">
                <a:solidFill>
                  <a:srgbClr val="002060"/>
                </a:solidFill>
                <a:latin typeface="+mn-lt"/>
                <a:ea typeface="+mn-lt"/>
                <a:cs typeface="+mn-lt"/>
              </a:rPr>
              <a:t>在举办建校60周年校庆系列活动、落实立德树人根本任务、坚持依法依规办学、深化教育教学改革、强化师资队伍建设、持续推进产教融合、增强服务社会能力和全面提升管理水平等方面做了大量卓有成效的工作，取得了成绩。</a:t>
            </a:r>
          </a:p>
        </p:txBody>
      </p:sp>
    </p:spTree>
  </p:cSld>
  <p:clrMapOvr>
    <a:masterClrMapping/>
  </p:clrMapOvr>
  <p:transition advClick="0" advTm="5000">
    <p:push/>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9083"/>
            <a:ext cx="3309731" cy="48142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36" name="椭圆 35"/>
          <p:cNvSpPr/>
          <p:nvPr/>
        </p:nvSpPr>
        <p:spPr>
          <a:xfrm>
            <a:off x="1124200" y="1641718"/>
            <a:ext cx="2657625" cy="2664491"/>
          </a:xfrm>
          <a:prstGeom prst="ellipse">
            <a:avLst/>
          </a:prstGeom>
          <a:ln w="1905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nvGrpSpPr>
          <p:cNvPr id="14" name="PA_库_组合 1"/>
          <p:cNvGrpSpPr/>
          <p:nvPr>
            <p:custDataLst>
              <p:tags r:id="rId1"/>
            </p:custDataLst>
          </p:nvPr>
        </p:nvGrpSpPr>
        <p:grpSpPr>
          <a:xfrm>
            <a:off x="4005455" y="894971"/>
            <a:ext cx="4626197" cy="435520"/>
            <a:chOff x="513495" y="1463614"/>
            <a:chExt cx="5060755" cy="566374"/>
          </a:xfrm>
        </p:grpSpPr>
        <p:sp>
          <p:nvSpPr>
            <p:cNvPr id="15" name="Diamond 292"/>
            <p:cNvSpPr/>
            <p:nvPr/>
          </p:nvSpPr>
          <p:spPr>
            <a:xfrm>
              <a:off x="513495" y="1463614"/>
              <a:ext cx="624349" cy="566374"/>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Autofit/>
            </a:bodyPr>
            <a:lstStyle/>
            <a:p>
              <a:pPr algn="ctr"/>
              <a:r>
                <a:rPr lang="en-US" altLang="zh-CN" sz="3000" dirty="0">
                  <a:solidFill>
                    <a:schemeClr val="bg1"/>
                  </a:solidFill>
                  <a:latin typeface="Impact" panose="020B0806030902050204" pitchFamily="34" charset="0"/>
                  <a:cs typeface="+mn-ea"/>
                  <a:sym typeface="+mn-lt"/>
                </a:rPr>
                <a:t>1</a:t>
              </a:r>
            </a:p>
          </p:txBody>
        </p:sp>
        <p:sp>
          <p:nvSpPr>
            <p:cNvPr id="17" name="TextBox 294"/>
            <p:cNvSpPr txBox="1"/>
            <p:nvPr/>
          </p:nvSpPr>
          <p:spPr>
            <a:xfrm>
              <a:off x="934141" y="1563594"/>
              <a:ext cx="4640109" cy="360225"/>
            </a:xfrm>
            <a:prstGeom prst="rect">
              <a:avLst/>
            </a:prstGeom>
            <a:noFill/>
          </p:spPr>
          <p:txBody>
            <a:bodyPr wrap="none" lIns="270000" tIns="0" rIns="0" bIns="0" anchor="b" anchorCtr="0">
              <a:spAutoFit/>
            </a:bodyPr>
            <a:lstStyle/>
            <a:p>
              <a:r>
                <a:rPr lang="zh-CN" altLang="en-US" b="1" dirty="0">
                  <a:solidFill>
                    <a:srgbClr val="002060"/>
                  </a:solidFill>
                  <a:latin typeface="微软雅黑" panose="020B0503020204020204" pitchFamily="34" charset="-122"/>
                  <a:ea typeface="微软雅黑" panose="020B0503020204020204" pitchFamily="34" charset="-122"/>
                  <a:sym typeface="+mn-ea"/>
                </a:rPr>
                <a:t>始终坚持党建引领   全力做好疫情防控</a:t>
              </a:r>
              <a:endParaRPr lang="zh-CN" altLang="en-US" b="1" dirty="0">
                <a:solidFill>
                  <a:srgbClr val="002060"/>
                </a:solidFill>
                <a:latin typeface="+mj-ea"/>
                <a:ea typeface="+mj-ea"/>
                <a:sym typeface="+mn-lt"/>
              </a:endParaRPr>
            </a:p>
          </p:txBody>
        </p:sp>
      </p:grpSp>
      <p:sp>
        <p:nvSpPr>
          <p:cNvPr id="34" name="TextBox 148"/>
          <p:cNvSpPr txBox="1"/>
          <p:nvPr/>
        </p:nvSpPr>
        <p:spPr>
          <a:xfrm>
            <a:off x="1967438" y="97239"/>
            <a:ext cx="1760725" cy="863952"/>
          </a:xfrm>
          <a:prstGeom prst="rect">
            <a:avLst/>
          </a:prstGeom>
          <a:noFill/>
        </p:spPr>
        <p:txBody>
          <a:bodyPr vert="horz" wrap="square" lIns="65023" tIns="32511" rIns="65023" bIns="32511" rtlCol="0">
            <a:spAutoFit/>
          </a:bodyPr>
          <a:lstStyle/>
          <a:p>
            <a:pPr defTabSz="913924">
              <a:lnSpc>
                <a:spcPct val="120000"/>
              </a:lnSpc>
            </a:pPr>
            <a:r>
              <a:rPr lang="zh-CN" altLang="en-US" sz="4699" b="1" cap="all" spc="213" dirty="0">
                <a:solidFill>
                  <a:schemeClr val="bg1"/>
                </a:solidFill>
                <a:cs typeface="+mn-ea"/>
                <a:sym typeface="+mn-lt"/>
              </a:rPr>
              <a:t>目录</a:t>
            </a:r>
            <a:endParaRPr lang="en-US" altLang="zh-CN" sz="4699" b="1" cap="all" spc="213" dirty="0">
              <a:solidFill>
                <a:schemeClr val="bg1"/>
              </a:solidFill>
              <a:cs typeface="+mn-ea"/>
              <a:sym typeface="+mn-lt"/>
            </a:endParaRPr>
          </a:p>
        </p:txBody>
      </p:sp>
      <p:sp>
        <p:nvSpPr>
          <p:cNvPr id="35" name="TextBox 148"/>
          <p:cNvSpPr txBox="1"/>
          <p:nvPr/>
        </p:nvSpPr>
        <p:spPr>
          <a:xfrm>
            <a:off x="1187550" y="894124"/>
            <a:ext cx="2182409" cy="600162"/>
          </a:xfrm>
          <a:prstGeom prst="rect">
            <a:avLst/>
          </a:prstGeom>
          <a:noFill/>
        </p:spPr>
        <p:txBody>
          <a:bodyPr vert="horz" wrap="square" lIns="65023" tIns="32511" rIns="65023" bIns="32511" rtlCol="0">
            <a:spAutoFit/>
          </a:bodyPr>
          <a:lstStyle/>
          <a:p>
            <a:pPr defTabSz="913924">
              <a:lnSpc>
                <a:spcPct val="120000"/>
              </a:lnSpc>
            </a:pPr>
            <a:r>
              <a:rPr lang="en-US" altLang="zh-CN" sz="3101" b="1" dirty="0">
                <a:solidFill>
                  <a:schemeClr val="bg1"/>
                </a:solidFill>
                <a:cs typeface="+mn-ea"/>
                <a:sym typeface="+mn-lt"/>
              </a:rPr>
              <a:t>CONTENT</a:t>
            </a:r>
            <a:r>
              <a:rPr lang="en-US" altLang="zh-CN" sz="3101" b="1" dirty="0">
                <a:solidFill>
                  <a:schemeClr val="accent1"/>
                </a:solidFill>
                <a:cs typeface="+mn-ea"/>
                <a:sym typeface="+mn-lt"/>
              </a:rPr>
              <a:t>S</a:t>
            </a:r>
          </a:p>
        </p:txBody>
      </p:sp>
      <p:grpSp>
        <p:nvGrpSpPr>
          <p:cNvPr id="22" name="PA_库_组合 1"/>
          <p:cNvGrpSpPr/>
          <p:nvPr>
            <p:custDataLst>
              <p:tags r:id="rId2"/>
            </p:custDataLst>
          </p:nvPr>
        </p:nvGrpSpPr>
        <p:grpSpPr>
          <a:xfrm>
            <a:off x="4001805" y="1419550"/>
            <a:ext cx="4560919" cy="415766"/>
            <a:chOff x="513325" y="1376200"/>
            <a:chExt cx="4989347" cy="541296"/>
          </a:xfrm>
        </p:grpSpPr>
        <p:sp>
          <p:nvSpPr>
            <p:cNvPr id="37" name="Diamond 292"/>
            <p:cNvSpPr/>
            <p:nvPr/>
          </p:nvSpPr>
          <p:spPr>
            <a:xfrm>
              <a:off x="513325" y="1376200"/>
              <a:ext cx="624349" cy="541296"/>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Autofit/>
            </a:bodyPr>
            <a:lstStyle/>
            <a:p>
              <a:pPr algn="ctr"/>
              <a:r>
                <a:rPr lang="en-US" altLang="zh-CN" sz="3000" dirty="0">
                  <a:solidFill>
                    <a:schemeClr val="bg1"/>
                  </a:solidFill>
                  <a:latin typeface="Impact" panose="020B0806030902050204" pitchFamily="34" charset="0"/>
                  <a:cs typeface="+mn-ea"/>
                  <a:sym typeface="+mn-lt"/>
                </a:rPr>
                <a:t>2</a:t>
              </a:r>
            </a:p>
          </p:txBody>
        </p:sp>
        <p:sp>
          <p:nvSpPr>
            <p:cNvPr id="38" name="TextBox 294"/>
            <p:cNvSpPr txBox="1"/>
            <p:nvPr/>
          </p:nvSpPr>
          <p:spPr>
            <a:xfrm>
              <a:off x="937964" y="1465858"/>
              <a:ext cx="4564708" cy="360632"/>
            </a:xfrm>
            <a:prstGeom prst="rect">
              <a:avLst/>
            </a:prstGeom>
            <a:noFill/>
          </p:spPr>
          <p:txBody>
            <a:bodyPr wrap="none" lIns="270000" tIns="0" rIns="0" bIns="0" anchor="b" anchorCtr="0">
              <a:spAutoFit/>
            </a:bodyPr>
            <a:lstStyle/>
            <a:p>
              <a:r>
                <a:rPr lang="zh-CN" altLang="en-US" b="1" dirty="0">
                  <a:solidFill>
                    <a:srgbClr val="002060"/>
                  </a:solidFill>
                  <a:latin typeface="微软雅黑" panose="020B0503020204020204" pitchFamily="34" charset="-122"/>
                  <a:ea typeface="微软雅黑" panose="020B0503020204020204" pitchFamily="34" charset="-122"/>
                </a:rPr>
                <a:t>落实依法依规办学   深入推进依法治校</a:t>
              </a:r>
              <a:endParaRPr lang="zh-CN" altLang="en-US" b="1" dirty="0">
                <a:solidFill>
                  <a:srgbClr val="002060"/>
                </a:solidFill>
                <a:latin typeface="+mj-ea"/>
                <a:ea typeface="+mj-ea"/>
                <a:sym typeface="+mn-lt"/>
              </a:endParaRPr>
            </a:p>
          </p:txBody>
        </p:sp>
      </p:grpSp>
      <p:grpSp>
        <p:nvGrpSpPr>
          <p:cNvPr id="39" name="PA_库_组合 1"/>
          <p:cNvGrpSpPr/>
          <p:nvPr>
            <p:custDataLst>
              <p:tags r:id="rId3"/>
            </p:custDataLst>
          </p:nvPr>
        </p:nvGrpSpPr>
        <p:grpSpPr>
          <a:xfrm>
            <a:off x="4005455" y="1924374"/>
            <a:ext cx="4568357" cy="464820"/>
            <a:chOff x="514301" y="1163449"/>
            <a:chExt cx="4997495" cy="589737"/>
          </a:xfrm>
        </p:grpSpPr>
        <p:sp>
          <p:nvSpPr>
            <p:cNvPr id="40" name="Diamond 292"/>
            <p:cNvSpPr/>
            <p:nvPr/>
          </p:nvSpPr>
          <p:spPr>
            <a:xfrm>
              <a:off x="514301" y="1163449"/>
              <a:ext cx="624349" cy="589737"/>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Autofit/>
            </a:bodyPr>
            <a:lstStyle/>
            <a:p>
              <a:pPr algn="ctr"/>
              <a:r>
                <a:rPr lang="en-US" altLang="zh-CN" sz="3000" dirty="0">
                  <a:solidFill>
                    <a:schemeClr val="bg1"/>
                  </a:solidFill>
                  <a:latin typeface="Impact" panose="020B0806030902050204" pitchFamily="34" charset="0"/>
                  <a:cs typeface="+mn-ea"/>
                  <a:sym typeface="+mn-lt"/>
                </a:rPr>
                <a:t>3</a:t>
              </a:r>
            </a:p>
          </p:txBody>
        </p:sp>
        <p:sp>
          <p:nvSpPr>
            <p:cNvPr id="41" name="TextBox 294"/>
            <p:cNvSpPr txBox="1"/>
            <p:nvPr/>
          </p:nvSpPr>
          <p:spPr>
            <a:xfrm>
              <a:off x="947078" y="1292016"/>
              <a:ext cx="4564718" cy="351440"/>
            </a:xfrm>
            <a:prstGeom prst="rect">
              <a:avLst/>
            </a:prstGeom>
            <a:noFill/>
          </p:spPr>
          <p:txBody>
            <a:bodyPr wrap="none" lIns="270000" tIns="0" rIns="0" bIns="0" anchor="b" anchorCtr="0">
              <a:spAutoFit/>
            </a:bodyPr>
            <a:lstStyle/>
            <a:p>
              <a:pPr lvl="0"/>
              <a:r>
                <a:rPr lang="zh-CN" altLang="en-US" b="1" dirty="0">
                  <a:solidFill>
                    <a:srgbClr val="002060"/>
                  </a:solidFill>
                  <a:latin typeface="微软雅黑" panose="020B0503020204020204" pitchFamily="34" charset="-122"/>
                  <a:ea typeface="微软雅黑" panose="020B0503020204020204" pitchFamily="34" charset="-122"/>
                  <a:sym typeface="+mn-ea"/>
                </a:rPr>
                <a:t>坚持立德树人根本   提升教师队伍质量</a:t>
              </a:r>
              <a:endParaRPr lang="zh-CN" altLang="zh-CN" b="1" dirty="0">
                <a:solidFill>
                  <a:srgbClr val="002060"/>
                </a:solidFill>
                <a:latin typeface="+mj-ea"/>
                <a:ea typeface="+mj-ea"/>
              </a:endParaRPr>
            </a:p>
          </p:txBody>
        </p:sp>
      </p:grpSp>
      <p:pic>
        <p:nvPicPr>
          <p:cNvPr id="66" name="Picture 7" descr="J:\照片素材及活动报道\素材\校园小.jpg"/>
          <p:cNvPicPr>
            <a:picLocks noChangeAspect="1"/>
          </p:cNvPicPr>
          <p:nvPr/>
        </p:nvPicPr>
        <p:blipFill>
          <a:blip r:embed="rId6" cstate="print"/>
          <a:stretch>
            <a:fillRect/>
          </a:stretch>
        </p:blipFill>
        <p:spPr>
          <a:xfrm>
            <a:off x="1152153" y="1747228"/>
            <a:ext cx="2650479" cy="2502149"/>
          </a:xfrm>
          <a:prstGeom prst="rect">
            <a:avLst/>
          </a:prstGeom>
          <a:noFill/>
          <a:ln w="9525">
            <a:noFill/>
          </a:ln>
        </p:spPr>
      </p:pic>
      <p:grpSp>
        <p:nvGrpSpPr>
          <p:cNvPr id="3" name="组合 2"/>
          <p:cNvGrpSpPr/>
          <p:nvPr/>
        </p:nvGrpSpPr>
        <p:grpSpPr>
          <a:xfrm>
            <a:off x="4001929" y="2478253"/>
            <a:ext cx="4572000" cy="465296"/>
            <a:chOff x="8403" y="5248"/>
            <a:chExt cx="9600" cy="977"/>
          </a:xfrm>
        </p:grpSpPr>
        <p:sp>
          <p:nvSpPr>
            <p:cNvPr id="16" name="Diamond 292"/>
            <p:cNvSpPr/>
            <p:nvPr/>
          </p:nvSpPr>
          <p:spPr>
            <a:xfrm>
              <a:off x="8403" y="5248"/>
              <a:ext cx="1198" cy="977"/>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Autofit/>
            </a:bodyPr>
            <a:lstStyle/>
            <a:p>
              <a:pPr algn="ctr"/>
              <a:r>
                <a:rPr lang="en-US" altLang="zh-CN" sz="3000" dirty="0">
                  <a:solidFill>
                    <a:schemeClr val="bg1"/>
                  </a:solidFill>
                  <a:latin typeface="Impact" panose="020B0806030902050204" pitchFamily="34" charset="0"/>
                  <a:cs typeface="+mn-ea"/>
                  <a:sym typeface="+mn-lt"/>
                </a:rPr>
                <a:t>4</a:t>
              </a:r>
            </a:p>
          </p:txBody>
        </p:sp>
        <p:sp>
          <p:nvSpPr>
            <p:cNvPr id="20" name="TextBox 294"/>
            <p:cNvSpPr txBox="1"/>
            <p:nvPr/>
          </p:nvSpPr>
          <p:spPr>
            <a:xfrm>
              <a:off x="9241" y="5403"/>
              <a:ext cx="8762" cy="582"/>
            </a:xfrm>
            <a:prstGeom prst="rect">
              <a:avLst/>
            </a:prstGeom>
            <a:noFill/>
          </p:spPr>
          <p:txBody>
            <a:bodyPr wrap="none" lIns="270000" tIns="0" rIns="0" bIns="0" anchor="b" anchorCtr="0">
              <a:spAutoFit/>
            </a:bodyPr>
            <a:lstStyle/>
            <a:p>
              <a:pPr lvl="0"/>
              <a:r>
                <a:rPr lang="zh-CN" altLang="en-US" b="1" dirty="0">
                  <a:solidFill>
                    <a:srgbClr val="002060"/>
                  </a:solidFill>
                  <a:latin typeface="微软雅黑" panose="020B0503020204020204" pitchFamily="34" charset="-122"/>
                  <a:ea typeface="微软雅黑" panose="020B0503020204020204" pitchFamily="34" charset="-122"/>
                </a:rPr>
                <a:t>传承历史传递薪火   谋划学校长足发展</a:t>
              </a:r>
              <a:endParaRPr lang="zh-CN" altLang="zh-CN" b="1" dirty="0">
                <a:solidFill>
                  <a:srgbClr val="002060"/>
                </a:solidFill>
                <a:latin typeface="+mj-ea"/>
                <a:ea typeface="+mj-ea"/>
              </a:endParaRPr>
            </a:p>
          </p:txBody>
        </p:sp>
      </p:grpSp>
      <p:grpSp>
        <p:nvGrpSpPr>
          <p:cNvPr id="4" name="组合 3"/>
          <p:cNvGrpSpPr/>
          <p:nvPr/>
        </p:nvGrpSpPr>
        <p:grpSpPr>
          <a:xfrm>
            <a:off x="4005262" y="3032132"/>
            <a:ext cx="4568667" cy="465296"/>
            <a:chOff x="8410" y="6399"/>
            <a:chExt cx="9593" cy="977"/>
          </a:xfrm>
        </p:grpSpPr>
        <p:sp>
          <p:nvSpPr>
            <p:cNvPr id="18" name="Diamond 292"/>
            <p:cNvSpPr/>
            <p:nvPr/>
          </p:nvSpPr>
          <p:spPr>
            <a:xfrm>
              <a:off x="8410" y="6399"/>
              <a:ext cx="1198" cy="977"/>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Autofit/>
            </a:bodyPr>
            <a:lstStyle/>
            <a:p>
              <a:pPr algn="ctr"/>
              <a:r>
                <a:rPr lang="en-US" altLang="zh-CN" sz="3000" dirty="0">
                  <a:solidFill>
                    <a:schemeClr val="bg1"/>
                  </a:solidFill>
                  <a:latin typeface="Impact" panose="020B0806030902050204" pitchFamily="34" charset="0"/>
                  <a:cs typeface="+mn-ea"/>
                  <a:sym typeface="+mn-lt"/>
                </a:rPr>
                <a:t>5</a:t>
              </a:r>
            </a:p>
          </p:txBody>
        </p:sp>
        <p:sp>
          <p:nvSpPr>
            <p:cNvPr id="21" name="TextBox 294"/>
            <p:cNvSpPr txBox="1"/>
            <p:nvPr/>
          </p:nvSpPr>
          <p:spPr>
            <a:xfrm>
              <a:off x="9241" y="6533"/>
              <a:ext cx="8762" cy="582"/>
            </a:xfrm>
            <a:prstGeom prst="rect">
              <a:avLst/>
            </a:prstGeom>
            <a:noFill/>
          </p:spPr>
          <p:txBody>
            <a:bodyPr wrap="none" lIns="270000" tIns="0" rIns="0" bIns="0" anchor="b" anchorCtr="0">
              <a:spAutoFit/>
            </a:bodyPr>
            <a:lstStyle/>
            <a:p>
              <a:pPr lvl="0"/>
              <a:r>
                <a:rPr lang="zh-CN" altLang="en-US" b="1" dirty="0">
                  <a:solidFill>
                    <a:srgbClr val="002060"/>
                  </a:solidFill>
                  <a:latin typeface="微软雅黑" panose="020B0503020204020204" pitchFamily="34" charset="-122"/>
                  <a:ea typeface="微软雅黑" panose="020B0503020204020204" pitchFamily="34" charset="-122"/>
                  <a:sym typeface="+mn-ea"/>
                </a:rPr>
                <a:t>深化教育教学改革   提升人才培养质量</a:t>
              </a:r>
              <a:endParaRPr lang="zh-CN" altLang="zh-CN" b="1" dirty="0">
                <a:solidFill>
                  <a:srgbClr val="002060"/>
                </a:solidFill>
                <a:latin typeface="+mj-ea"/>
                <a:ea typeface="+mj-ea"/>
              </a:endParaRPr>
            </a:p>
          </p:txBody>
        </p:sp>
      </p:grpSp>
      <p:grpSp>
        <p:nvGrpSpPr>
          <p:cNvPr id="5" name="组合 4"/>
          <p:cNvGrpSpPr/>
          <p:nvPr/>
        </p:nvGrpSpPr>
        <p:grpSpPr>
          <a:xfrm>
            <a:off x="4020979" y="3586011"/>
            <a:ext cx="4552950" cy="465296"/>
            <a:chOff x="8443" y="7566"/>
            <a:chExt cx="9560" cy="977"/>
          </a:xfrm>
        </p:grpSpPr>
        <p:sp>
          <p:nvSpPr>
            <p:cNvPr id="24" name="Diamond 292"/>
            <p:cNvSpPr/>
            <p:nvPr/>
          </p:nvSpPr>
          <p:spPr>
            <a:xfrm>
              <a:off x="8443" y="7566"/>
              <a:ext cx="1198" cy="977"/>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Autofit/>
            </a:bodyPr>
            <a:lstStyle/>
            <a:p>
              <a:pPr algn="ctr"/>
              <a:r>
                <a:rPr lang="en-US" altLang="zh-CN" sz="3000" dirty="0">
                  <a:solidFill>
                    <a:schemeClr val="bg1"/>
                  </a:solidFill>
                  <a:latin typeface="Impact" panose="020B0806030902050204" pitchFamily="34" charset="0"/>
                  <a:cs typeface="+mn-ea"/>
                  <a:sym typeface="+mn-lt"/>
                </a:rPr>
                <a:t>6</a:t>
              </a:r>
            </a:p>
          </p:txBody>
        </p:sp>
        <p:sp>
          <p:nvSpPr>
            <p:cNvPr id="26" name="TextBox 294"/>
            <p:cNvSpPr txBox="1"/>
            <p:nvPr/>
          </p:nvSpPr>
          <p:spPr>
            <a:xfrm>
              <a:off x="9241" y="7679"/>
              <a:ext cx="8762" cy="582"/>
            </a:xfrm>
            <a:prstGeom prst="rect">
              <a:avLst/>
            </a:prstGeom>
            <a:noFill/>
          </p:spPr>
          <p:txBody>
            <a:bodyPr wrap="none" lIns="270000" tIns="0" rIns="0" bIns="0" anchor="b" anchorCtr="0">
              <a:spAutoFit/>
            </a:bodyPr>
            <a:lstStyle/>
            <a:p>
              <a:pPr lvl="0"/>
              <a:r>
                <a:rPr lang="zh-CN" altLang="en-US" b="1" dirty="0">
                  <a:solidFill>
                    <a:srgbClr val="002060"/>
                  </a:solidFill>
                  <a:latin typeface="微软雅黑" panose="020B0503020204020204" pitchFamily="34" charset="-122"/>
                  <a:ea typeface="微软雅黑" panose="020B0503020204020204" pitchFamily="34" charset="-122"/>
                  <a:sym typeface="+mn-ea"/>
                </a:rPr>
                <a:t>加强社会服务能力   提高外事交流水平</a:t>
              </a:r>
              <a:endParaRPr lang="zh-CN" altLang="zh-CN" b="1" dirty="0">
                <a:solidFill>
                  <a:srgbClr val="002060"/>
                </a:solidFill>
                <a:latin typeface="+mj-ea"/>
                <a:ea typeface="+mj-ea"/>
              </a:endParaRPr>
            </a:p>
          </p:txBody>
        </p:sp>
      </p:grpSp>
      <p:grpSp>
        <p:nvGrpSpPr>
          <p:cNvPr id="6" name="组合 5"/>
          <p:cNvGrpSpPr/>
          <p:nvPr/>
        </p:nvGrpSpPr>
        <p:grpSpPr>
          <a:xfrm>
            <a:off x="4029076" y="4139890"/>
            <a:ext cx="4620579" cy="465296"/>
            <a:chOff x="8460" y="8690"/>
            <a:chExt cx="9702" cy="977"/>
          </a:xfrm>
        </p:grpSpPr>
        <p:sp>
          <p:nvSpPr>
            <p:cNvPr id="25" name="Diamond 292"/>
            <p:cNvSpPr/>
            <p:nvPr/>
          </p:nvSpPr>
          <p:spPr>
            <a:xfrm>
              <a:off x="8460" y="8690"/>
              <a:ext cx="1198" cy="977"/>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Autofit/>
            </a:bodyPr>
            <a:lstStyle/>
            <a:p>
              <a:pPr algn="ctr"/>
              <a:r>
                <a:rPr lang="en-US" altLang="zh-CN" sz="3000" dirty="0">
                  <a:solidFill>
                    <a:schemeClr val="bg1"/>
                  </a:solidFill>
                  <a:latin typeface="Impact" panose="020B0806030902050204" pitchFamily="34" charset="0"/>
                  <a:cs typeface="+mn-ea"/>
                  <a:sym typeface="+mn-lt"/>
                </a:rPr>
                <a:t>7</a:t>
              </a:r>
            </a:p>
          </p:txBody>
        </p:sp>
        <p:sp>
          <p:nvSpPr>
            <p:cNvPr id="27" name="TextBox 294"/>
            <p:cNvSpPr txBox="1"/>
            <p:nvPr/>
          </p:nvSpPr>
          <p:spPr>
            <a:xfrm>
              <a:off x="9256" y="8782"/>
              <a:ext cx="8906" cy="582"/>
            </a:xfrm>
            <a:prstGeom prst="rect">
              <a:avLst/>
            </a:prstGeom>
            <a:noFill/>
          </p:spPr>
          <p:txBody>
            <a:bodyPr wrap="none" lIns="270000" tIns="0" rIns="0" bIns="0" anchor="b" anchorCtr="0">
              <a:spAutoFit/>
            </a:bodyPr>
            <a:lstStyle/>
            <a:p>
              <a:pPr lvl="0"/>
              <a:r>
                <a:rPr lang="zh-CN" altLang="en-US" b="1" dirty="0">
                  <a:solidFill>
                    <a:srgbClr val="002060"/>
                  </a:solidFill>
                  <a:latin typeface="微软雅黑" panose="020B0503020204020204" pitchFamily="34" charset="-122"/>
                  <a:ea typeface="微软雅黑" panose="020B0503020204020204" pitchFamily="34" charset="-122"/>
                </a:rPr>
                <a:t>提升管理服务水平   构建美丽和谐校园</a:t>
              </a:r>
              <a:endParaRPr lang="zh-CN" altLang="zh-CN" b="1" dirty="0">
                <a:solidFill>
                  <a:srgbClr val="002060"/>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slow" p14:dur="1500"/>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512937"/>
            <a:ext cx="9144000" cy="2117627"/>
          </a:xfrm>
          <a:prstGeom prst="rect">
            <a:avLst/>
          </a:prstGeom>
          <a:solidFill>
            <a:srgbClr val="05579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dirty="0">
              <a:solidFill>
                <a:schemeClr val="bg1"/>
              </a:solidFill>
              <a:latin typeface="+mn-ea"/>
            </a:endParaRPr>
          </a:p>
        </p:txBody>
      </p:sp>
      <p:sp>
        <p:nvSpPr>
          <p:cNvPr id="12" name="文本框 1"/>
          <p:cNvSpPr>
            <a:spLocks noChangeArrowheads="1"/>
          </p:cNvSpPr>
          <p:nvPr/>
        </p:nvSpPr>
        <p:spPr bwMode="auto">
          <a:xfrm>
            <a:off x="4469788" y="1780504"/>
            <a:ext cx="3749744" cy="1265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50000"/>
              </a:lnSpc>
            </a:pPr>
            <a:r>
              <a:rPr lang="zh-CN" altLang="en-US" sz="2700" b="1" dirty="0">
                <a:solidFill>
                  <a:schemeClr val="bg1"/>
                </a:solidFill>
                <a:latin typeface="+mn-ea"/>
                <a:ea typeface="+mn-ea"/>
                <a:sym typeface="+mn-lt"/>
              </a:rPr>
              <a:t>一、</a:t>
            </a:r>
            <a:r>
              <a:rPr lang="zh-CN" altLang="en-US" sz="2700" b="1" dirty="0">
                <a:solidFill>
                  <a:schemeClr val="bg1"/>
                </a:solidFill>
                <a:latin typeface="+mn-ea"/>
                <a:ea typeface="+mn-ea"/>
                <a:sym typeface="+mn-ea"/>
              </a:rPr>
              <a:t>始终坚持党建引领 </a:t>
            </a:r>
            <a:endParaRPr lang="en-US" altLang="zh-CN" sz="2700" b="1" dirty="0">
              <a:solidFill>
                <a:schemeClr val="bg1"/>
              </a:solidFill>
              <a:latin typeface="+mn-ea"/>
              <a:ea typeface="+mn-ea"/>
              <a:sym typeface="+mn-ea"/>
            </a:endParaRPr>
          </a:p>
          <a:p>
            <a:pPr>
              <a:lnSpc>
                <a:spcPct val="150000"/>
              </a:lnSpc>
            </a:pPr>
            <a:r>
              <a:rPr lang="en-US" altLang="zh-CN" sz="2700" b="1" dirty="0">
                <a:solidFill>
                  <a:schemeClr val="bg1"/>
                </a:solidFill>
                <a:latin typeface="+mn-ea"/>
                <a:ea typeface="+mn-ea"/>
                <a:sym typeface="+mn-ea"/>
              </a:rPr>
              <a:t>     </a:t>
            </a:r>
            <a:r>
              <a:rPr lang="zh-CN" altLang="en-US" sz="2700" b="1" dirty="0">
                <a:solidFill>
                  <a:schemeClr val="bg1"/>
                </a:solidFill>
                <a:latin typeface="+mn-ea"/>
                <a:ea typeface="+mn-ea"/>
                <a:sym typeface="+mn-ea"/>
              </a:rPr>
              <a:t>  全力做好疫情防控</a:t>
            </a:r>
            <a:endParaRPr lang="zh-CN" altLang="en-US" sz="2700" b="1" dirty="0">
              <a:solidFill>
                <a:schemeClr val="bg1"/>
              </a:solidFill>
              <a:latin typeface="+mn-ea"/>
              <a:ea typeface="+mn-ea"/>
              <a:sym typeface="+mn-lt"/>
            </a:endParaRPr>
          </a:p>
        </p:txBody>
      </p:sp>
      <p:pic>
        <p:nvPicPr>
          <p:cNvPr id="5" name="图片 4"/>
          <p:cNvPicPr>
            <a:picLocks noChangeAspect="1"/>
          </p:cNvPicPr>
          <p:nvPr/>
        </p:nvPicPr>
        <p:blipFill>
          <a:blip r:embed="rId2"/>
          <a:stretch>
            <a:fillRect/>
          </a:stretch>
        </p:blipFill>
        <p:spPr>
          <a:xfrm>
            <a:off x="195545" y="1515932"/>
            <a:ext cx="3780000" cy="211463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67544" y="267494"/>
            <a:ext cx="5941695" cy="460375"/>
          </a:xfrm>
          <a:prstGeom prst="rect">
            <a:avLst/>
          </a:prstGeom>
        </p:spPr>
        <p:txBody>
          <a:bodyPr wrap="none">
            <a:spAutoFit/>
          </a:bodyPr>
          <a:lstStyle/>
          <a:p>
            <a:r>
              <a:rPr lang="zh-CN" altLang="en-US" sz="2400" b="1" dirty="0">
                <a:solidFill>
                  <a:srgbClr val="002060"/>
                </a:solidFill>
                <a:latin typeface="+mn-ea"/>
                <a:ea typeface="+mn-ea"/>
              </a:rPr>
              <a:t>一、始终坚持党建引领   全力做好疫情防控</a:t>
            </a:r>
          </a:p>
        </p:txBody>
      </p:sp>
      <p:sp>
        <p:nvSpPr>
          <p:cNvPr id="2" name="TextBox 1"/>
          <p:cNvSpPr txBox="1"/>
          <p:nvPr/>
        </p:nvSpPr>
        <p:spPr>
          <a:xfrm>
            <a:off x="467360" y="1463675"/>
            <a:ext cx="6264880" cy="3332772"/>
          </a:xfrm>
          <a:prstGeom prst="rect">
            <a:avLst/>
          </a:prstGeom>
          <a:noFill/>
        </p:spPr>
        <p:txBody>
          <a:bodyPr wrap="square" rtlCol="0">
            <a:spAutoFit/>
          </a:bodyPr>
          <a:lstStyle/>
          <a:p>
            <a:pPr>
              <a:lnSpc>
                <a:spcPct val="200000"/>
              </a:lnSpc>
              <a:buFont typeface="Wingdings" panose="05000000000000000000" pitchFamily="2" charset="2"/>
            </a:pPr>
            <a:r>
              <a:rPr lang="zh-CN" altLang="en-US" b="1" dirty="0">
                <a:solidFill>
                  <a:srgbClr val="002060"/>
                </a:solidFill>
                <a:latin typeface="+mn-lt"/>
                <a:ea typeface="+mn-lt"/>
                <a:cs typeface="+mn-lt"/>
              </a:rPr>
              <a:t>疫情防控领导小组、制定工作方案及各项工作预案</a:t>
            </a:r>
          </a:p>
          <a:p>
            <a:pPr>
              <a:lnSpc>
                <a:spcPct val="200000"/>
              </a:lnSpc>
            </a:pPr>
            <a:r>
              <a:rPr b="1" dirty="0" err="1">
                <a:solidFill>
                  <a:srgbClr val="002060"/>
                </a:solidFill>
                <a:latin typeface="+mn-lt"/>
                <a:ea typeface="+mn-lt"/>
                <a:cs typeface="+mn-lt"/>
              </a:rPr>
              <a:t>搭建疫情防控工作网络架构，建立师生沟通联系机制</a:t>
            </a:r>
            <a:endParaRPr b="1" dirty="0">
              <a:solidFill>
                <a:srgbClr val="002060"/>
              </a:solidFill>
              <a:latin typeface="+mn-lt"/>
              <a:ea typeface="+mn-lt"/>
              <a:cs typeface="+mn-lt"/>
            </a:endParaRPr>
          </a:p>
          <a:p>
            <a:pPr>
              <a:lnSpc>
                <a:spcPct val="200000"/>
              </a:lnSpc>
            </a:pPr>
            <a:r>
              <a:rPr b="1" dirty="0" err="1">
                <a:solidFill>
                  <a:srgbClr val="002060"/>
                </a:solidFill>
                <a:latin typeface="+mn-lt"/>
                <a:ea typeface="+mn-lt"/>
                <a:cs typeface="+mn-lt"/>
              </a:rPr>
              <a:t>规范处理学生发热</a:t>
            </a:r>
            <a:r>
              <a:rPr lang="zh-CN" altLang="en-US" b="1" dirty="0">
                <a:solidFill>
                  <a:srgbClr val="002060"/>
                </a:solidFill>
                <a:latin typeface="+mn-lt"/>
                <a:ea typeface="+mn-lt"/>
                <a:cs typeface="+mn-lt"/>
              </a:rPr>
              <a:t>状况</a:t>
            </a:r>
            <a:r>
              <a:rPr b="1" dirty="0">
                <a:solidFill>
                  <a:srgbClr val="002060"/>
                </a:solidFill>
                <a:latin typeface="+mn-lt"/>
                <a:ea typeface="+mn-lt"/>
                <a:cs typeface="+mn-lt"/>
              </a:rPr>
              <a:t>，</a:t>
            </a:r>
            <a:r>
              <a:rPr lang="zh-CN" altLang="en-US" b="1" dirty="0">
                <a:solidFill>
                  <a:srgbClr val="002060"/>
                </a:solidFill>
                <a:latin typeface="+mn-lt"/>
                <a:ea typeface="+mn-lt"/>
                <a:cs typeface="+mn-lt"/>
              </a:rPr>
              <a:t>保障疫情防控常态化</a:t>
            </a:r>
          </a:p>
          <a:p>
            <a:pPr>
              <a:lnSpc>
                <a:spcPct val="200000"/>
              </a:lnSpc>
            </a:pPr>
            <a:r>
              <a:rPr lang="zh-CN" altLang="en-US" b="1" dirty="0">
                <a:solidFill>
                  <a:srgbClr val="002060"/>
                </a:solidFill>
                <a:latin typeface="+mn-lt"/>
                <a:ea typeface="+mn-lt"/>
                <a:cs typeface="+mn-lt"/>
              </a:rPr>
              <a:t>强化宣传，凝聚师生正能量，开通线上心理疏导</a:t>
            </a:r>
            <a:endParaRPr lang="en-US" altLang="zh-CN" b="1" dirty="0">
              <a:solidFill>
                <a:srgbClr val="002060"/>
              </a:solidFill>
              <a:latin typeface="+mn-lt"/>
              <a:ea typeface="+mn-lt"/>
              <a:cs typeface="+mn-lt"/>
            </a:endParaRPr>
          </a:p>
          <a:p>
            <a:pPr>
              <a:lnSpc>
                <a:spcPct val="200000"/>
              </a:lnSpc>
            </a:pPr>
            <a:r>
              <a:rPr lang="zh-CN" altLang="en-US" b="1" dirty="0">
                <a:solidFill>
                  <a:srgbClr val="002060"/>
                </a:solidFill>
                <a:latin typeface="+mn-lt"/>
                <a:ea typeface="+mn-lt"/>
                <a:cs typeface="+mn-lt"/>
              </a:rPr>
              <a:t>关注学生思想动态，疫情防控纳入“开学第一课” </a:t>
            </a:r>
          </a:p>
          <a:p>
            <a:pPr>
              <a:lnSpc>
                <a:spcPct val="200000"/>
              </a:lnSpc>
              <a:buFont typeface="Wingdings" panose="05000000000000000000" pitchFamily="2" charset="2"/>
            </a:pPr>
            <a:endParaRPr dirty="0">
              <a:latin typeface="+mn-lt"/>
              <a:ea typeface="+mn-lt"/>
              <a:cs typeface="+mn-lt"/>
            </a:endParaRPr>
          </a:p>
        </p:txBody>
      </p:sp>
      <p:sp>
        <p:nvSpPr>
          <p:cNvPr id="15" name="TextBox 14"/>
          <p:cNvSpPr txBox="1"/>
          <p:nvPr/>
        </p:nvSpPr>
        <p:spPr>
          <a:xfrm>
            <a:off x="532820" y="975256"/>
            <a:ext cx="5904656" cy="368300"/>
          </a:xfrm>
          <a:prstGeom prst="rect">
            <a:avLst/>
          </a:prstGeom>
          <a:noFill/>
        </p:spPr>
        <p:txBody>
          <a:bodyPr wrap="square" rtlCol="0">
            <a:spAutoFit/>
          </a:bodyPr>
          <a:lstStyle/>
          <a:p>
            <a:r>
              <a:rPr lang="zh-CN" altLang="en-US" b="1" dirty="0">
                <a:solidFill>
                  <a:srgbClr val="C00000"/>
                </a:solidFill>
                <a:latin typeface="+mn-lt"/>
                <a:ea typeface="+mn-lt"/>
                <a:cs typeface="+mn-lt"/>
              </a:rPr>
              <a:t>构建“无围墙校园”疫情防控机制</a:t>
            </a:r>
          </a:p>
        </p:txBody>
      </p:sp>
      <p:pic>
        <p:nvPicPr>
          <p:cNvPr id="4" name="图片 3" descr="上海市教卫工作党委副巡视员杨伟人一行来我校检查开学准备工作"/>
          <p:cNvPicPr>
            <a:picLocks noChangeAspect="1"/>
          </p:cNvPicPr>
          <p:nvPr/>
        </p:nvPicPr>
        <p:blipFill>
          <a:blip r:embed="rId8" cstate="print"/>
          <a:stretch>
            <a:fillRect/>
          </a:stretch>
        </p:blipFill>
        <p:spPr>
          <a:xfrm>
            <a:off x="6184265" y="1530350"/>
            <a:ext cx="2759710" cy="1838325"/>
          </a:xfrm>
          <a:prstGeom prst="rect">
            <a:avLst/>
          </a:prstGeom>
        </p:spPr>
      </p:pic>
      <p:sp>
        <p:nvSpPr>
          <p:cNvPr id="5" name="文本框 4"/>
          <p:cNvSpPr txBox="1"/>
          <p:nvPr/>
        </p:nvSpPr>
        <p:spPr>
          <a:xfrm>
            <a:off x="6204585" y="3526155"/>
            <a:ext cx="2760345" cy="306705"/>
          </a:xfrm>
          <a:prstGeom prst="rect">
            <a:avLst/>
          </a:prstGeom>
          <a:noFill/>
        </p:spPr>
        <p:txBody>
          <a:bodyPr wrap="square" rtlCol="0">
            <a:spAutoFit/>
          </a:bodyPr>
          <a:lstStyle/>
          <a:p>
            <a:pPr algn="ctr"/>
            <a:r>
              <a:rPr lang="zh-CN" altLang="en-US" sz="1400" b="1" dirty="0">
                <a:solidFill>
                  <a:srgbClr val="0070C0"/>
                </a:solidFill>
                <a:latin typeface="+mn-lt"/>
                <a:ea typeface="+mn-lt"/>
                <a:cs typeface="+mn-lt"/>
              </a:rPr>
              <a:t>教委领导来校检查疫情防控工作</a:t>
            </a:r>
          </a:p>
        </p:txBody>
      </p:sp>
      <p:grpSp>
        <p:nvGrpSpPr>
          <p:cNvPr id="13" name="组合 12"/>
          <p:cNvGrpSpPr/>
          <p:nvPr/>
        </p:nvGrpSpPr>
        <p:grpSpPr>
          <a:xfrm>
            <a:off x="156941" y="1707654"/>
            <a:ext cx="306229" cy="2439159"/>
            <a:chOff x="2410" y="3912"/>
            <a:chExt cx="643" cy="4289"/>
          </a:xfrm>
        </p:grpSpPr>
        <p:sp>
          <p:nvSpPr>
            <p:cNvPr id="10" name="燕尾形 47"/>
            <p:cNvSpPr/>
            <p:nvPr>
              <p:custDataLst>
                <p:tags r:id="rId3"/>
              </p:custDataLst>
            </p:nvPr>
          </p:nvSpPr>
          <p:spPr>
            <a:xfrm>
              <a:off x="2410" y="3912"/>
              <a:ext cx="580" cy="42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92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1" name="燕尾形 47"/>
            <p:cNvSpPr/>
            <p:nvPr>
              <p:custDataLst>
                <p:tags r:id="rId4"/>
              </p:custDataLst>
            </p:nvPr>
          </p:nvSpPr>
          <p:spPr>
            <a:xfrm>
              <a:off x="2437" y="6070"/>
              <a:ext cx="580" cy="42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92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2" name="燕尾形 47"/>
            <p:cNvSpPr/>
            <p:nvPr>
              <p:custDataLst>
                <p:tags r:id="rId5"/>
              </p:custDataLst>
            </p:nvPr>
          </p:nvSpPr>
          <p:spPr>
            <a:xfrm>
              <a:off x="2473" y="7776"/>
              <a:ext cx="580" cy="42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92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grpSp>
      <p:sp>
        <p:nvSpPr>
          <p:cNvPr id="14" name="燕尾形 47">
            <a:extLst>
              <a:ext uri="{FF2B5EF4-FFF2-40B4-BE49-F238E27FC236}">
                <a16:creationId xmlns:a16="http://schemas.microsoft.com/office/drawing/2014/main" id="{3348A912-E282-4FBB-95B5-603E3EA403D7}"/>
              </a:ext>
            </a:extLst>
          </p:cNvPr>
          <p:cNvSpPr/>
          <p:nvPr>
            <p:custDataLst>
              <p:tags r:id="rId1"/>
            </p:custDataLst>
          </p:nvPr>
        </p:nvSpPr>
        <p:spPr>
          <a:xfrm>
            <a:off x="182562" y="2256960"/>
            <a:ext cx="276225" cy="241698"/>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92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6" name="燕尾形 47">
            <a:extLst>
              <a:ext uri="{FF2B5EF4-FFF2-40B4-BE49-F238E27FC236}">
                <a16:creationId xmlns:a16="http://schemas.microsoft.com/office/drawing/2014/main" id="{AE7C6B53-5149-4D81-B3C6-C29AE3985F1B}"/>
              </a:ext>
            </a:extLst>
          </p:cNvPr>
          <p:cNvSpPr/>
          <p:nvPr>
            <p:custDataLst>
              <p:tags r:id="rId2"/>
            </p:custDataLst>
          </p:nvPr>
        </p:nvSpPr>
        <p:spPr>
          <a:xfrm>
            <a:off x="161130" y="3402379"/>
            <a:ext cx="276225" cy="241698"/>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92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ransition advClick="0" advTm="5000">
    <p:push/>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512937"/>
            <a:ext cx="9144000" cy="2117627"/>
          </a:xfrm>
          <a:prstGeom prst="rect">
            <a:avLst/>
          </a:prstGeom>
          <a:solidFill>
            <a:srgbClr val="05579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dirty="0">
              <a:solidFill>
                <a:srgbClr val="8A8AB9"/>
              </a:solidFill>
              <a:latin typeface="+mn-ea"/>
            </a:endParaRPr>
          </a:p>
        </p:txBody>
      </p:sp>
      <p:pic>
        <p:nvPicPr>
          <p:cNvPr id="4" name="图片 3"/>
          <p:cNvPicPr>
            <a:picLocks noChangeAspect="1"/>
          </p:cNvPicPr>
          <p:nvPr/>
        </p:nvPicPr>
        <p:blipFill>
          <a:blip r:embed="rId2"/>
          <a:stretch>
            <a:fillRect/>
          </a:stretch>
        </p:blipFill>
        <p:spPr>
          <a:xfrm>
            <a:off x="356711" y="1513046"/>
            <a:ext cx="3780000" cy="2113715"/>
          </a:xfrm>
          <a:prstGeom prst="rect">
            <a:avLst/>
          </a:prstGeom>
        </p:spPr>
      </p:pic>
      <p:sp>
        <p:nvSpPr>
          <p:cNvPr id="5" name="文本框 1"/>
          <p:cNvSpPr>
            <a:spLocks noChangeArrowheads="1"/>
          </p:cNvSpPr>
          <p:nvPr/>
        </p:nvSpPr>
        <p:spPr bwMode="auto">
          <a:xfrm>
            <a:off x="4469788" y="1780504"/>
            <a:ext cx="3852337" cy="1888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50000"/>
              </a:lnSpc>
            </a:pPr>
            <a:r>
              <a:rPr lang="zh-CN" altLang="en-US" sz="2700" b="1" dirty="0">
                <a:solidFill>
                  <a:schemeClr val="bg1"/>
                </a:solidFill>
                <a:latin typeface="+mn-ea"/>
                <a:ea typeface="+mn-ea"/>
                <a:sym typeface="+mn-lt"/>
              </a:rPr>
              <a:t>二、</a:t>
            </a:r>
            <a:r>
              <a:rPr lang="zh-CN" altLang="en-US" sz="2700" b="1" dirty="0">
                <a:solidFill>
                  <a:schemeClr val="bg1"/>
                </a:solidFill>
                <a:latin typeface="+mn-ea"/>
                <a:ea typeface="+mn-ea"/>
              </a:rPr>
              <a:t>落实依法依规办学  </a:t>
            </a:r>
            <a:endParaRPr lang="en-US" altLang="zh-CN" sz="2700" b="1" dirty="0">
              <a:solidFill>
                <a:schemeClr val="bg1"/>
              </a:solidFill>
              <a:latin typeface="+mn-ea"/>
              <a:ea typeface="+mn-ea"/>
            </a:endParaRPr>
          </a:p>
          <a:p>
            <a:pPr>
              <a:lnSpc>
                <a:spcPct val="150000"/>
              </a:lnSpc>
            </a:pPr>
            <a:r>
              <a:rPr lang="en-US" altLang="zh-CN" sz="2700" b="1" dirty="0">
                <a:solidFill>
                  <a:schemeClr val="bg1"/>
                </a:solidFill>
                <a:latin typeface="+mn-ea"/>
                <a:ea typeface="+mn-ea"/>
              </a:rPr>
              <a:t>      </a:t>
            </a:r>
            <a:r>
              <a:rPr lang="zh-CN" altLang="en-US" sz="2700" b="1" dirty="0">
                <a:solidFill>
                  <a:schemeClr val="bg1"/>
                </a:solidFill>
                <a:latin typeface="+mn-ea"/>
                <a:ea typeface="+mn-ea"/>
              </a:rPr>
              <a:t> 深入推进依法治校</a:t>
            </a:r>
            <a:endParaRPr lang="zh-CN" altLang="en-US" sz="2700" b="1" dirty="0">
              <a:solidFill>
                <a:schemeClr val="bg1"/>
              </a:solidFill>
              <a:latin typeface="+mn-ea"/>
              <a:ea typeface="+mn-ea"/>
              <a:sym typeface="+mn-lt"/>
            </a:endParaRPr>
          </a:p>
          <a:p>
            <a:pPr>
              <a:lnSpc>
                <a:spcPct val="150000"/>
              </a:lnSpc>
            </a:pPr>
            <a:endParaRPr lang="zh-CN" altLang="en-US" sz="2700" b="1" dirty="0">
              <a:solidFill>
                <a:schemeClr val="bg1"/>
              </a:solidFill>
              <a:latin typeface="+mn-ea"/>
              <a:ea typeface="+mn-ea"/>
              <a:sym typeface="+mn-lt"/>
            </a:endParaRPr>
          </a:p>
        </p:txBody>
      </p:sp>
    </p:spTree>
    <p:extLst>
      <p:ext uri="{BB962C8B-B14F-4D97-AF65-F5344CB8AC3E}">
        <p14:creationId xmlns:p14="http://schemas.microsoft.com/office/powerpoint/2010/main" val="1069417806"/>
      </p:ext>
    </p:extLst>
  </p:cSld>
  <p:clrMapOvr>
    <a:masterClrMapping/>
  </p:clrMapOvr>
  <mc:AlternateContent xmlns:mc="http://schemas.openxmlformats.org/markup-compatibility/2006" xmlns:p14="http://schemas.microsoft.com/office/powerpoint/2010/main">
    <mc:Choice Requires="p14">
      <p:transition spd="slow" p14:dur="15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Arc 23"/>
          <p:cNvSpPr/>
          <p:nvPr/>
        </p:nvSpPr>
        <p:spPr>
          <a:xfrm rot="-10503987">
            <a:off x="836613" y="3807275"/>
            <a:ext cx="595312" cy="863600"/>
          </a:xfrm>
          <a:custGeom>
            <a:avLst/>
            <a:gdLst>
              <a:gd name="txL" fmla="*/ 0 w 24021"/>
              <a:gd name="txT" fmla="*/ 0 h 34860"/>
              <a:gd name="txR" fmla="*/ 24021 w 24021"/>
              <a:gd name="txB" fmla="*/ 34860 h 34860"/>
            </a:gdLst>
            <a:ahLst/>
            <a:cxnLst>
              <a:cxn ang="0">
                <a:pos x="0" y="136"/>
              </a:cxn>
              <a:cxn ang="0">
                <a:pos x="2421" y="0"/>
              </a:cxn>
              <a:cxn ang="0">
                <a:pos x="24021" y="21600"/>
              </a:cxn>
              <a:cxn ang="0">
                <a:pos x="19471" y="34859"/>
              </a:cxn>
              <a:cxn ang="0">
                <a:pos x="0" y="136"/>
              </a:cxn>
              <a:cxn ang="0">
                <a:pos x="2421" y="0"/>
              </a:cxn>
              <a:cxn ang="0">
                <a:pos x="24021" y="21600"/>
              </a:cxn>
              <a:cxn ang="0">
                <a:pos x="19471" y="34859"/>
              </a:cxn>
              <a:cxn ang="0">
                <a:pos x="2421" y="21600"/>
              </a:cxn>
              <a:cxn ang="0">
                <a:pos x="0" y="136"/>
              </a:cxn>
            </a:cxnLst>
            <a:rect l="txL" t="txT" r="txR" b="txB"/>
            <a:pathLst>
              <a:path w="24021" h="34860" fill="none">
                <a:moveTo>
                  <a:pt x="0" y="136"/>
                </a:moveTo>
                <a:cubicBezTo>
                  <a:pt x="803" y="45"/>
                  <a:pt x="1612" y="-1"/>
                  <a:pt x="2421" y="0"/>
                </a:cubicBezTo>
                <a:cubicBezTo>
                  <a:pt x="14350" y="0"/>
                  <a:pt x="24021" y="9670"/>
                  <a:pt x="24021" y="21600"/>
                </a:cubicBezTo>
                <a:cubicBezTo>
                  <a:pt x="24021" y="26402"/>
                  <a:pt x="22420" y="31068"/>
                  <a:pt x="19471" y="34859"/>
                </a:cubicBezTo>
              </a:path>
              <a:path w="24021" h="34860" stroke="0">
                <a:moveTo>
                  <a:pt x="0" y="136"/>
                </a:moveTo>
                <a:cubicBezTo>
                  <a:pt x="803" y="45"/>
                  <a:pt x="1612" y="-1"/>
                  <a:pt x="2421" y="0"/>
                </a:cubicBezTo>
                <a:cubicBezTo>
                  <a:pt x="14350" y="0"/>
                  <a:pt x="24021" y="9670"/>
                  <a:pt x="24021" y="21600"/>
                </a:cubicBezTo>
                <a:cubicBezTo>
                  <a:pt x="24021" y="26402"/>
                  <a:pt x="22420" y="31068"/>
                  <a:pt x="19471" y="34859"/>
                </a:cubicBezTo>
                <a:lnTo>
                  <a:pt x="2421" y="21600"/>
                </a:lnTo>
                <a:lnTo>
                  <a:pt x="0" y="136"/>
                </a:lnTo>
                <a:close/>
              </a:path>
            </a:pathLst>
          </a:custGeom>
          <a:noFill/>
          <a:ln w="19050" cap="flat" cmpd="sng">
            <a:solidFill>
              <a:srgbClr val="FFFFFF">
                <a:alpha val="100000"/>
              </a:srgbClr>
            </a:solidFill>
            <a:prstDash val="sysDot"/>
            <a:miter lim="800000"/>
            <a:headEnd type="triangle" w="sm" len="lg"/>
            <a:tailEnd type="triangle" w="sm" len="lg"/>
          </a:ln>
        </p:spPr>
        <p:txBody>
          <a:bodyPr/>
          <a:lstStyle/>
          <a:p>
            <a:endParaRPr lang="zh-CN" altLang="en-US">
              <a:solidFill>
                <a:srgbClr val="002060"/>
              </a:solidFill>
            </a:endParaRPr>
          </a:p>
        </p:txBody>
      </p:sp>
      <p:sp>
        <p:nvSpPr>
          <p:cNvPr id="5134" name="Rectangle 44"/>
          <p:cNvSpPr/>
          <p:nvPr/>
        </p:nvSpPr>
        <p:spPr>
          <a:xfrm>
            <a:off x="1102043" y="340175"/>
            <a:ext cx="459740" cy="218440"/>
          </a:xfrm>
          <a:prstGeom prst="rect">
            <a:avLst/>
          </a:prstGeom>
          <a:noFill/>
          <a:ln w="9525">
            <a:noFill/>
          </a:ln>
        </p:spPr>
        <p:txBody>
          <a:bodyPr vert="eaVert" wrap="none" anchor="ctr">
            <a:spAutoFit/>
          </a:bodyPr>
          <a:lstStyle/>
          <a:p>
            <a:pPr>
              <a:spcBef>
                <a:spcPct val="50000"/>
              </a:spcBef>
            </a:pPr>
            <a:endParaRPr lang="zh-CN" altLang="en-US" dirty="0">
              <a:latin typeface="Arial" panose="020B0604020202020204" pitchFamily="34" charset="0"/>
              <a:ea typeface="微软雅黑" panose="020B0503020204020204" pitchFamily="34" charset="-122"/>
            </a:endParaRPr>
          </a:p>
        </p:txBody>
      </p:sp>
      <p:sp>
        <p:nvSpPr>
          <p:cNvPr id="4" name="文本框 3"/>
          <p:cNvSpPr txBox="1"/>
          <p:nvPr/>
        </p:nvSpPr>
        <p:spPr>
          <a:xfrm>
            <a:off x="539750" y="1297305"/>
            <a:ext cx="8268335" cy="368300"/>
          </a:xfrm>
          <a:prstGeom prst="rect">
            <a:avLst/>
          </a:prstGeom>
          <a:noFill/>
        </p:spPr>
        <p:txBody>
          <a:bodyPr wrap="square" rtlCol="0">
            <a:spAutoFit/>
          </a:bodyPr>
          <a:lstStyle/>
          <a:p>
            <a:pPr marL="285750" indent="-285750">
              <a:buFont typeface="Wingdings" panose="05000000000000000000" charset="0"/>
              <a:buChar char="Ø"/>
            </a:pPr>
            <a:endParaRPr lang="zh-CN" altLang="en-US">
              <a:solidFill>
                <a:srgbClr val="002060"/>
              </a:solidFill>
            </a:endParaRPr>
          </a:p>
        </p:txBody>
      </p:sp>
      <p:graphicFrame>
        <p:nvGraphicFramePr>
          <p:cNvPr id="7" name="图示 6"/>
          <p:cNvGraphicFramePr/>
          <p:nvPr>
            <p:extLst>
              <p:ext uri="{D42A27DB-BD31-4B8C-83A1-F6EECF244321}">
                <p14:modId xmlns:p14="http://schemas.microsoft.com/office/powerpoint/2010/main" val="2720429691"/>
              </p:ext>
            </p:extLst>
          </p:nvPr>
        </p:nvGraphicFramePr>
        <p:xfrm>
          <a:off x="611560" y="1220628"/>
          <a:ext cx="8064896" cy="24312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p:cNvSpPr txBox="1"/>
          <p:nvPr/>
        </p:nvSpPr>
        <p:spPr>
          <a:xfrm>
            <a:off x="539670" y="3686001"/>
            <a:ext cx="7776864" cy="1077218"/>
          </a:xfrm>
          <a:prstGeom prst="rect">
            <a:avLst/>
          </a:prstGeom>
          <a:noFill/>
        </p:spPr>
        <p:txBody>
          <a:bodyPr wrap="square" rtlCol="0">
            <a:spAutoFit/>
          </a:bodyPr>
          <a:lstStyle/>
          <a:p>
            <a:pPr marL="285750" indent="-285750">
              <a:buFont typeface="Arial" panose="020B0604020202020204" pitchFamily="34" charset="0"/>
              <a:buChar char="•"/>
            </a:pPr>
            <a:r>
              <a:rPr lang="zh-CN" altLang="en-US" sz="1600" b="1" dirty="0">
                <a:solidFill>
                  <a:srgbClr val="002060"/>
                </a:solidFill>
                <a:latin typeface="+mj-ea"/>
                <a:ea typeface="+mj-ea"/>
              </a:rPr>
              <a:t>《完善“四位一体”治理体系 提升学校治理水平》入选2020全国高等职业院校治理体系建设</a:t>
            </a:r>
            <a:r>
              <a:rPr lang="zh-CN" altLang="en-US" sz="1600" b="1" dirty="0">
                <a:solidFill>
                  <a:srgbClr val="C00000"/>
                </a:solidFill>
                <a:latin typeface="+mj-ea"/>
                <a:ea typeface="+mj-ea"/>
              </a:rPr>
              <a:t>优秀案例50强</a:t>
            </a:r>
            <a:r>
              <a:rPr lang="zh-CN" altLang="en-US" sz="1600" b="1" dirty="0">
                <a:solidFill>
                  <a:srgbClr val="002060"/>
                </a:solidFill>
                <a:latin typeface="+mj-ea"/>
                <a:ea typeface="+mj-ea"/>
              </a:rPr>
              <a:t> </a:t>
            </a:r>
          </a:p>
          <a:p>
            <a:pPr marL="285750" indent="-285750">
              <a:buFont typeface="Arial" panose="020B0604020202020204" pitchFamily="34" charset="0"/>
              <a:buChar char="•"/>
            </a:pPr>
            <a:r>
              <a:rPr lang="zh-CN" altLang="en-US" sz="1600" b="1" dirty="0">
                <a:solidFill>
                  <a:srgbClr val="002060"/>
                </a:solidFill>
                <a:latin typeface="+mj-ea"/>
                <a:ea typeface="+mj-ea"/>
              </a:rPr>
              <a:t>切实推动依法治校工作向纵深发展，本年度共评选出</a:t>
            </a:r>
            <a:r>
              <a:rPr lang="zh-CN" altLang="en-US" sz="1600" b="1" dirty="0">
                <a:solidFill>
                  <a:srgbClr val="C00000"/>
                </a:solidFill>
                <a:latin typeface="+mj-ea"/>
                <a:ea typeface="+mj-ea"/>
              </a:rPr>
              <a:t>5个依法治校示范部门</a:t>
            </a:r>
            <a:endParaRPr lang="en-US" altLang="zh-CN" sz="1600" b="1" dirty="0">
              <a:solidFill>
                <a:srgbClr val="C00000"/>
              </a:solidFill>
              <a:latin typeface="+mj-ea"/>
              <a:ea typeface="+mj-ea"/>
            </a:endParaRPr>
          </a:p>
          <a:p>
            <a:pPr marL="285750" indent="-285750">
              <a:buFont typeface="Arial" panose="020B0604020202020204" pitchFamily="34" charset="0"/>
              <a:buChar char="•"/>
            </a:pPr>
            <a:r>
              <a:rPr lang="zh-CN" altLang="en-US" sz="1600" b="1" dirty="0">
                <a:solidFill>
                  <a:srgbClr val="002060"/>
                </a:solidFill>
                <a:latin typeface="+mj-ea"/>
                <a:ea typeface="+mj-ea"/>
              </a:rPr>
              <a:t>规范信访工作，全年受理信访件计</a:t>
            </a:r>
            <a:r>
              <a:rPr lang="en-US" altLang="zh-CN" sz="1600" b="1" dirty="0">
                <a:solidFill>
                  <a:srgbClr val="002060"/>
                </a:solidFill>
                <a:latin typeface="+mj-ea"/>
                <a:ea typeface="+mj-ea"/>
              </a:rPr>
              <a:t>91</a:t>
            </a:r>
            <a:r>
              <a:rPr lang="zh-CN" altLang="en-US" sz="1600" b="1" dirty="0">
                <a:solidFill>
                  <a:srgbClr val="002060"/>
                </a:solidFill>
                <a:latin typeface="+mj-ea"/>
                <a:ea typeface="+mj-ea"/>
              </a:rPr>
              <a:t>件，</a:t>
            </a:r>
            <a:r>
              <a:rPr lang="zh-CN" altLang="en-US" sz="1600" b="1" dirty="0">
                <a:solidFill>
                  <a:srgbClr val="C00000"/>
                </a:solidFill>
                <a:latin typeface="+mj-ea"/>
                <a:ea typeface="+mj-ea"/>
              </a:rPr>
              <a:t>办结率</a:t>
            </a:r>
            <a:r>
              <a:rPr lang="en-US" altLang="zh-CN" sz="1600" b="1" dirty="0">
                <a:solidFill>
                  <a:srgbClr val="C00000"/>
                </a:solidFill>
                <a:latin typeface="+mj-ea"/>
                <a:ea typeface="+mj-ea"/>
              </a:rPr>
              <a:t>100%</a:t>
            </a:r>
          </a:p>
        </p:txBody>
      </p:sp>
      <p:sp>
        <p:nvSpPr>
          <p:cNvPr id="3" name="矩形 2"/>
          <p:cNvSpPr/>
          <p:nvPr/>
        </p:nvSpPr>
        <p:spPr>
          <a:xfrm>
            <a:off x="467544" y="267494"/>
            <a:ext cx="5941695" cy="460375"/>
          </a:xfrm>
          <a:prstGeom prst="rect">
            <a:avLst/>
          </a:prstGeom>
        </p:spPr>
        <p:txBody>
          <a:bodyPr wrap="none">
            <a:spAutoFit/>
          </a:bodyPr>
          <a:lstStyle/>
          <a:p>
            <a:r>
              <a:rPr lang="zh-CN" altLang="en-US" sz="2400" b="1" dirty="0">
                <a:solidFill>
                  <a:srgbClr val="002060"/>
                </a:solidFill>
                <a:latin typeface="+mn-ea"/>
                <a:ea typeface="+mn-ea"/>
              </a:rPr>
              <a:t>二、落实依法依规办学   深入推进依法治校</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8"/>
          <p:cNvSpPr/>
          <p:nvPr/>
        </p:nvSpPr>
        <p:spPr>
          <a:xfrm>
            <a:off x="-207962" y="4156525"/>
            <a:ext cx="7339012" cy="450850"/>
          </a:xfrm>
          <a:prstGeom prst="rect">
            <a:avLst/>
          </a:prstGeom>
          <a:noFill/>
          <a:ln w="9525">
            <a:noFill/>
          </a:ln>
        </p:spPr>
        <p:txBody>
          <a:bodyPr>
            <a:spAutoFit/>
          </a:bodyPr>
          <a:lstStyle/>
          <a:p>
            <a:pPr latinLnBrk="1">
              <a:lnSpc>
                <a:spcPct val="130000"/>
              </a:lnSpc>
              <a:spcBef>
                <a:spcPct val="20000"/>
              </a:spcBef>
            </a:pPr>
            <a:r>
              <a:rPr lang="zh-CN" altLang="en-US" dirty="0">
                <a:latin typeface="微软雅黑" panose="020B0503020204020204" pitchFamily="34" charset="-122"/>
                <a:ea typeface="楷体_GB2312" pitchFamily="49" charset="-122"/>
              </a:rPr>
              <a:t>        </a:t>
            </a:r>
          </a:p>
        </p:txBody>
      </p:sp>
      <p:pic>
        <p:nvPicPr>
          <p:cNvPr id="5" name="图片 4" descr="全国高等职业院校治理体系建设优秀案例50强"/>
          <p:cNvPicPr>
            <a:picLocks noChangeAspect="1"/>
          </p:cNvPicPr>
          <p:nvPr/>
        </p:nvPicPr>
        <p:blipFill>
          <a:blip r:embed="rId2" cstate="print"/>
          <a:stretch>
            <a:fillRect/>
          </a:stretch>
        </p:blipFill>
        <p:spPr>
          <a:xfrm>
            <a:off x="467360" y="1143635"/>
            <a:ext cx="3474720" cy="2497455"/>
          </a:xfrm>
          <a:prstGeom prst="rect">
            <a:avLst/>
          </a:prstGeom>
        </p:spPr>
      </p:pic>
      <p:sp>
        <p:nvSpPr>
          <p:cNvPr id="3" name="矩形 2"/>
          <p:cNvSpPr/>
          <p:nvPr/>
        </p:nvSpPr>
        <p:spPr>
          <a:xfrm>
            <a:off x="467544" y="267494"/>
            <a:ext cx="5941695" cy="460375"/>
          </a:xfrm>
          <a:prstGeom prst="rect">
            <a:avLst/>
          </a:prstGeom>
        </p:spPr>
        <p:txBody>
          <a:bodyPr wrap="none">
            <a:spAutoFit/>
          </a:bodyPr>
          <a:lstStyle/>
          <a:p>
            <a:r>
              <a:rPr lang="zh-CN" altLang="en-US" sz="2400" b="1" dirty="0">
                <a:solidFill>
                  <a:srgbClr val="002060"/>
                </a:solidFill>
                <a:latin typeface="+mn-ea"/>
                <a:ea typeface="+mn-ea"/>
              </a:rPr>
              <a:t>二、落实依法依规办学   深入推进依法治校</a:t>
            </a:r>
          </a:p>
        </p:txBody>
      </p:sp>
      <p:pic>
        <p:nvPicPr>
          <p:cNvPr id="48130" name="Picture 2" descr="http://www1.stiei.edu.cn/_upload/article/images/79/47/d9aefa1245c693017b22042e6924/6bd0b3c9-856a-485c-bc5b-7e25f73bbbe7.jpg"/>
          <p:cNvPicPr>
            <a:picLocks noChangeAspect="1" noChangeArrowheads="1"/>
          </p:cNvPicPr>
          <p:nvPr/>
        </p:nvPicPr>
        <p:blipFill>
          <a:blip r:embed="rId3" cstate="print"/>
          <a:srcRect/>
          <a:stretch>
            <a:fillRect/>
          </a:stretch>
        </p:blipFill>
        <p:spPr bwMode="auto">
          <a:xfrm>
            <a:off x="4557395" y="1143635"/>
            <a:ext cx="3603625" cy="2497455"/>
          </a:xfrm>
          <a:prstGeom prst="rect">
            <a:avLst/>
          </a:prstGeom>
          <a:noFill/>
        </p:spPr>
      </p:pic>
      <p:sp>
        <p:nvSpPr>
          <p:cNvPr id="2" name="文本框 1"/>
          <p:cNvSpPr txBox="1"/>
          <p:nvPr/>
        </p:nvSpPr>
        <p:spPr>
          <a:xfrm>
            <a:off x="687070" y="3936365"/>
            <a:ext cx="2472690" cy="521970"/>
          </a:xfrm>
          <a:prstGeom prst="rect">
            <a:avLst/>
          </a:prstGeom>
          <a:noFill/>
        </p:spPr>
        <p:txBody>
          <a:bodyPr wrap="square" rtlCol="0">
            <a:spAutoFit/>
          </a:bodyPr>
          <a:lstStyle/>
          <a:p>
            <a:pPr algn="ctr"/>
            <a:r>
              <a:rPr lang="zh-CN" altLang="en-US" sz="1400" b="1" dirty="0">
                <a:solidFill>
                  <a:srgbClr val="0070C0"/>
                </a:solidFill>
                <a:latin typeface="+mn-lt"/>
                <a:ea typeface="+mn-lt"/>
                <a:cs typeface="+mn-lt"/>
              </a:rPr>
              <a:t>2020全国高等职业院校治理体系建设优秀案例50强</a:t>
            </a:r>
          </a:p>
        </p:txBody>
      </p:sp>
      <p:sp>
        <p:nvSpPr>
          <p:cNvPr id="4" name="文本框 3"/>
          <p:cNvSpPr txBox="1"/>
          <p:nvPr/>
        </p:nvSpPr>
        <p:spPr>
          <a:xfrm>
            <a:off x="5249545" y="3936365"/>
            <a:ext cx="2390140" cy="306705"/>
          </a:xfrm>
          <a:prstGeom prst="rect">
            <a:avLst/>
          </a:prstGeom>
          <a:noFill/>
        </p:spPr>
        <p:txBody>
          <a:bodyPr wrap="square" rtlCol="0">
            <a:spAutoFit/>
          </a:bodyPr>
          <a:lstStyle/>
          <a:p>
            <a:pPr algn="ctr"/>
            <a:r>
              <a:rPr lang="zh-CN" altLang="en-US" sz="1400" b="1" dirty="0">
                <a:solidFill>
                  <a:srgbClr val="0070C0"/>
                </a:solidFill>
                <a:latin typeface="+mn-lt"/>
                <a:ea typeface="+mn-lt"/>
                <a:cs typeface="+mn-lt"/>
              </a:rPr>
              <a:t>依法治校示范部门评选会议</a:t>
            </a:r>
          </a:p>
        </p:txBody>
      </p:sp>
    </p:spTree>
  </p:cSld>
  <p:clrMapOvr>
    <a:masterClrMapping/>
  </p:clrMapOvr>
  <p:transition advClick="0" advTm="5000">
    <p:push/>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MH_Title_1"/>
          <p:cNvSpPr>
            <a:spLocks noChangeArrowheads="1"/>
          </p:cNvSpPr>
          <p:nvPr>
            <p:custDataLst>
              <p:tags r:id="rId2"/>
            </p:custDataLst>
          </p:nvPr>
        </p:nvSpPr>
        <p:spPr bwMode="auto">
          <a:xfrm>
            <a:off x="6434139" y="2588419"/>
            <a:ext cx="2098301" cy="667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defRPr/>
            </a:pPr>
            <a:r>
              <a:rPr lang="zh-CN" altLang="en-US" b="1" dirty="0">
                <a:solidFill>
                  <a:srgbClr val="002060"/>
                </a:solidFill>
                <a:latin typeface="+mn-lt"/>
                <a:ea typeface="+mn-ea"/>
              </a:rPr>
              <a:t>强化内部控制管理</a:t>
            </a:r>
            <a:endParaRPr lang="zh-CN" altLang="zh-CN" b="1" dirty="0">
              <a:solidFill>
                <a:srgbClr val="002060"/>
              </a:solidFill>
              <a:latin typeface="+mn-lt"/>
              <a:ea typeface="+mn-ea"/>
            </a:endParaRPr>
          </a:p>
        </p:txBody>
      </p:sp>
      <p:sp>
        <p:nvSpPr>
          <p:cNvPr id="2051" name="MH_Other_1"/>
          <p:cNvSpPr/>
          <p:nvPr>
            <p:custDataLst>
              <p:tags r:id="rId3"/>
            </p:custDataLst>
          </p:nvPr>
        </p:nvSpPr>
        <p:spPr bwMode="auto">
          <a:xfrm>
            <a:off x="4367213" y="1956198"/>
            <a:ext cx="1943100" cy="987028"/>
          </a:xfrm>
          <a:custGeom>
            <a:avLst/>
            <a:gdLst>
              <a:gd name="T0" fmla="*/ 0 w 518"/>
              <a:gd name="T1" fmla="*/ 0 h 351"/>
              <a:gd name="T2" fmla="*/ 2147483646 w 518"/>
              <a:gd name="T3" fmla="*/ 2147483646 h 351"/>
              <a:gd name="T4" fmla="*/ 0 60000 65536"/>
              <a:gd name="T5" fmla="*/ 0 60000 65536"/>
            </a:gdLst>
            <a:ahLst/>
            <a:cxnLst>
              <a:cxn ang="T4">
                <a:pos x="T0" y="T1"/>
              </a:cxn>
              <a:cxn ang="T5">
                <a:pos x="T2" y="T3"/>
              </a:cxn>
            </a:cxnLst>
            <a:rect l="0" t="0" r="r" b="b"/>
            <a:pathLst>
              <a:path w="518" h="351">
                <a:moveTo>
                  <a:pt x="0" y="0"/>
                </a:moveTo>
                <a:cubicBezTo>
                  <a:pt x="411" y="0"/>
                  <a:pt x="260" y="351"/>
                  <a:pt x="518" y="340"/>
                </a:cubicBezTo>
              </a:path>
            </a:pathLst>
          </a:custGeom>
          <a:noFill/>
          <a:ln w="14"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2" name="MH_SubTitle_1"/>
          <p:cNvSpPr/>
          <p:nvPr>
            <p:custDataLst>
              <p:tags r:id="rId4"/>
            </p:custDataLst>
          </p:nvPr>
        </p:nvSpPr>
        <p:spPr>
          <a:xfrm>
            <a:off x="179512" y="1764507"/>
            <a:ext cx="4464497" cy="32623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eaLnBrk="1" fontAlgn="auto" hangingPunct="1">
              <a:spcBef>
                <a:spcPts val="0"/>
              </a:spcBef>
              <a:spcAft>
                <a:spcPts val="0"/>
              </a:spcAft>
              <a:defRPr/>
            </a:pPr>
            <a:r>
              <a:rPr sz="1400" b="1" dirty="0">
                <a:solidFill>
                  <a:srgbClr val="FFFFFF"/>
                </a:solidFill>
              </a:rPr>
              <a:t>参与过程性控制，加强事前、事中审计监督</a:t>
            </a:r>
          </a:p>
        </p:txBody>
      </p:sp>
      <p:sp>
        <p:nvSpPr>
          <p:cNvPr id="2053" name="MH_Other_2"/>
          <p:cNvSpPr/>
          <p:nvPr>
            <p:custDataLst>
              <p:tags r:id="rId5"/>
            </p:custDataLst>
          </p:nvPr>
        </p:nvSpPr>
        <p:spPr bwMode="auto">
          <a:xfrm>
            <a:off x="4367213" y="2406254"/>
            <a:ext cx="1943100" cy="522684"/>
          </a:xfrm>
          <a:custGeom>
            <a:avLst/>
            <a:gdLst>
              <a:gd name="T0" fmla="*/ 0 w 518"/>
              <a:gd name="T1" fmla="*/ 0 h 95"/>
              <a:gd name="T2" fmla="*/ 2147483646 w 518"/>
              <a:gd name="T3" fmla="*/ 2147483646 h 95"/>
              <a:gd name="T4" fmla="*/ 0 60000 65536"/>
              <a:gd name="T5" fmla="*/ 0 60000 65536"/>
            </a:gdLst>
            <a:ahLst/>
            <a:cxnLst>
              <a:cxn ang="T4">
                <a:pos x="T0" y="T1"/>
              </a:cxn>
              <a:cxn ang="T5">
                <a:pos x="T2" y="T3"/>
              </a:cxn>
            </a:cxnLst>
            <a:rect l="0" t="0" r="r" b="b"/>
            <a:pathLst>
              <a:path w="518" h="95">
                <a:moveTo>
                  <a:pt x="0" y="0"/>
                </a:moveTo>
                <a:cubicBezTo>
                  <a:pt x="411" y="0"/>
                  <a:pt x="260" y="95"/>
                  <a:pt x="518" y="92"/>
                </a:cubicBezTo>
              </a:path>
            </a:pathLst>
          </a:custGeom>
          <a:noFill/>
          <a:ln w="14" cap="flat">
            <a:solidFill>
              <a:schemeClr val="accent2"/>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4" name="MH_SubTitle_2"/>
          <p:cNvSpPr/>
          <p:nvPr>
            <p:custDataLst>
              <p:tags r:id="rId6"/>
            </p:custDataLst>
          </p:nvPr>
        </p:nvSpPr>
        <p:spPr>
          <a:xfrm>
            <a:off x="179512" y="2262188"/>
            <a:ext cx="4464497" cy="3262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Autofit/>
          </a:bodyPr>
          <a:lstStyle/>
          <a:p>
            <a:pPr algn="ctr" eaLnBrk="1" fontAlgn="auto" hangingPunct="1">
              <a:spcBef>
                <a:spcPts val="0"/>
              </a:spcBef>
              <a:spcAft>
                <a:spcPts val="0"/>
              </a:spcAft>
              <a:defRPr/>
            </a:pPr>
            <a:r>
              <a:rPr lang="zh-CN" altLang="en-US" sz="1400" b="1" dirty="0">
                <a:solidFill>
                  <a:srgbClr val="FFFFFF"/>
                </a:solidFill>
              </a:rPr>
              <a:t>开展工程造价控制和审核，保障工程投资管理质量</a:t>
            </a:r>
          </a:p>
        </p:txBody>
      </p:sp>
      <p:sp>
        <p:nvSpPr>
          <p:cNvPr id="2055" name="MH_Other_3"/>
          <p:cNvSpPr/>
          <p:nvPr>
            <p:custDataLst>
              <p:tags r:id="rId7"/>
            </p:custDataLst>
          </p:nvPr>
        </p:nvSpPr>
        <p:spPr bwMode="auto">
          <a:xfrm>
            <a:off x="4367213" y="2912269"/>
            <a:ext cx="1943100" cy="557213"/>
          </a:xfrm>
          <a:custGeom>
            <a:avLst/>
            <a:gdLst>
              <a:gd name="T0" fmla="*/ 0 w 518"/>
              <a:gd name="T1" fmla="*/ 2147483646 h 117"/>
              <a:gd name="T2" fmla="*/ 2147483646 w 518"/>
              <a:gd name="T3" fmla="*/ 2147483646 h 117"/>
              <a:gd name="T4" fmla="*/ 0 60000 65536"/>
              <a:gd name="T5" fmla="*/ 0 60000 65536"/>
            </a:gdLst>
            <a:ahLst/>
            <a:cxnLst>
              <a:cxn ang="T4">
                <a:pos x="T0" y="T1"/>
              </a:cxn>
              <a:cxn ang="T5">
                <a:pos x="T2" y="T3"/>
              </a:cxn>
            </a:cxnLst>
            <a:rect l="0" t="0" r="r" b="b"/>
            <a:pathLst>
              <a:path w="518" h="117">
                <a:moveTo>
                  <a:pt x="0" y="117"/>
                </a:moveTo>
                <a:cubicBezTo>
                  <a:pt x="411" y="117"/>
                  <a:pt x="260" y="0"/>
                  <a:pt x="518" y="4"/>
                </a:cubicBezTo>
              </a:path>
            </a:pathLst>
          </a:custGeom>
          <a:noFill/>
          <a:ln w="14" cap="flat">
            <a:solidFill>
              <a:schemeClr val="accent2"/>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5" name="MH_SubTitle_4"/>
          <p:cNvSpPr/>
          <p:nvPr>
            <p:custDataLst>
              <p:tags r:id="rId8"/>
            </p:custDataLst>
          </p:nvPr>
        </p:nvSpPr>
        <p:spPr>
          <a:xfrm>
            <a:off x="179512" y="3257551"/>
            <a:ext cx="4464497" cy="3262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fontScale="97500"/>
          </a:bodyPr>
          <a:lstStyle/>
          <a:p>
            <a:pPr algn="ctr" eaLnBrk="1" fontAlgn="auto" hangingPunct="1">
              <a:spcBef>
                <a:spcPts val="0"/>
              </a:spcBef>
              <a:spcAft>
                <a:spcPts val="0"/>
              </a:spcAft>
              <a:defRPr/>
            </a:pPr>
            <a:r>
              <a:rPr lang="zh-CN" altLang="en-US" sz="1400" b="1" dirty="0">
                <a:solidFill>
                  <a:srgbClr val="FFFFFF"/>
                </a:solidFill>
              </a:rPr>
              <a:t>开展二级学院内部控制审计，加强二级学院预算管理监督</a:t>
            </a:r>
          </a:p>
        </p:txBody>
      </p:sp>
      <p:sp>
        <p:nvSpPr>
          <p:cNvPr id="2057" name="MH_Other_4"/>
          <p:cNvSpPr/>
          <p:nvPr>
            <p:custDataLst>
              <p:tags r:id="rId9"/>
            </p:custDataLst>
          </p:nvPr>
        </p:nvSpPr>
        <p:spPr bwMode="auto">
          <a:xfrm>
            <a:off x="4367213" y="2897981"/>
            <a:ext cx="1943100" cy="991791"/>
          </a:xfrm>
          <a:custGeom>
            <a:avLst/>
            <a:gdLst>
              <a:gd name="T0" fmla="*/ 0 w 518"/>
              <a:gd name="T1" fmla="*/ 2147483646 h 327"/>
              <a:gd name="T2" fmla="*/ 2147483646 w 518"/>
              <a:gd name="T3" fmla="*/ 2147483646 h 327"/>
              <a:gd name="T4" fmla="*/ 0 60000 65536"/>
              <a:gd name="T5" fmla="*/ 0 60000 65536"/>
            </a:gdLst>
            <a:ahLst/>
            <a:cxnLst>
              <a:cxn ang="T4">
                <a:pos x="T0" y="T1"/>
              </a:cxn>
              <a:cxn ang="T5">
                <a:pos x="T2" y="T3"/>
              </a:cxn>
            </a:cxnLst>
            <a:rect l="0" t="0" r="r" b="b"/>
            <a:pathLst>
              <a:path w="518" h="327">
                <a:moveTo>
                  <a:pt x="0" y="327"/>
                </a:moveTo>
                <a:cubicBezTo>
                  <a:pt x="411" y="327"/>
                  <a:pt x="260" y="0"/>
                  <a:pt x="518" y="10"/>
                </a:cubicBezTo>
              </a:path>
            </a:pathLst>
          </a:custGeom>
          <a:noFill/>
          <a:ln w="14"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7" name="MH_SubTitle_5"/>
          <p:cNvSpPr/>
          <p:nvPr>
            <p:custDataLst>
              <p:tags r:id="rId10"/>
            </p:custDataLst>
          </p:nvPr>
        </p:nvSpPr>
        <p:spPr>
          <a:xfrm>
            <a:off x="179512" y="3755232"/>
            <a:ext cx="4464497" cy="32623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fontScale="97500"/>
          </a:bodyPr>
          <a:lstStyle/>
          <a:p>
            <a:pPr algn="ctr" eaLnBrk="1" fontAlgn="auto" hangingPunct="1">
              <a:spcBef>
                <a:spcPts val="0"/>
              </a:spcBef>
              <a:spcAft>
                <a:spcPts val="0"/>
              </a:spcAft>
              <a:defRPr/>
            </a:pPr>
            <a:r>
              <a:rPr lang="zh-CN" altLang="en-US" sz="1400" b="1" dirty="0">
                <a:solidFill>
                  <a:srgbClr val="FFFFFF"/>
                </a:solidFill>
              </a:rPr>
              <a:t>严格执行集体决策相关规定和加强科研项目过程管理</a:t>
            </a:r>
          </a:p>
        </p:txBody>
      </p:sp>
      <p:sp>
        <p:nvSpPr>
          <p:cNvPr id="22" name="MH_SubTitle_3"/>
          <p:cNvSpPr/>
          <p:nvPr>
            <p:custDataLst>
              <p:tags r:id="rId11"/>
            </p:custDataLst>
          </p:nvPr>
        </p:nvSpPr>
        <p:spPr>
          <a:xfrm>
            <a:off x="179512" y="2759869"/>
            <a:ext cx="4464497" cy="32623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eaLnBrk="1" fontAlgn="auto" hangingPunct="1">
              <a:spcBef>
                <a:spcPts val="0"/>
              </a:spcBef>
              <a:spcAft>
                <a:spcPts val="0"/>
              </a:spcAft>
              <a:defRPr/>
            </a:pPr>
            <a:r>
              <a:rPr lang="zh-CN" altLang="en-US" sz="1400" b="1" dirty="0">
                <a:solidFill>
                  <a:srgbClr val="FFFFFF"/>
                </a:solidFill>
              </a:rPr>
              <a:t>开展校内经济责任审计，拓展审计业务类型</a:t>
            </a:r>
          </a:p>
        </p:txBody>
      </p:sp>
      <p:sp>
        <p:nvSpPr>
          <p:cNvPr id="23" name="MH_Other_5"/>
          <p:cNvSpPr>
            <a:spLocks noChangeShapeType="1"/>
          </p:cNvSpPr>
          <p:nvPr>
            <p:custDataLst>
              <p:tags r:id="rId12"/>
            </p:custDataLst>
          </p:nvPr>
        </p:nvSpPr>
        <p:spPr bwMode="auto">
          <a:xfrm>
            <a:off x="4367214" y="2922985"/>
            <a:ext cx="1836737" cy="0"/>
          </a:xfrm>
          <a:prstGeom prst="line">
            <a:avLst/>
          </a:prstGeom>
          <a:noFill/>
          <a:ln w="14" cap="flat">
            <a:solidFill>
              <a:schemeClr val="accent1"/>
            </a:solidFill>
            <a:prstDash val="solid"/>
            <a:miter lim="800000"/>
          </a:ln>
          <a:extLst>
            <a:ext uri="{909E8E84-426E-40DD-AFC4-6F175D3DCCD1}">
              <a14:hiddenFill xmlns:a14="http://schemas.microsoft.com/office/drawing/2010/main">
                <a:noFill/>
              </a14:hiddenFill>
            </a:ext>
          </a:extLst>
        </p:spPr>
        <p:txBody>
          <a:bodyPr>
            <a:normAutofit fontScale="25000" lnSpcReduction="20000"/>
          </a:bodyPr>
          <a:lstStyle/>
          <a:p>
            <a:pPr eaLnBrk="1" fontAlgn="auto" hangingPunct="1">
              <a:spcBef>
                <a:spcPts val="0"/>
              </a:spcBef>
              <a:spcAft>
                <a:spcPts val="0"/>
              </a:spcAft>
              <a:defRPr/>
            </a:pPr>
            <a:endParaRPr lang="zh-CN" altLang="en-US" sz="1600">
              <a:latin typeface="+mn-lt"/>
              <a:ea typeface="+mn-ea"/>
            </a:endParaRPr>
          </a:p>
        </p:txBody>
      </p:sp>
      <p:sp>
        <p:nvSpPr>
          <p:cNvPr id="21" name="MH_Other_6"/>
          <p:cNvSpPr/>
          <p:nvPr>
            <p:custDataLst>
              <p:tags r:id="rId13"/>
            </p:custDataLst>
          </p:nvPr>
        </p:nvSpPr>
        <p:spPr bwMode="auto">
          <a:xfrm>
            <a:off x="6189664" y="2852738"/>
            <a:ext cx="244475" cy="140494"/>
          </a:xfrm>
          <a:custGeom>
            <a:avLst/>
            <a:gdLst>
              <a:gd name="T0" fmla="*/ 0 w 154"/>
              <a:gd name="T1" fmla="*/ 0 h 118"/>
              <a:gd name="T2" fmla="*/ 154 w 154"/>
              <a:gd name="T3" fmla="*/ 59 h 118"/>
              <a:gd name="T4" fmla="*/ 0 w 154"/>
              <a:gd name="T5" fmla="*/ 118 h 118"/>
              <a:gd name="T6" fmla="*/ 0 w 154"/>
              <a:gd name="T7" fmla="*/ 0 h 118"/>
            </a:gdLst>
            <a:ahLst/>
            <a:cxnLst>
              <a:cxn ang="0">
                <a:pos x="T0" y="T1"/>
              </a:cxn>
              <a:cxn ang="0">
                <a:pos x="T2" y="T3"/>
              </a:cxn>
              <a:cxn ang="0">
                <a:pos x="T4" y="T5"/>
              </a:cxn>
              <a:cxn ang="0">
                <a:pos x="T6" y="T7"/>
              </a:cxn>
            </a:cxnLst>
            <a:rect l="0" t="0" r="r" b="b"/>
            <a:pathLst>
              <a:path w="154" h="118">
                <a:moveTo>
                  <a:pt x="0" y="0"/>
                </a:moveTo>
                <a:lnTo>
                  <a:pt x="154" y="59"/>
                </a:lnTo>
                <a:lnTo>
                  <a:pt x="0" y="118"/>
                </a:lnTo>
                <a:lnTo>
                  <a:pt x="0" y="0"/>
                </a:lnTo>
                <a:close/>
              </a:path>
            </a:pathLst>
          </a:custGeom>
          <a:solidFill>
            <a:schemeClr val="accent1">
              <a:lumMod val="50000"/>
            </a:schemeClr>
          </a:solidFill>
          <a:ln>
            <a:noFill/>
          </a:ln>
        </p:spPr>
        <p:txBody>
          <a:bodyPr>
            <a:normAutofit fontScale="25000" lnSpcReduction="20000"/>
          </a:bodyPr>
          <a:lstStyle/>
          <a:p>
            <a:pPr eaLnBrk="1" fontAlgn="auto" hangingPunct="1">
              <a:spcBef>
                <a:spcPts val="0"/>
              </a:spcBef>
              <a:spcAft>
                <a:spcPts val="0"/>
              </a:spcAft>
              <a:defRPr/>
            </a:pPr>
            <a:endParaRPr lang="zh-CN" altLang="en-US" sz="1600">
              <a:latin typeface="+mn-lt"/>
              <a:ea typeface="+mn-ea"/>
            </a:endParaRPr>
          </a:p>
        </p:txBody>
      </p:sp>
      <p:sp>
        <p:nvSpPr>
          <p:cNvPr id="3" name="TextBox 2"/>
          <p:cNvSpPr txBox="1"/>
          <p:nvPr/>
        </p:nvSpPr>
        <p:spPr>
          <a:xfrm>
            <a:off x="3059832" y="4344988"/>
            <a:ext cx="5794128" cy="368300"/>
          </a:xfrm>
          <a:prstGeom prst="rect">
            <a:avLst/>
          </a:prstGeom>
          <a:noFill/>
        </p:spPr>
        <p:txBody>
          <a:bodyPr wrap="square" rtlCol="0">
            <a:spAutoFit/>
          </a:bodyPr>
          <a:lstStyle/>
          <a:p>
            <a:r>
              <a:rPr lang="zh-CN" altLang="en-US" b="1" dirty="0">
                <a:solidFill>
                  <a:srgbClr val="0070C0"/>
                </a:solidFill>
                <a:latin typeface="+mn-lt"/>
                <a:ea typeface="+mn-lt"/>
              </a:rPr>
              <a:t>启动两个内部控制风险评估工作，优化内部控制流程</a:t>
            </a:r>
          </a:p>
        </p:txBody>
      </p:sp>
      <p:sp>
        <p:nvSpPr>
          <p:cNvPr id="17" name="TextBox 1">
            <a:extLst>
              <a:ext uri="{FF2B5EF4-FFF2-40B4-BE49-F238E27FC236}">
                <a16:creationId xmlns:a16="http://schemas.microsoft.com/office/drawing/2014/main" id="{EDC46FE2-FBBA-4E93-B14C-18CBF017277C}"/>
              </a:ext>
            </a:extLst>
          </p:cNvPr>
          <p:cNvSpPr txBox="1"/>
          <p:nvPr/>
        </p:nvSpPr>
        <p:spPr>
          <a:xfrm>
            <a:off x="395536" y="915566"/>
            <a:ext cx="3971677" cy="369332"/>
          </a:xfrm>
          <a:prstGeom prst="rect">
            <a:avLst/>
          </a:prstGeom>
          <a:noFill/>
        </p:spPr>
        <p:txBody>
          <a:bodyPr wrap="square" rtlCol="0">
            <a:spAutoFit/>
          </a:bodyPr>
          <a:lstStyle/>
          <a:p>
            <a:r>
              <a:rPr lang="zh-CN" altLang="en-US" b="1" dirty="0">
                <a:solidFill>
                  <a:srgbClr val="C00000"/>
                </a:solidFill>
                <a:latin typeface="+mn-lt"/>
                <a:ea typeface="+mn-lt"/>
                <a:cs typeface="+mn-lt"/>
              </a:rPr>
              <a:t>加强内部控制管理</a:t>
            </a:r>
          </a:p>
        </p:txBody>
      </p:sp>
      <p:sp>
        <p:nvSpPr>
          <p:cNvPr id="18" name="矩形 17">
            <a:extLst>
              <a:ext uri="{FF2B5EF4-FFF2-40B4-BE49-F238E27FC236}">
                <a16:creationId xmlns:a16="http://schemas.microsoft.com/office/drawing/2014/main" id="{5C8177E3-15E1-40EC-B2CC-6D0A8BEF454E}"/>
              </a:ext>
            </a:extLst>
          </p:cNvPr>
          <p:cNvSpPr/>
          <p:nvPr/>
        </p:nvSpPr>
        <p:spPr>
          <a:xfrm>
            <a:off x="467544" y="267494"/>
            <a:ext cx="5941695" cy="460375"/>
          </a:xfrm>
          <a:prstGeom prst="rect">
            <a:avLst/>
          </a:prstGeom>
        </p:spPr>
        <p:txBody>
          <a:bodyPr wrap="none">
            <a:spAutoFit/>
          </a:bodyPr>
          <a:lstStyle/>
          <a:p>
            <a:r>
              <a:rPr lang="zh-CN" altLang="en-US" sz="2400" b="1" dirty="0">
                <a:solidFill>
                  <a:srgbClr val="002060"/>
                </a:solidFill>
                <a:latin typeface="+mn-ea"/>
                <a:ea typeface="+mn-ea"/>
              </a:rPr>
              <a:t>二、落实依法依规办学   深入推进依法治校</a:t>
            </a:r>
          </a:p>
        </p:txBody>
      </p:sp>
    </p:spTree>
    <p:custDataLst>
      <p:tags r:id="rId1"/>
    </p:custDataLst>
  </p:cSld>
  <p:clrMapOvr>
    <a:masterClrMapping/>
  </p:clrMapOvr>
  <p:transition advClick="0" advTm="5000">
    <p:pu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示 1">
            <a:extLst>
              <a:ext uri="{FF2B5EF4-FFF2-40B4-BE49-F238E27FC236}">
                <a16:creationId xmlns:a16="http://schemas.microsoft.com/office/drawing/2014/main" id="{3D5AF453-E733-466C-8ACC-B2E7D7BAE162}"/>
              </a:ext>
            </a:extLst>
          </p:cNvPr>
          <p:cNvGraphicFramePr/>
          <p:nvPr>
            <p:extLst>
              <p:ext uri="{D42A27DB-BD31-4B8C-83A1-F6EECF244321}">
                <p14:modId xmlns:p14="http://schemas.microsoft.com/office/powerpoint/2010/main" val="933818467"/>
              </p:ext>
            </p:extLst>
          </p:nvPr>
        </p:nvGraphicFramePr>
        <p:xfrm>
          <a:off x="1524000" y="812006"/>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文本框 2">
            <a:extLst>
              <a:ext uri="{FF2B5EF4-FFF2-40B4-BE49-F238E27FC236}">
                <a16:creationId xmlns:a16="http://schemas.microsoft.com/office/drawing/2014/main" id="{683FB159-91AF-4289-941A-B93A599D8044}"/>
              </a:ext>
            </a:extLst>
          </p:cNvPr>
          <p:cNvSpPr txBox="1"/>
          <p:nvPr/>
        </p:nvSpPr>
        <p:spPr>
          <a:xfrm>
            <a:off x="611560" y="843558"/>
            <a:ext cx="7715885" cy="368300"/>
          </a:xfrm>
          <a:prstGeom prst="rect">
            <a:avLst/>
          </a:prstGeom>
          <a:noFill/>
        </p:spPr>
        <p:txBody>
          <a:bodyPr wrap="square" rtlCol="0">
            <a:spAutoFit/>
          </a:bodyPr>
          <a:lstStyle/>
          <a:p>
            <a:r>
              <a:rPr lang="zh-CN" altLang="en-US" b="1" dirty="0">
                <a:solidFill>
                  <a:srgbClr val="C00000"/>
                </a:solidFill>
                <a:latin typeface="+mn-lt"/>
                <a:ea typeface="+mn-lt"/>
                <a:cs typeface="+mn-lt"/>
              </a:rPr>
              <a:t>加强财务制度建设</a:t>
            </a:r>
          </a:p>
        </p:txBody>
      </p:sp>
      <p:sp>
        <p:nvSpPr>
          <p:cNvPr id="4" name="矩形 3">
            <a:extLst>
              <a:ext uri="{FF2B5EF4-FFF2-40B4-BE49-F238E27FC236}">
                <a16:creationId xmlns:a16="http://schemas.microsoft.com/office/drawing/2014/main" id="{A65CFD5C-9C7B-4156-80BE-80A325CE5C80}"/>
              </a:ext>
            </a:extLst>
          </p:cNvPr>
          <p:cNvSpPr/>
          <p:nvPr/>
        </p:nvSpPr>
        <p:spPr>
          <a:xfrm>
            <a:off x="467544" y="267494"/>
            <a:ext cx="5941695" cy="460375"/>
          </a:xfrm>
          <a:prstGeom prst="rect">
            <a:avLst/>
          </a:prstGeom>
        </p:spPr>
        <p:txBody>
          <a:bodyPr wrap="none">
            <a:spAutoFit/>
          </a:bodyPr>
          <a:lstStyle/>
          <a:p>
            <a:r>
              <a:rPr lang="zh-CN" altLang="en-US" sz="2400" b="1" dirty="0">
                <a:solidFill>
                  <a:srgbClr val="002060"/>
                </a:solidFill>
                <a:latin typeface="+mn-ea"/>
                <a:ea typeface="+mn-ea"/>
              </a:rPr>
              <a:t>二、落实依法依规办学   深入推进依法治校</a:t>
            </a:r>
          </a:p>
        </p:txBody>
      </p:sp>
    </p:spTree>
    <p:extLst>
      <p:ext uri="{BB962C8B-B14F-4D97-AF65-F5344CB8AC3E}">
        <p14:creationId xmlns:p14="http://schemas.microsoft.com/office/powerpoint/2010/main" val="1357179218"/>
      </p:ext>
    </p:extLst>
  </p:cSld>
  <p:clrMapOvr>
    <a:masterClrMapping/>
  </p:clrMapOvr>
  <p:transition advClick="0" advTm="5000">
    <p:push/>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83568" y="915566"/>
            <a:ext cx="7462520" cy="369332"/>
          </a:xfrm>
          <a:prstGeom prst="rect">
            <a:avLst/>
          </a:prstGeom>
          <a:noFill/>
        </p:spPr>
        <p:txBody>
          <a:bodyPr wrap="square" rtlCol="0">
            <a:spAutoFit/>
          </a:bodyPr>
          <a:lstStyle/>
          <a:p>
            <a:pPr marL="285750" indent="-285750">
              <a:buFont typeface="Arial" panose="020B0604020202020204" pitchFamily="34" charset="0"/>
              <a:buChar char="•"/>
            </a:pPr>
            <a:endParaRPr lang="zh-CN" altLang="en-US" b="1" dirty="0">
              <a:solidFill>
                <a:schemeClr val="tx1"/>
              </a:solidFill>
              <a:effectLst>
                <a:outerShdw blurRad="38100" dist="25400" dir="5400000" algn="ctr" rotWithShape="0">
                  <a:srgbClr val="6E747A">
                    <a:alpha val="43000"/>
                  </a:srgbClr>
                </a:outerShdw>
              </a:effectLst>
            </a:endParaRPr>
          </a:p>
        </p:txBody>
      </p:sp>
      <p:sp>
        <p:nvSpPr>
          <p:cNvPr id="24" name="TextBox 23"/>
          <p:cNvSpPr txBox="1"/>
          <p:nvPr/>
        </p:nvSpPr>
        <p:spPr>
          <a:xfrm>
            <a:off x="2051720" y="771550"/>
            <a:ext cx="5256584" cy="307777"/>
          </a:xfrm>
          <a:prstGeom prst="rect">
            <a:avLst/>
          </a:prstGeom>
          <a:noFill/>
        </p:spPr>
        <p:txBody>
          <a:bodyPr wrap="square" rtlCol="0">
            <a:spAutoFit/>
          </a:bodyPr>
          <a:lstStyle/>
          <a:p>
            <a:pPr algn="ctr"/>
            <a:endParaRPr lang="zh-CN" altLang="en-US" sz="1400" b="1" dirty="0"/>
          </a:p>
        </p:txBody>
      </p:sp>
      <p:sp>
        <p:nvSpPr>
          <p:cNvPr id="7" name="TextBox 6"/>
          <p:cNvSpPr txBox="1"/>
          <p:nvPr/>
        </p:nvSpPr>
        <p:spPr>
          <a:xfrm>
            <a:off x="467544" y="1635646"/>
            <a:ext cx="8424936" cy="369332"/>
          </a:xfrm>
          <a:prstGeom prst="rect">
            <a:avLst/>
          </a:prstGeom>
          <a:noFill/>
        </p:spPr>
        <p:txBody>
          <a:bodyPr wrap="square" rtlCol="0">
            <a:spAutoFit/>
          </a:bodyPr>
          <a:lstStyle/>
          <a:p>
            <a:endParaRPr lang="zh-CN" altLang="en-US" dirty="0"/>
          </a:p>
        </p:txBody>
      </p:sp>
      <p:sp>
        <p:nvSpPr>
          <p:cNvPr id="13" name="TextBox 12"/>
          <p:cNvSpPr txBox="1"/>
          <p:nvPr/>
        </p:nvSpPr>
        <p:spPr>
          <a:xfrm>
            <a:off x="575048" y="1419622"/>
            <a:ext cx="8101408" cy="3477875"/>
          </a:xfrm>
          <a:prstGeom prst="rect">
            <a:avLst/>
          </a:prstGeom>
          <a:noFill/>
        </p:spPr>
        <p:txBody>
          <a:bodyPr wrap="square" rtlCol="0">
            <a:spAutoFit/>
          </a:bodyPr>
          <a:lstStyle/>
          <a:p>
            <a:pPr>
              <a:lnSpc>
                <a:spcPct val="150000"/>
              </a:lnSpc>
              <a:buFont typeface="Wingdings" panose="05000000000000000000" pitchFamily="2" charset="2"/>
            </a:pPr>
            <a:r>
              <a:rPr lang="en-US" altLang="zh-CN" sz="1600" b="1" dirty="0">
                <a:solidFill>
                  <a:srgbClr val="002060"/>
                </a:solidFill>
                <a:latin typeface="+mn-lt"/>
                <a:ea typeface="+mn-lt"/>
                <a:cs typeface="+mn-lt"/>
              </a:rPr>
              <a:t> 2020</a:t>
            </a:r>
            <a:r>
              <a:rPr lang="zh-CN" altLang="en-US" sz="1600" b="1" dirty="0">
                <a:solidFill>
                  <a:srgbClr val="002060"/>
                </a:solidFill>
                <a:latin typeface="+mn-lt"/>
                <a:ea typeface="+mn-lt"/>
                <a:cs typeface="+mn-lt"/>
              </a:rPr>
              <a:t>年信息学院系统行政事业性收入</a:t>
            </a:r>
            <a:r>
              <a:rPr lang="en-US" altLang="zh-CN" sz="1600" b="1" dirty="0">
                <a:solidFill>
                  <a:srgbClr val="002060"/>
                </a:solidFill>
                <a:latin typeface="+mn-lt"/>
                <a:ea typeface="+mn-lt"/>
                <a:cs typeface="+mn-lt"/>
              </a:rPr>
              <a:t>4.23</a:t>
            </a:r>
            <a:r>
              <a:rPr lang="zh-CN" altLang="en-US" sz="1600" b="1" dirty="0">
                <a:solidFill>
                  <a:srgbClr val="002060"/>
                </a:solidFill>
                <a:latin typeface="+mn-lt"/>
                <a:ea typeface="+mn-lt"/>
                <a:cs typeface="+mn-lt"/>
              </a:rPr>
              <a:t>亿（其中工业学校</a:t>
            </a:r>
            <a:r>
              <a:rPr lang="en-US" altLang="zh-CN" sz="1600" b="1" dirty="0">
                <a:solidFill>
                  <a:srgbClr val="002060"/>
                </a:solidFill>
                <a:latin typeface="+mn-lt"/>
                <a:ea typeface="+mn-lt"/>
                <a:cs typeface="+mn-lt"/>
              </a:rPr>
              <a:t>0.69</a:t>
            </a:r>
            <a:r>
              <a:rPr lang="zh-CN" altLang="en-US" sz="1600" b="1" dirty="0">
                <a:solidFill>
                  <a:srgbClr val="002060"/>
                </a:solidFill>
                <a:latin typeface="+mn-lt"/>
                <a:ea typeface="+mn-lt"/>
                <a:cs typeface="+mn-lt"/>
              </a:rPr>
              <a:t>亿元）</a:t>
            </a:r>
            <a:endParaRPr lang="en-US" altLang="zh-CN" sz="1600" b="1" dirty="0">
              <a:solidFill>
                <a:srgbClr val="002060"/>
              </a:solidFill>
              <a:latin typeface="+mn-lt"/>
              <a:ea typeface="+mn-lt"/>
              <a:cs typeface="+mn-lt"/>
            </a:endParaRPr>
          </a:p>
          <a:p>
            <a:pPr>
              <a:lnSpc>
                <a:spcPct val="150000"/>
              </a:lnSpc>
              <a:buFont typeface="Wingdings" panose="05000000000000000000" pitchFamily="2" charset="2"/>
            </a:pPr>
            <a:r>
              <a:rPr lang="en-US" altLang="zh-CN" sz="1600" b="1" dirty="0">
                <a:solidFill>
                  <a:srgbClr val="002060"/>
                </a:solidFill>
                <a:latin typeface="+mn-lt"/>
                <a:ea typeface="+mn-lt"/>
                <a:cs typeface="+mn-lt"/>
              </a:rPr>
              <a:t>                                                 </a:t>
            </a:r>
            <a:r>
              <a:rPr lang="zh-CN" altLang="en-US" sz="1600" b="1" dirty="0">
                <a:solidFill>
                  <a:srgbClr val="002060"/>
                </a:solidFill>
                <a:latin typeface="+mn-lt"/>
                <a:ea typeface="+mn-lt"/>
                <a:cs typeface="+mn-lt"/>
              </a:rPr>
              <a:t>支出</a:t>
            </a:r>
            <a:r>
              <a:rPr lang="en-US" altLang="zh-CN" sz="1600" b="1" dirty="0">
                <a:solidFill>
                  <a:srgbClr val="002060"/>
                </a:solidFill>
                <a:latin typeface="+mn-lt"/>
                <a:ea typeface="+mn-lt"/>
                <a:cs typeface="+mn-lt"/>
              </a:rPr>
              <a:t>4.61</a:t>
            </a:r>
            <a:r>
              <a:rPr lang="zh-CN" altLang="en-US" sz="1600" b="1" dirty="0">
                <a:solidFill>
                  <a:srgbClr val="002060"/>
                </a:solidFill>
                <a:latin typeface="+mn-lt"/>
                <a:ea typeface="+mn-lt"/>
                <a:cs typeface="+mn-lt"/>
              </a:rPr>
              <a:t>亿元（含历年结余）（其中工业学校</a:t>
            </a:r>
            <a:r>
              <a:rPr lang="en-US" altLang="zh-CN" sz="1600" b="1" dirty="0">
                <a:solidFill>
                  <a:srgbClr val="002060"/>
                </a:solidFill>
                <a:latin typeface="+mn-lt"/>
                <a:ea typeface="+mn-lt"/>
                <a:cs typeface="+mn-lt"/>
              </a:rPr>
              <a:t>0.66</a:t>
            </a:r>
            <a:r>
              <a:rPr lang="zh-CN" altLang="en-US" sz="1600" b="1" dirty="0">
                <a:solidFill>
                  <a:srgbClr val="002060"/>
                </a:solidFill>
                <a:latin typeface="+mn-lt"/>
                <a:ea typeface="+mn-lt"/>
                <a:cs typeface="+mn-lt"/>
              </a:rPr>
              <a:t>亿元）“三公”经费和会议费市财政批准</a:t>
            </a:r>
            <a:r>
              <a:rPr lang="en-US" altLang="zh-CN" sz="1600" b="1" dirty="0">
                <a:solidFill>
                  <a:srgbClr val="002060"/>
                </a:solidFill>
                <a:latin typeface="+mn-lt"/>
                <a:ea typeface="+mn-lt"/>
                <a:cs typeface="+mn-lt"/>
              </a:rPr>
              <a:t>43.36</a:t>
            </a:r>
            <a:r>
              <a:rPr lang="zh-CN" altLang="en-US" sz="1600" b="1" dirty="0">
                <a:solidFill>
                  <a:srgbClr val="002060"/>
                </a:solidFill>
                <a:latin typeface="+mn-lt"/>
                <a:ea typeface="+mn-lt"/>
                <a:cs typeface="+mn-lt"/>
              </a:rPr>
              <a:t>万元（其中学院</a:t>
            </a:r>
            <a:r>
              <a:rPr lang="en-US" altLang="zh-CN" sz="1600" b="1" dirty="0">
                <a:solidFill>
                  <a:srgbClr val="002060"/>
                </a:solidFill>
                <a:latin typeface="+mn-lt"/>
                <a:ea typeface="+mn-lt"/>
                <a:cs typeface="+mn-lt"/>
              </a:rPr>
              <a:t>34.6</a:t>
            </a:r>
            <a:r>
              <a:rPr lang="zh-CN" altLang="en-US" sz="1600" b="1" dirty="0">
                <a:solidFill>
                  <a:srgbClr val="002060"/>
                </a:solidFill>
                <a:latin typeface="+mn-lt"/>
                <a:ea typeface="+mn-lt"/>
                <a:cs typeface="+mn-lt"/>
              </a:rPr>
              <a:t>万元，工业学校</a:t>
            </a:r>
            <a:r>
              <a:rPr lang="en-US" altLang="zh-CN" sz="1600" b="1" dirty="0">
                <a:solidFill>
                  <a:srgbClr val="002060"/>
                </a:solidFill>
                <a:latin typeface="+mn-lt"/>
                <a:ea typeface="+mn-lt"/>
                <a:cs typeface="+mn-lt"/>
              </a:rPr>
              <a:t>8.76</a:t>
            </a:r>
            <a:r>
              <a:rPr lang="zh-CN" altLang="en-US" sz="1600" b="1" dirty="0">
                <a:solidFill>
                  <a:srgbClr val="002060"/>
                </a:solidFill>
                <a:latin typeface="+mn-lt"/>
                <a:ea typeface="+mn-lt"/>
                <a:cs typeface="+mn-lt"/>
              </a:rPr>
              <a:t>万元）   </a:t>
            </a:r>
            <a:endParaRPr lang="en-US" altLang="zh-CN" sz="1600" b="1" dirty="0">
              <a:solidFill>
                <a:srgbClr val="002060"/>
              </a:solidFill>
              <a:latin typeface="+mn-lt"/>
              <a:ea typeface="+mn-lt"/>
              <a:cs typeface="+mn-lt"/>
            </a:endParaRPr>
          </a:p>
          <a:p>
            <a:pPr>
              <a:lnSpc>
                <a:spcPct val="150000"/>
              </a:lnSpc>
              <a:buFont typeface="Wingdings" panose="05000000000000000000" pitchFamily="2" charset="2"/>
            </a:pPr>
            <a:r>
              <a:rPr lang="en-US" altLang="zh-CN" sz="1600" b="1" dirty="0">
                <a:solidFill>
                  <a:srgbClr val="002060"/>
                </a:solidFill>
                <a:latin typeface="+mn-lt"/>
                <a:ea typeface="+mn-lt"/>
                <a:cs typeface="+mn-lt"/>
              </a:rPr>
              <a:t>                                            </a:t>
            </a:r>
            <a:r>
              <a:rPr lang="zh-CN" altLang="en-US" sz="1600" b="1" dirty="0">
                <a:solidFill>
                  <a:srgbClr val="002060"/>
                </a:solidFill>
                <a:latin typeface="+mn-lt"/>
                <a:ea typeface="+mn-lt"/>
                <a:cs typeface="+mn-lt"/>
              </a:rPr>
              <a:t>支出</a:t>
            </a:r>
            <a:r>
              <a:rPr lang="en-US" altLang="zh-CN" sz="1600" b="1" dirty="0">
                <a:solidFill>
                  <a:srgbClr val="002060"/>
                </a:solidFill>
                <a:latin typeface="+mn-lt"/>
                <a:ea typeface="+mn-lt"/>
                <a:cs typeface="+mn-lt"/>
              </a:rPr>
              <a:t>18.59</a:t>
            </a:r>
            <a:r>
              <a:rPr lang="zh-CN" altLang="en-US" sz="1600" b="1" dirty="0">
                <a:solidFill>
                  <a:srgbClr val="002060"/>
                </a:solidFill>
                <a:latin typeface="+mn-lt"/>
                <a:ea typeface="+mn-lt"/>
                <a:cs typeface="+mn-lt"/>
              </a:rPr>
              <a:t>万元（其中学院</a:t>
            </a:r>
            <a:r>
              <a:rPr lang="en-US" altLang="zh-CN" sz="1600" b="1" dirty="0">
                <a:solidFill>
                  <a:srgbClr val="002060"/>
                </a:solidFill>
                <a:latin typeface="+mn-lt"/>
                <a:ea typeface="+mn-lt"/>
                <a:cs typeface="+mn-lt"/>
              </a:rPr>
              <a:t>14.04</a:t>
            </a:r>
            <a:r>
              <a:rPr lang="zh-CN" altLang="en-US" sz="1600" b="1" dirty="0">
                <a:solidFill>
                  <a:srgbClr val="002060"/>
                </a:solidFill>
                <a:latin typeface="+mn-lt"/>
                <a:ea typeface="+mn-lt"/>
                <a:cs typeface="+mn-lt"/>
              </a:rPr>
              <a:t>万元，工业学校</a:t>
            </a:r>
            <a:r>
              <a:rPr lang="en-US" altLang="zh-CN" sz="1600" b="1" dirty="0">
                <a:solidFill>
                  <a:srgbClr val="002060"/>
                </a:solidFill>
                <a:latin typeface="+mn-lt"/>
                <a:ea typeface="+mn-lt"/>
                <a:cs typeface="+mn-lt"/>
              </a:rPr>
              <a:t>4.55</a:t>
            </a:r>
            <a:r>
              <a:rPr lang="zh-CN" altLang="en-US" sz="1600" b="1" dirty="0">
                <a:solidFill>
                  <a:srgbClr val="002060"/>
                </a:solidFill>
                <a:latin typeface="+mn-lt"/>
                <a:ea typeface="+mn-lt"/>
                <a:cs typeface="+mn-lt"/>
              </a:rPr>
              <a:t>万元）</a:t>
            </a:r>
            <a:endParaRPr lang="en-US" altLang="zh-CN" sz="1600" b="1" dirty="0">
              <a:solidFill>
                <a:srgbClr val="002060"/>
              </a:solidFill>
              <a:latin typeface="+mn-lt"/>
              <a:ea typeface="+mn-lt"/>
              <a:cs typeface="+mn-lt"/>
            </a:endParaRPr>
          </a:p>
          <a:p>
            <a:pPr>
              <a:lnSpc>
                <a:spcPct val="150000"/>
              </a:lnSpc>
              <a:buFont typeface="Wingdings" panose="05000000000000000000" pitchFamily="2" charset="2"/>
            </a:pPr>
            <a:endParaRPr lang="en-US" altLang="zh-CN" sz="1600" b="1" dirty="0">
              <a:latin typeface="+mn-lt"/>
              <a:ea typeface="+mn-lt"/>
              <a:cs typeface="+mn-lt"/>
            </a:endParaRPr>
          </a:p>
          <a:p>
            <a:pPr>
              <a:lnSpc>
                <a:spcPct val="150000"/>
              </a:lnSpc>
              <a:buFont typeface="Wingdings" panose="05000000000000000000" pitchFamily="2" charset="2"/>
            </a:pPr>
            <a:r>
              <a:rPr lang="zh-CN" altLang="en-US" sz="1600" b="1" dirty="0">
                <a:solidFill>
                  <a:srgbClr val="FF0000"/>
                </a:solidFill>
                <a:latin typeface="+mn-lt"/>
                <a:ea typeface="+mn-lt"/>
                <a:cs typeface="+mn-lt"/>
              </a:rPr>
              <a:t>       财政预算执行率为</a:t>
            </a:r>
            <a:r>
              <a:rPr lang="en-US" altLang="zh-CN" sz="1600" b="1" dirty="0">
                <a:solidFill>
                  <a:srgbClr val="FF0000"/>
                </a:solidFill>
                <a:latin typeface="+mn-lt"/>
                <a:ea typeface="+mn-lt"/>
                <a:cs typeface="+mn-lt"/>
              </a:rPr>
              <a:t>99.04%</a:t>
            </a:r>
            <a:r>
              <a:rPr lang="zh-CN" altLang="en-US" sz="1600" b="1" dirty="0">
                <a:solidFill>
                  <a:srgbClr val="FF0000"/>
                </a:solidFill>
                <a:latin typeface="+mn-lt"/>
                <a:ea typeface="+mn-lt"/>
                <a:cs typeface="+mn-lt"/>
              </a:rPr>
              <a:t>。</a:t>
            </a:r>
            <a:endParaRPr lang="en-US" altLang="zh-CN" sz="1600" b="1" dirty="0">
              <a:solidFill>
                <a:srgbClr val="FF0000"/>
              </a:solidFill>
              <a:latin typeface="+mn-lt"/>
              <a:ea typeface="+mn-lt"/>
              <a:cs typeface="+mn-lt"/>
            </a:endParaRPr>
          </a:p>
          <a:p>
            <a:pPr>
              <a:lnSpc>
                <a:spcPct val="150000"/>
              </a:lnSpc>
            </a:pPr>
            <a:r>
              <a:rPr lang="zh-CN" altLang="en-US" sz="1600" b="1" dirty="0">
                <a:solidFill>
                  <a:srgbClr val="002060"/>
                </a:solidFill>
                <a:latin typeface="+mn-lt"/>
                <a:ea typeface="+mn-lt"/>
                <a:cs typeface="+mn-lt"/>
              </a:rPr>
              <a:t>       学院系统2020年教职工年人均收入为21.4万元，比2019年增加8.63%；</a:t>
            </a:r>
            <a:endParaRPr lang="en-US" altLang="zh-CN" sz="1600" b="1" dirty="0">
              <a:solidFill>
                <a:srgbClr val="002060"/>
              </a:solidFill>
              <a:latin typeface="+mn-lt"/>
              <a:ea typeface="+mn-lt"/>
              <a:cs typeface="+mn-lt"/>
            </a:endParaRPr>
          </a:p>
          <a:p>
            <a:pPr>
              <a:lnSpc>
                <a:spcPct val="150000"/>
              </a:lnSpc>
            </a:pPr>
            <a:r>
              <a:rPr lang="en-US" altLang="zh-CN" sz="1600" b="1" dirty="0">
                <a:solidFill>
                  <a:srgbClr val="002060"/>
                </a:solidFill>
                <a:latin typeface="+mn-lt"/>
                <a:ea typeface="+mn-lt"/>
                <a:cs typeface="+mn-lt"/>
              </a:rPr>
              <a:t>       </a:t>
            </a:r>
            <a:r>
              <a:rPr lang="zh-CN" altLang="en-US" sz="1600" b="1" dirty="0">
                <a:solidFill>
                  <a:srgbClr val="002060"/>
                </a:solidFill>
                <a:latin typeface="+mn-lt"/>
                <a:ea typeface="+mn-lt"/>
                <a:cs typeface="+mn-lt"/>
              </a:rPr>
              <a:t>社会保险和公积金个人缴纳部分人均4.88万元，单位缴纳部分人均9万元。</a:t>
            </a:r>
          </a:p>
          <a:p>
            <a:pPr>
              <a:buFont typeface="Wingdings" panose="05000000000000000000" pitchFamily="2" charset="2"/>
            </a:pPr>
            <a:endParaRPr lang="zh-CN" altLang="en-US" sz="2800" dirty="0">
              <a:solidFill>
                <a:srgbClr val="FF0000"/>
              </a:solidFill>
              <a:latin typeface="+mn-lt"/>
              <a:ea typeface="+mn-lt"/>
              <a:cs typeface="+mn-lt"/>
            </a:endParaRPr>
          </a:p>
        </p:txBody>
      </p:sp>
      <p:sp>
        <p:nvSpPr>
          <p:cNvPr id="15" name="TextBox 14"/>
          <p:cNvSpPr txBox="1"/>
          <p:nvPr/>
        </p:nvSpPr>
        <p:spPr>
          <a:xfrm>
            <a:off x="520833" y="983960"/>
            <a:ext cx="5904656" cy="368300"/>
          </a:xfrm>
          <a:prstGeom prst="rect">
            <a:avLst/>
          </a:prstGeom>
          <a:noFill/>
        </p:spPr>
        <p:txBody>
          <a:bodyPr wrap="square" rtlCol="0">
            <a:spAutoFit/>
          </a:bodyPr>
          <a:lstStyle/>
          <a:p>
            <a:r>
              <a:rPr lang="zh-CN" altLang="en-US" b="1" dirty="0">
                <a:solidFill>
                  <a:srgbClr val="C00000"/>
                </a:solidFill>
                <a:latin typeface="+mn-lt"/>
                <a:ea typeface="+mn-lt"/>
                <a:cs typeface="+mn-lt"/>
              </a:rPr>
              <a:t>本年度财政收入及支出情况</a:t>
            </a:r>
          </a:p>
        </p:txBody>
      </p:sp>
      <p:sp>
        <p:nvSpPr>
          <p:cNvPr id="2" name="矩形 1"/>
          <p:cNvSpPr/>
          <p:nvPr/>
        </p:nvSpPr>
        <p:spPr>
          <a:xfrm>
            <a:off x="467544" y="267494"/>
            <a:ext cx="5941695" cy="460375"/>
          </a:xfrm>
          <a:prstGeom prst="rect">
            <a:avLst/>
          </a:prstGeom>
        </p:spPr>
        <p:txBody>
          <a:bodyPr wrap="none">
            <a:spAutoFit/>
          </a:bodyPr>
          <a:lstStyle/>
          <a:p>
            <a:r>
              <a:rPr lang="zh-CN" altLang="en-US" sz="2400" b="1" dirty="0">
                <a:solidFill>
                  <a:srgbClr val="002060"/>
                </a:solidFill>
                <a:latin typeface="+mn-ea"/>
                <a:ea typeface="+mn-ea"/>
              </a:rPr>
              <a:t>二、落实依法依规办学   深入推进依法治校</a:t>
            </a:r>
          </a:p>
        </p:txBody>
      </p:sp>
    </p:spTree>
  </p:cSld>
  <p:clrMapOvr>
    <a:masterClrMapping/>
  </p:clrMapOvr>
  <p:transition advClick="0" advTm="5000">
    <p:push/>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512937"/>
            <a:ext cx="9144000" cy="2117627"/>
          </a:xfrm>
          <a:prstGeom prst="rect">
            <a:avLst/>
          </a:prstGeom>
          <a:solidFill>
            <a:srgbClr val="05579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dirty="0">
              <a:solidFill>
                <a:srgbClr val="8A8AB9"/>
              </a:solidFill>
              <a:latin typeface="+mn-ea"/>
            </a:endParaRPr>
          </a:p>
        </p:txBody>
      </p:sp>
      <p:sp>
        <p:nvSpPr>
          <p:cNvPr id="5" name="文本框 1"/>
          <p:cNvSpPr>
            <a:spLocks noChangeArrowheads="1"/>
          </p:cNvSpPr>
          <p:nvPr/>
        </p:nvSpPr>
        <p:spPr bwMode="auto">
          <a:xfrm>
            <a:off x="4471391" y="1780504"/>
            <a:ext cx="3852337" cy="1888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50000"/>
              </a:lnSpc>
            </a:pPr>
            <a:r>
              <a:rPr lang="zh-CN" altLang="en-US" sz="2700" b="1" dirty="0">
                <a:solidFill>
                  <a:schemeClr val="bg1"/>
                </a:solidFill>
                <a:latin typeface="+mn-ea"/>
                <a:ea typeface="+mn-ea"/>
                <a:sym typeface="+mn-lt"/>
              </a:rPr>
              <a:t>三、</a:t>
            </a:r>
            <a:r>
              <a:rPr lang="zh-CN" altLang="en-US" sz="2700" b="1" dirty="0">
                <a:solidFill>
                  <a:schemeClr val="bg1"/>
                </a:solidFill>
                <a:latin typeface="+mn-ea"/>
                <a:ea typeface="+mn-ea"/>
                <a:sym typeface="+mn-ea"/>
              </a:rPr>
              <a:t>坚持立德树人根本  </a:t>
            </a:r>
            <a:endParaRPr lang="en-US" altLang="zh-CN" sz="2700" b="1" dirty="0">
              <a:solidFill>
                <a:schemeClr val="bg1"/>
              </a:solidFill>
              <a:latin typeface="+mn-ea"/>
              <a:ea typeface="+mn-ea"/>
              <a:sym typeface="+mn-ea"/>
            </a:endParaRPr>
          </a:p>
          <a:p>
            <a:pPr>
              <a:lnSpc>
                <a:spcPct val="150000"/>
              </a:lnSpc>
            </a:pPr>
            <a:r>
              <a:rPr lang="en-US" altLang="zh-CN" sz="2700" b="1" dirty="0">
                <a:solidFill>
                  <a:schemeClr val="bg1"/>
                </a:solidFill>
                <a:latin typeface="+mn-ea"/>
                <a:ea typeface="+mn-ea"/>
                <a:sym typeface="+mn-ea"/>
              </a:rPr>
              <a:t>      </a:t>
            </a:r>
            <a:r>
              <a:rPr lang="zh-CN" altLang="en-US" sz="2700" b="1" dirty="0">
                <a:solidFill>
                  <a:schemeClr val="bg1"/>
                </a:solidFill>
                <a:latin typeface="+mn-ea"/>
                <a:ea typeface="+mn-ea"/>
                <a:sym typeface="+mn-ea"/>
              </a:rPr>
              <a:t> 提升教师队伍质量</a:t>
            </a:r>
            <a:endParaRPr lang="zh-CN" altLang="zh-CN" sz="2700" b="1" dirty="0">
              <a:solidFill>
                <a:schemeClr val="bg1"/>
              </a:solidFill>
              <a:latin typeface="+mn-ea"/>
              <a:ea typeface="+mn-ea"/>
            </a:endParaRPr>
          </a:p>
          <a:p>
            <a:pPr>
              <a:lnSpc>
                <a:spcPct val="150000"/>
              </a:lnSpc>
            </a:pPr>
            <a:endParaRPr lang="zh-CN" altLang="en-US" sz="2700" b="1" dirty="0">
              <a:solidFill>
                <a:schemeClr val="bg1"/>
              </a:solidFill>
              <a:latin typeface="+mn-ea"/>
              <a:ea typeface="+mn-ea"/>
              <a:sym typeface="+mn-lt"/>
            </a:endParaRPr>
          </a:p>
        </p:txBody>
      </p:sp>
      <p:pic>
        <p:nvPicPr>
          <p:cNvPr id="9" name="图片 8"/>
          <p:cNvPicPr>
            <a:picLocks noChangeAspect="1"/>
          </p:cNvPicPr>
          <p:nvPr/>
        </p:nvPicPr>
        <p:blipFill>
          <a:blip r:embed="rId2"/>
          <a:stretch>
            <a:fillRect/>
          </a:stretch>
        </p:blipFill>
        <p:spPr>
          <a:xfrm>
            <a:off x="75391" y="1512936"/>
            <a:ext cx="3780000" cy="2109947"/>
          </a:xfrm>
          <a:prstGeom prst="rect">
            <a:avLst/>
          </a:prstGeom>
        </p:spPr>
      </p:pic>
    </p:spTree>
    <p:extLst>
      <p:ext uri="{BB962C8B-B14F-4D97-AF65-F5344CB8AC3E}">
        <p14:creationId xmlns:p14="http://schemas.microsoft.com/office/powerpoint/2010/main" val="1673163185"/>
      </p:ext>
    </p:extLst>
  </p:cSld>
  <p:clrMapOvr>
    <a:masterClrMapping/>
  </p:clrMapOvr>
  <mc:AlternateContent xmlns:mc="http://schemas.openxmlformats.org/markup-compatibility/2006" xmlns:p14="http://schemas.microsoft.com/office/powerpoint/2010/main">
    <mc:Choice Requires="p14">
      <p:transition spd="slow" p14:dur="150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3"/>
          <p:cNvSpPr txBox="1"/>
          <p:nvPr/>
        </p:nvSpPr>
        <p:spPr>
          <a:xfrm>
            <a:off x="539552" y="195486"/>
            <a:ext cx="7675245" cy="460375"/>
          </a:xfrm>
          <a:prstGeom prst="rect">
            <a:avLst/>
          </a:prstGeom>
          <a:noFill/>
          <a:ln w="9525">
            <a:noFill/>
          </a:ln>
        </p:spPr>
        <p:txBody>
          <a:bodyPr wrap="square">
            <a:spAutoFit/>
          </a:bodyPr>
          <a:lstStyle>
            <a:defPPr>
              <a:defRPr lang="zh-CN"/>
            </a:defPPr>
            <a:lvl1pPr>
              <a:defRPr sz="2800" b="1">
                <a:solidFill>
                  <a:srgbClr val="002060"/>
                </a:solidFill>
                <a:latin typeface="+mn-ea"/>
                <a:ea typeface="+mn-ea"/>
              </a:defRPr>
            </a:lvl1pPr>
          </a:lstStyle>
          <a:p>
            <a:r>
              <a:rPr lang="zh-CN" sz="2400" dirty="0"/>
              <a:t>三</a:t>
            </a:r>
            <a:r>
              <a:rPr sz="2400" dirty="0"/>
              <a:t>、</a:t>
            </a:r>
            <a:r>
              <a:rPr lang="zh-CN" altLang="en-US" sz="2400" dirty="0"/>
              <a:t>坚持立德树人根本  </a:t>
            </a:r>
            <a:r>
              <a:rPr lang="zh-CN" altLang="en-US" sz="2400" dirty="0">
                <a:sym typeface="+mn-ea"/>
              </a:rPr>
              <a:t>提升教师队伍质量</a:t>
            </a:r>
          </a:p>
        </p:txBody>
      </p:sp>
      <p:sp>
        <p:nvSpPr>
          <p:cNvPr id="6148" name="矩形 5"/>
          <p:cNvSpPr/>
          <p:nvPr/>
        </p:nvSpPr>
        <p:spPr>
          <a:xfrm>
            <a:off x="214630" y="833755"/>
            <a:ext cx="8992235" cy="398780"/>
          </a:xfrm>
          <a:prstGeom prst="rect">
            <a:avLst/>
          </a:prstGeom>
          <a:noFill/>
          <a:ln w="9525">
            <a:noFill/>
          </a:ln>
        </p:spPr>
        <p:txBody>
          <a:bodyPr wrap="square">
            <a:spAutoFit/>
          </a:bodyPr>
          <a:lstStyle/>
          <a:p>
            <a:pPr latinLnBrk="1">
              <a:spcBef>
                <a:spcPct val="20000"/>
              </a:spcBef>
            </a:pPr>
            <a:r>
              <a:rPr lang="zh-CN" altLang="en-US" sz="2000" b="1" dirty="0">
                <a:solidFill>
                  <a:srgbClr val="002060"/>
                </a:solidFill>
                <a:latin typeface="微软雅黑" panose="020B0503020204020204" pitchFamily="34" charset="-122"/>
                <a:ea typeface="微软雅黑" panose="020B0503020204020204" pitchFamily="34" charset="-122"/>
              </a:rPr>
              <a:t>坚持立德树人根本任务，持续推进“三全育人”综合改革建设，育人成效显现。</a:t>
            </a:r>
          </a:p>
        </p:txBody>
      </p:sp>
      <p:sp>
        <p:nvSpPr>
          <p:cNvPr id="2" name="文本框 1"/>
          <p:cNvSpPr txBox="1"/>
          <p:nvPr/>
        </p:nvSpPr>
        <p:spPr>
          <a:xfrm>
            <a:off x="787082" y="1367780"/>
            <a:ext cx="8249414" cy="2862322"/>
          </a:xfrm>
          <a:prstGeom prst="rect">
            <a:avLst/>
          </a:prstGeom>
          <a:noFill/>
        </p:spPr>
        <p:txBody>
          <a:bodyPr wrap="square" rtlCol="0">
            <a:spAutoFit/>
          </a:bodyPr>
          <a:lstStyle>
            <a:defPPr>
              <a:defRPr lang="zh-CN"/>
            </a:defPPr>
            <a:lvl1pPr>
              <a:lnSpc>
                <a:spcPct val="200000"/>
              </a:lnSpc>
              <a:buFont typeface="Wingdings" panose="05000000000000000000" pitchFamily="2" charset="2"/>
              <a:defRPr b="1">
                <a:solidFill>
                  <a:srgbClr val="002060"/>
                </a:solidFill>
                <a:latin typeface="+mn-lt"/>
                <a:ea typeface="+mn-lt"/>
                <a:cs typeface="+mn-lt"/>
              </a:defRPr>
            </a:lvl1pPr>
          </a:lstStyle>
          <a:p>
            <a:pPr>
              <a:lnSpc>
                <a:spcPct val="100000"/>
              </a:lnSpc>
            </a:pPr>
            <a:r>
              <a:rPr lang="zh-CN" altLang="en-US" dirty="0">
                <a:solidFill>
                  <a:srgbClr val="C00000"/>
                </a:solidFill>
                <a:sym typeface="+mn-ea"/>
              </a:rPr>
              <a:t>思政课“战疫小课堂”专项活动</a:t>
            </a:r>
            <a:r>
              <a:rPr lang="en-US" altLang="zh-CN" dirty="0">
                <a:solidFill>
                  <a:srgbClr val="C00000"/>
                </a:solidFill>
                <a:sym typeface="+mn-ea"/>
              </a:rPr>
              <a:t>:</a:t>
            </a:r>
          </a:p>
          <a:p>
            <a:pPr>
              <a:lnSpc>
                <a:spcPct val="100000"/>
              </a:lnSpc>
            </a:pPr>
            <a:r>
              <a:rPr dirty="0">
                <a:sym typeface="+mn-ea"/>
              </a:rPr>
              <a:t>在上海高职中率先开设“习近平新时代中国特色社会主义思想概论”选修课</a:t>
            </a:r>
          </a:p>
          <a:p>
            <a:pPr>
              <a:lnSpc>
                <a:spcPct val="100000"/>
              </a:lnSpc>
            </a:pPr>
            <a:r>
              <a:rPr altLang="en-US" dirty="0" err="1">
                <a:sym typeface="+mn-ea"/>
              </a:rPr>
              <a:t>精心打造的“中国系列”特色选修课程《匠心中国</a:t>
            </a:r>
            <a:r>
              <a:rPr altLang="en-US" dirty="0">
                <a:sym typeface="+mn-ea"/>
              </a:rPr>
              <a:t>》，</a:t>
            </a:r>
            <a:r>
              <a:rPr altLang="en-US" dirty="0" err="1">
                <a:sym typeface="+mn-ea"/>
              </a:rPr>
              <a:t>本年度继续组织专题讲座</a:t>
            </a:r>
            <a:endParaRPr altLang="en-US" dirty="0">
              <a:sym typeface="+mn-ea"/>
            </a:endParaRPr>
          </a:p>
          <a:p>
            <a:pPr>
              <a:lnSpc>
                <a:spcPct val="100000"/>
              </a:lnSpc>
            </a:pPr>
            <a:r>
              <a:rPr lang="zh-CN" altLang="en-US" dirty="0">
                <a:solidFill>
                  <a:srgbClr val="C00000"/>
                </a:solidFill>
                <a:sym typeface="+mn-ea"/>
              </a:rPr>
              <a:t>推进课程思政建设</a:t>
            </a:r>
            <a:r>
              <a:rPr lang="en-US" altLang="zh-CN" dirty="0">
                <a:solidFill>
                  <a:srgbClr val="C00000"/>
                </a:solidFill>
                <a:sym typeface="+mn-ea"/>
              </a:rPr>
              <a:t>:</a:t>
            </a:r>
          </a:p>
          <a:p>
            <a:pPr>
              <a:lnSpc>
                <a:spcPct val="100000"/>
              </a:lnSpc>
            </a:pPr>
            <a:r>
              <a:rPr dirty="0">
                <a:sym typeface="+mn-ea"/>
              </a:rPr>
              <a:t>遴选17门校级年度课程思政示范课</a:t>
            </a:r>
            <a:endParaRPr lang="zh-CN" altLang="en-US" dirty="0"/>
          </a:p>
          <a:p>
            <a:pPr>
              <a:lnSpc>
                <a:spcPct val="100000"/>
              </a:lnSpc>
            </a:pPr>
            <a:r>
              <a:rPr lang="zh-CN" altLang="en-US" dirty="0">
                <a:solidFill>
                  <a:srgbClr val="C00000"/>
                </a:solidFill>
                <a:sym typeface="+mn-ea"/>
              </a:rPr>
              <a:t>完成“十大育人”工作任务和</a:t>
            </a:r>
            <a:r>
              <a:rPr lang="en-US" altLang="zh-CN" dirty="0">
                <a:solidFill>
                  <a:srgbClr val="C00000"/>
                </a:solidFill>
                <a:sym typeface="+mn-ea"/>
              </a:rPr>
              <a:t>16</a:t>
            </a:r>
            <a:r>
              <a:rPr lang="zh-CN" altLang="en-US" dirty="0">
                <a:solidFill>
                  <a:srgbClr val="C00000"/>
                </a:solidFill>
                <a:sym typeface="+mn-ea"/>
              </a:rPr>
              <a:t>个品牌项目建设</a:t>
            </a:r>
            <a:r>
              <a:rPr lang="en-US" altLang="zh-CN" dirty="0">
                <a:solidFill>
                  <a:srgbClr val="C00000"/>
                </a:solidFill>
                <a:sym typeface="+mn-ea"/>
              </a:rPr>
              <a:t>:</a:t>
            </a:r>
          </a:p>
          <a:p>
            <a:pPr>
              <a:lnSpc>
                <a:spcPct val="100000"/>
              </a:lnSpc>
            </a:pPr>
            <a:r>
              <a:rPr lang="zh-CN" altLang="en-US" dirty="0">
                <a:sym typeface="+mn-ea"/>
              </a:rPr>
              <a:t>“三全育人”与“双一流”建设同向同行，协同育人效应发挥</a:t>
            </a:r>
            <a:endParaRPr lang="zh-CN" altLang="en-US" dirty="0"/>
          </a:p>
          <a:p>
            <a:pPr>
              <a:lnSpc>
                <a:spcPct val="100000"/>
              </a:lnSpc>
            </a:pPr>
            <a:r>
              <a:rPr lang="zh-CN" altLang="en-US" dirty="0">
                <a:solidFill>
                  <a:srgbClr val="C00000"/>
                </a:solidFill>
                <a:sym typeface="+mn-ea"/>
              </a:rPr>
              <a:t>遵守文化育人规律，开展“匠”文化研究和文化建设</a:t>
            </a:r>
            <a:r>
              <a:rPr lang="en-US" altLang="zh-CN" dirty="0">
                <a:solidFill>
                  <a:srgbClr val="C00000"/>
                </a:solidFill>
                <a:sym typeface="+mn-ea"/>
              </a:rPr>
              <a:t>:</a:t>
            </a:r>
          </a:p>
          <a:p>
            <a:pPr>
              <a:lnSpc>
                <a:spcPct val="100000"/>
              </a:lnSpc>
            </a:pPr>
            <a:r>
              <a:rPr lang="zh-CN" altLang="en-US" dirty="0">
                <a:sym typeface="+mn-ea"/>
              </a:rPr>
              <a:t>推进“匠文化”研究课题项目</a:t>
            </a:r>
            <a:r>
              <a:rPr lang="en-US" altLang="zh-CN" dirty="0">
                <a:sym typeface="+mn-ea"/>
              </a:rPr>
              <a:t>8</a:t>
            </a:r>
            <a:r>
              <a:rPr lang="zh-CN" altLang="en-US" dirty="0">
                <a:sym typeface="+mn-ea"/>
              </a:rPr>
              <a:t>项，树立“社会主义核心价值观”人文景观，开展了文化升级项目建设</a:t>
            </a:r>
            <a:endParaRPr lang="en-US" altLang="zh-CN" dirty="0">
              <a:sym typeface="+mn-ea"/>
            </a:endParaRPr>
          </a:p>
        </p:txBody>
      </p:sp>
      <p:sp>
        <p:nvSpPr>
          <p:cNvPr id="10" name="燕尾形 47"/>
          <p:cNvSpPr/>
          <p:nvPr>
            <p:custDataLst>
              <p:tags r:id="rId1"/>
            </p:custDataLst>
          </p:nvPr>
        </p:nvSpPr>
        <p:spPr>
          <a:xfrm>
            <a:off x="483869" y="1470759"/>
            <a:ext cx="234315" cy="16573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47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3" name="燕尾形 47"/>
          <p:cNvSpPr/>
          <p:nvPr>
            <p:custDataLst>
              <p:tags r:id="rId2"/>
            </p:custDataLst>
          </p:nvPr>
        </p:nvSpPr>
        <p:spPr>
          <a:xfrm>
            <a:off x="483870" y="2283460"/>
            <a:ext cx="234315" cy="16573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47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5" name="燕尾形 47"/>
          <p:cNvSpPr/>
          <p:nvPr>
            <p:custDataLst>
              <p:tags r:id="rId3"/>
            </p:custDataLst>
          </p:nvPr>
        </p:nvSpPr>
        <p:spPr>
          <a:xfrm>
            <a:off x="483869" y="2839184"/>
            <a:ext cx="234315" cy="16573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47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7" name="燕尾形 47"/>
          <p:cNvSpPr/>
          <p:nvPr>
            <p:custDataLst>
              <p:tags r:id="rId4"/>
            </p:custDataLst>
          </p:nvPr>
        </p:nvSpPr>
        <p:spPr>
          <a:xfrm>
            <a:off x="483869" y="3414761"/>
            <a:ext cx="234315" cy="16573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47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ransition advClick="0" advTm="5000">
    <p:push/>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矩形 5"/>
          <p:cNvSpPr/>
          <p:nvPr/>
        </p:nvSpPr>
        <p:spPr>
          <a:xfrm>
            <a:off x="395536" y="652478"/>
            <a:ext cx="8906510" cy="562783"/>
          </a:xfrm>
          <a:prstGeom prst="rect">
            <a:avLst/>
          </a:prstGeom>
          <a:noFill/>
        </p:spPr>
        <p:txBody>
          <a:bodyPr wrap="square" rtlCol="0">
            <a:spAutoFit/>
          </a:bodyPr>
          <a:lstStyle/>
          <a:p>
            <a:pPr>
              <a:lnSpc>
                <a:spcPct val="200000"/>
              </a:lnSpc>
              <a:buFont typeface="Wingdings" panose="05000000000000000000" pitchFamily="2" charset="2"/>
            </a:pPr>
            <a:r>
              <a:rPr lang="zh-CN" altLang="en-US" b="1" dirty="0">
                <a:solidFill>
                  <a:srgbClr val="002060"/>
                </a:solidFill>
                <a:latin typeface="+mn-lt"/>
                <a:ea typeface="+mn-lt"/>
                <a:cs typeface="+mn-lt"/>
                <a:sym typeface="+mn-ea"/>
              </a:rPr>
              <a:t>坚持立德树人根本任务，持续推进“三全育人”综合改革建设，育人成效显现。</a:t>
            </a:r>
            <a:endParaRPr lang="zh-CN" altLang="en-US" b="1" dirty="0">
              <a:solidFill>
                <a:srgbClr val="002060"/>
              </a:solidFill>
              <a:latin typeface="+mn-lt"/>
              <a:ea typeface="+mn-lt"/>
              <a:cs typeface="+mn-lt"/>
            </a:endParaRPr>
          </a:p>
        </p:txBody>
      </p:sp>
      <p:pic>
        <p:nvPicPr>
          <p:cNvPr id="2" name="图片 1" descr="陈光耀优秀大学生"/>
          <p:cNvPicPr>
            <a:picLocks noChangeAspect="1"/>
          </p:cNvPicPr>
          <p:nvPr/>
        </p:nvPicPr>
        <p:blipFill>
          <a:blip r:embed="rId3" cstate="print"/>
          <a:stretch>
            <a:fillRect/>
          </a:stretch>
        </p:blipFill>
        <p:spPr>
          <a:xfrm>
            <a:off x="610235" y="1377315"/>
            <a:ext cx="3228975" cy="2940050"/>
          </a:xfrm>
          <a:prstGeom prst="rect">
            <a:avLst/>
          </a:prstGeom>
        </p:spPr>
      </p:pic>
      <p:pic>
        <p:nvPicPr>
          <p:cNvPr id="3" name="图片 2" descr="易班十佳案例"/>
          <p:cNvPicPr>
            <a:picLocks noChangeAspect="1"/>
          </p:cNvPicPr>
          <p:nvPr/>
        </p:nvPicPr>
        <p:blipFill>
          <a:blip r:embed="rId4" cstate="print"/>
          <a:stretch>
            <a:fillRect/>
          </a:stretch>
        </p:blipFill>
        <p:spPr>
          <a:xfrm>
            <a:off x="5397500" y="1232535"/>
            <a:ext cx="2608580" cy="3085465"/>
          </a:xfrm>
          <a:prstGeom prst="rect">
            <a:avLst/>
          </a:prstGeom>
        </p:spPr>
      </p:pic>
      <p:sp>
        <p:nvSpPr>
          <p:cNvPr id="6146" name="TextBox 3"/>
          <p:cNvSpPr txBox="1"/>
          <p:nvPr/>
        </p:nvSpPr>
        <p:spPr>
          <a:xfrm>
            <a:off x="539552" y="195486"/>
            <a:ext cx="7675245" cy="460375"/>
          </a:xfrm>
          <a:prstGeom prst="rect">
            <a:avLst/>
          </a:prstGeom>
          <a:noFill/>
          <a:ln w="9525">
            <a:noFill/>
          </a:ln>
        </p:spPr>
        <p:txBody>
          <a:bodyPr wrap="square">
            <a:spAutoFit/>
          </a:bodyPr>
          <a:lstStyle>
            <a:defPPr>
              <a:defRPr lang="zh-CN"/>
            </a:defPPr>
            <a:lvl1pPr>
              <a:defRPr sz="2800" b="1">
                <a:solidFill>
                  <a:srgbClr val="002060"/>
                </a:solidFill>
                <a:latin typeface="+mn-ea"/>
                <a:ea typeface="+mn-ea"/>
              </a:defRPr>
            </a:lvl1pPr>
          </a:lstStyle>
          <a:p>
            <a:r>
              <a:rPr lang="zh-CN" sz="2400" dirty="0"/>
              <a:t>三</a:t>
            </a:r>
            <a:r>
              <a:rPr sz="2400" dirty="0"/>
              <a:t>、</a:t>
            </a:r>
            <a:r>
              <a:rPr lang="zh-CN" altLang="en-US" sz="2400" dirty="0"/>
              <a:t>坚持立德树人根本  </a:t>
            </a:r>
            <a:r>
              <a:rPr lang="zh-CN" altLang="en-US" sz="2400" dirty="0">
                <a:sym typeface="+mn-ea"/>
              </a:rPr>
              <a:t>提升教师队伍质量</a:t>
            </a:r>
          </a:p>
        </p:txBody>
      </p:sp>
      <p:sp>
        <p:nvSpPr>
          <p:cNvPr id="4" name="文本框 3"/>
          <p:cNvSpPr txBox="1"/>
          <p:nvPr/>
        </p:nvSpPr>
        <p:spPr>
          <a:xfrm>
            <a:off x="1049505" y="4461482"/>
            <a:ext cx="2405266" cy="307777"/>
          </a:xfrm>
          <a:prstGeom prst="rect">
            <a:avLst/>
          </a:prstGeom>
          <a:noFill/>
        </p:spPr>
        <p:txBody>
          <a:bodyPr wrap="square" rtlCol="0">
            <a:spAutoFit/>
          </a:bodyPr>
          <a:lstStyle/>
          <a:p>
            <a:pPr algn="ctr"/>
            <a:r>
              <a:rPr lang="zh-CN" altLang="en-US" sz="1400" b="1" dirty="0">
                <a:solidFill>
                  <a:srgbClr val="0070C0"/>
                </a:solidFill>
                <a:latin typeface="+mn-lt"/>
                <a:ea typeface="+mn-lt"/>
                <a:cs typeface="+mn-lt"/>
              </a:rPr>
              <a:t>2019年上海大学生年度人物</a:t>
            </a:r>
          </a:p>
        </p:txBody>
      </p:sp>
      <p:sp>
        <p:nvSpPr>
          <p:cNvPr id="5" name="文本框 4"/>
          <p:cNvSpPr txBox="1"/>
          <p:nvPr/>
        </p:nvSpPr>
        <p:spPr>
          <a:xfrm>
            <a:off x="5715952" y="4317365"/>
            <a:ext cx="1971675" cy="523220"/>
          </a:xfrm>
          <a:prstGeom prst="rect">
            <a:avLst/>
          </a:prstGeom>
          <a:noFill/>
        </p:spPr>
        <p:txBody>
          <a:bodyPr wrap="square" rtlCol="0">
            <a:spAutoFit/>
          </a:bodyPr>
          <a:lstStyle/>
          <a:p>
            <a:pPr algn="ctr"/>
            <a:r>
              <a:rPr lang="zh-CN" altLang="en-US" sz="1400" b="1" dirty="0">
                <a:solidFill>
                  <a:srgbClr val="0070C0"/>
                </a:solidFill>
                <a:latin typeface="+mn-lt"/>
                <a:ea typeface="+mn-lt"/>
                <a:cs typeface="+mn-lt"/>
              </a:rPr>
              <a:t>2020年度上海市易班共建高校迎新十佳案例</a:t>
            </a:r>
          </a:p>
        </p:txBody>
      </p:sp>
    </p:spTree>
  </p:cSld>
  <p:clrMapOvr>
    <a:masterClrMapping/>
  </p:clrMapOvr>
  <p:transition advClick="0" advTm="5000">
    <p:push/>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98145" y="808355"/>
            <a:ext cx="5542007" cy="3782895"/>
          </a:xfrm>
          <a:prstGeom prst="rect">
            <a:avLst/>
          </a:prstGeom>
          <a:noFill/>
        </p:spPr>
        <p:txBody>
          <a:bodyPr wrap="square" rtlCol="0">
            <a:spAutoFit/>
          </a:bodyPr>
          <a:lstStyle/>
          <a:p>
            <a:pPr>
              <a:lnSpc>
                <a:spcPct val="150000"/>
              </a:lnSpc>
            </a:pPr>
            <a:r>
              <a:rPr lang="zh-CN" altLang="en-US" b="1" dirty="0">
                <a:solidFill>
                  <a:srgbClr val="002060"/>
                </a:solidFill>
                <a:latin typeface="+mn-lt"/>
                <a:ea typeface="+mn-lt"/>
                <a:cs typeface="+mn-lt"/>
              </a:rPr>
              <a:t>       继续开展“牢铸师魂、厚植师爱”主题教育“七个一”活动，营造争做“四有”好老师氛围。</a:t>
            </a:r>
          </a:p>
          <a:p>
            <a:pPr>
              <a:lnSpc>
                <a:spcPct val="150000"/>
              </a:lnSpc>
              <a:buFont typeface="Wingdings" panose="05000000000000000000" pitchFamily="2" charset="2"/>
            </a:pPr>
            <a:r>
              <a:rPr lang="zh-CN" altLang="en-US" b="1" dirty="0">
                <a:solidFill>
                  <a:srgbClr val="002060"/>
                </a:solidFill>
                <a:latin typeface="+mn-lt"/>
                <a:ea typeface="+mn-lt"/>
                <a:cs typeface="+mn-lt"/>
              </a:rPr>
              <a:t>       制定了教师师德失范行为处理细则，实行师德一票否决，组织教师签署</a:t>
            </a:r>
            <a:r>
              <a:rPr lang="en-US" altLang="zh-CN" b="1" dirty="0">
                <a:solidFill>
                  <a:srgbClr val="002060"/>
                </a:solidFill>
                <a:latin typeface="+mn-lt"/>
                <a:ea typeface="+mn-lt"/>
                <a:cs typeface="+mn-lt"/>
              </a:rPr>
              <a:t>《</a:t>
            </a:r>
            <a:r>
              <a:rPr lang="zh-CN" altLang="en-US" b="1" dirty="0">
                <a:solidFill>
                  <a:srgbClr val="002060"/>
                </a:solidFill>
                <a:latin typeface="+mn-lt"/>
                <a:ea typeface="+mn-lt"/>
                <a:cs typeface="+mn-lt"/>
              </a:rPr>
              <a:t>教师职业行为十项准则承诺书</a:t>
            </a:r>
            <a:r>
              <a:rPr lang="en-US" altLang="zh-CN" b="1" dirty="0">
                <a:solidFill>
                  <a:srgbClr val="002060"/>
                </a:solidFill>
                <a:latin typeface="+mn-lt"/>
                <a:ea typeface="+mn-lt"/>
                <a:cs typeface="+mn-lt"/>
              </a:rPr>
              <a:t>》</a:t>
            </a:r>
            <a:r>
              <a:rPr lang="zh-CN" altLang="en-US" b="1" dirty="0">
                <a:solidFill>
                  <a:srgbClr val="002060"/>
                </a:solidFill>
                <a:latin typeface="+mn-lt"/>
                <a:ea typeface="+mn-lt"/>
                <a:cs typeface="+mn-lt"/>
              </a:rPr>
              <a:t>。</a:t>
            </a:r>
            <a:endParaRPr lang="en-US" altLang="zh-CN" b="1" dirty="0">
              <a:solidFill>
                <a:srgbClr val="002060"/>
              </a:solidFill>
              <a:latin typeface="+mn-lt"/>
              <a:ea typeface="+mn-lt"/>
              <a:cs typeface="+mn-lt"/>
            </a:endParaRPr>
          </a:p>
          <a:p>
            <a:pPr>
              <a:lnSpc>
                <a:spcPct val="150000"/>
              </a:lnSpc>
              <a:buFont typeface="Wingdings" panose="05000000000000000000" pitchFamily="2" charset="2"/>
            </a:pPr>
            <a:r>
              <a:rPr lang="zh-CN" altLang="en-US" b="1" dirty="0">
                <a:solidFill>
                  <a:srgbClr val="002060"/>
                </a:solidFill>
                <a:latin typeface="+mn-lt"/>
                <a:ea typeface="+mn-lt"/>
                <a:cs typeface="+mn-lt"/>
              </a:rPr>
              <a:t>内培外引，提升育人能力，共</a:t>
            </a:r>
            <a:r>
              <a:rPr lang="zh-CN" altLang="en-US" b="1" dirty="0">
                <a:solidFill>
                  <a:srgbClr val="C00000"/>
                </a:solidFill>
                <a:latin typeface="+mn-lt"/>
                <a:ea typeface="+mn-lt"/>
                <a:cs typeface="+mn-lt"/>
              </a:rPr>
              <a:t>引进教职工</a:t>
            </a:r>
            <a:r>
              <a:rPr lang="en-US" altLang="zh-CN" b="1" dirty="0">
                <a:solidFill>
                  <a:srgbClr val="C00000"/>
                </a:solidFill>
                <a:latin typeface="+mn-lt"/>
                <a:ea typeface="+mn-lt"/>
                <a:cs typeface="+mn-lt"/>
              </a:rPr>
              <a:t>70</a:t>
            </a:r>
            <a:r>
              <a:rPr lang="zh-CN" altLang="en-US" b="1" dirty="0">
                <a:solidFill>
                  <a:srgbClr val="C00000"/>
                </a:solidFill>
                <a:latin typeface="+mn-lt"/>
                <a:ea typeface="+mn-lt"/>
                <a:cs typeface="+mn-lt"/>
              </a:rPr>
              <a:t>余</a:t>
            </a:r>
            <a:r>
              <a:rPr lang="zh-CN" altLang="en-US" b="1" dirty="0">
                <a:solidFill>
                  <a:srgbClr val="002060"/>
                </a:solidFill>
                <a:latin typeface="+mn-lt"/>
                <a:ea typeface="+mn-lt"/>
                <a:cs typeface="+mn-lt"/>
              </a:rPr>
              <a:t>名，其中</a:t>
            </a:r>
            <a:r>
              <a:rPr lang="zh-CN" altLang="en-US" b="1" dirty="0">
                <a:solidFill>
                  <a:srgbClr val="C00000"/>
                </a:solidFill>
                <a:latin typeface="+mn-lt"/>
                <a:ea typeface="+mn-lt"/>
                <a:cs typeface="+mn-lt"/>
              </a:rPr>
              <a:t>高层次人才</a:t>
            </a:r>
            <a:r>
              <a:rPr lang="en-US" altLang="zh-CN" b="1" dirty="0">
                <a:solidFill>
                  <a:srgbClr val="C00000"/>
                </a:solidFill>
                <a:latin typeface="+mn-lt"/>
                <a:ea typeface="+mn-lt"/>
                <a:cs typeface="+mn-lt"/>
              </a:rPr>
              <a:t>13</a:t>
            </a:r>
            <a:r>
              <a:rPr lang="zh-CN" altLang="en-US" b="1" dirty="0">
                <a:solidFill>
                  <a:srgbClr val="C00000"/>
                </a:solidFill>
                <a:latin typeface="+mn-lt"/>
                <a:ea typeface="+mn-lt"/>
                <a:cs typeface="+mn-lt"/>
              </a:rPr>
              <a:t>名</a:t>
            </a:r>
            <a:r>
              <a:rPr lang="zh-CN" altLang="en-US" b="1" dirty="0">
                <a:solidFill>
                  <a:srgbClr val="002060"/>
                </a:solidFill>
                <a:latin typeface="+mn-lt"/>
                <a:ea typeface="+mn-lt"/>
                <a:cs typeface="+mn-lt"/>
              </a:rPr>
              <a:t>；完成国内访学</a:t>
            </a:r>
            <a:r>
              <a:rPr lang="en-US" altLang="zh-CN" b="1" dirty="0">
                <a:solidFill>
                  <a:srgbClr val="002060"/>
                </a:solidFill>
                <a:latin typeface="+mn-lt"/>
                <a:ea typeface="+mn-lt"/>
                <a:cs typeface="+mn-lt"/>
              </a:rPr>
              <a:t>2</a:t>
            </a:r>
            <a:r>
              <a:rPr lang="zh-CN" altLang="en-US" b="1" dirty="0">
                <a:solidFill>
                  <a:srgbClr val="002060"/>
                </a:solidFill>
                <a:latin typeface="+mn-lt"/>
                <a:ea typeface="+mn-lt"/>
                <a:cs typeface="+mn-lt"/>
              </a:rPr>
              <a:t>人，产学研</a:t>
            </a:r>
            <a:r>
              <a:rPr lang="en-US" altLang="zh-CN" b="1" dirty="0">
                <a:solidFill>
                  <a:srgbClr val="002060"/>
                </a:solidFill>
                <a:latin typeface="+mn-lt"/>
                <a:ea typeface="+mn-lt"/>
                <a:cs typeface="+mn-lt"/>
              </a:rPr>
              <a:t>2</a:t>
            </a:r>
            <a:r>
              <a:rPr lang="zh-CN" altLang="en-US" b="1" dirty="0">
                <a:solidFill>
                  <a:srgbClr val="002060"/>
                </a:solidFill>
                <a:latin typeface="+mn-lt"/>
                <a:ea typeface="+mn-lt"/>
                <a:cs typeface="+mn-lt"/>
              </a:rPr>
              <a:t>人，市、区级企业实践</a:t>
            </a:r>
            <a:r>
              <a:rPr lang="en-US" altLang="zh-CN" b="1" dirty="0">
                <a:solidFill>
                  <a:srgbClr val="002060"/>
                </a:solidFill>
                <a:latin typeface="+mn-lt"/>
                <a:ea typeface="+mn-lt"/>
                <a:cs typeface="+mn-lt"/>
              </a:rPr>
              <a:t>22</a:t>
            </a:r>
            <a:r>
              <a:rPr lang="zh-CN" altLang="en-US" b="1" dirty="0">
                <a:solidFill>
                  <a:srgbClr val="002060"/>
                </a:solidFill>
                <a:latin typeface="+mn-lt"/>
                <a:ea typeface="+mn-lt"/>
                <a:cs typeface="+mn-lt"/>
              </a:rPr>
              <a:t>人，校级企业实践</a:t>
            </a:r>
            <a:r>
              <a:rPr lang="en-US" altLang="zh-CN" b="1" dirty="0">
                <a:solidFill>
                  <a:srgbClr val="002060"/>
                </a:solidFill>
                <a:latin typeface="+mn-lt"/>
                <a:ea typeface="+mn-lt"/>
                <a:cs typeface="+mn-lt"/>
              </a:rPr>
              <a:t>7</a:t>
            </a:r>
            <a:r>
              <a:rPr lang="zh-CN" altLang="en-US" b="1" dirty="0">
                <a:solidFill>
                  <a:srgbClr val="002060"/>
                </a:solidFill>
                <a:latin typeface="+mn-lt"/>
                <a:ea typeface="+mn-lt"/>
                <a:cs typeface="+mn-lt"/>
              </a:rPr>
              <a:t>人；完成</a:t>
            </a:r>
            <a:r>
              <a:rPr lang="en-US" altLang="zh-CN" b="1" dirty="0">
                <a:solidFill>
                  <a:srgbClr val="C00000"/>
                </a:solidFill>
                <a:latin typeface="+mn-lt"/>
                <a:ea typeface="+mn-lt"/>
                <a:cs typeface="+mn-lt"/>
              </a:rPr>
              <a:t>145</a:t>
            </a:r>
            <a:r>
              <a:rPr lang="zh-CN" altLang="en-US" b="1" dirty="0">
                <a:solidFill>
                  <a:srgbClr val="C00000"/>
                </a:solidFill>
                <a:latin typeface="+mn-lt"/>
                <a:ea typeface="+mn-lt"/>
                <a:cs typeface="+mn-lt"/>
              </a:rPr>
              <a:t>位兼职教师</a:t>
            </a:r>
            <a:r>
              <a:rPr lang="zh-CN" altLang="en-US" b="1" dirty="0">
                <a:solidFill>
                  <a:srgbClr val="002060"/>
                </a:solidFill>
                <a:latin typeface="+mn-lt"/>
                <a:ea typeface="+mn-lt"/>
                <a:cs typeface="+mn-lt"/>
              </a:rPr>
              <a:t>的聘用，优化了双师结构团队</a:t>
            </a:r>
            <a:endParaRPr altLang="zh-CN" b="1" dirty="0">
              <a:solidFill>
                <a:srgbClr val="002060"/>
              </a:solidFill>
              <a:latin typeface="+mn-lt"/>
              <a:ea typeface="+mn-lt"/>
              <a:cs typeface="+mn-lt"/>
            </a:endParaRPr>
          </a:p>
        </p:txBody>
      </p:sp>
      <p:sp>
        <p:nvSpPr>
          <p:cNvPr id="6146" name="TextBox 3"/>
          <p:cNvSpPr txBox="1"/>
          <p:nvPr/>
        </p:nvSpPr>
        <p:spPr>
          <a:xfrm>
            <a:off x="539552" y="195486"/>
            <a:ext cx="7675245" cy="460375"/>
          </a:xfrm>
          <a:prstGeom prst="rect">
            <a:avLst/>
          </a:prstGeom>
          <a:noFill/>
          <a:ln w="9525">
            <a:noFill/>
          </a:ln>
        </p:spPr>
        <p:txBody>
          <a:bodyPr wrap="square">
            <a:spAutoFit/>
          </a:bodyPr>
          <a:lstStyle>
            <a:defPPr>
              <a:defRPr lang="zh-CN"/>
            </a:defPPr>
            <a:lvl1pPr>
              <a:defRPr sz="2800" b="1">
                <a:solidFill>
                  <a:srgbClr val="002060"/>
                </a:solidFill>
                <a:latin typeface="+mn-ea"/>
                <a:ea typeface="+mn-ea"/>
              </a:defRPr>
            </a:lvl1pPr>
          </a:lstStyle>
          <a:p>
            <a:r>
              <a:rPr lang="zh-CN" sz="2400" dirty="0"/>
              <a:t>三</a:t>
            </a:r>
            <a:r>
              <a:rPr sz="2400" dirty="0"/>
              <a:t>、</a:t>
            </a:r>
            <a:r>
              <a:rPr lang="zh-CN" altLang="en-US" sz="2400" dirty="0"/>
              <a:t>坚持立德树人根本  </a:t>
            </a:r>
            <a:r>
              <a:rPr lang="zh-CN" altLang="en-US" sz="2400" dirty="0">
                <a:sym typeface="+mn-ea"/>
              </a:rPr>
              <a:t>提升教师队伍质量</a:t>
            </a:r>
          </a:p>
        </p:txBody>
      </p:sp>
      <p:pic>
        <p:nvPicPr>
          <p:cNvPr id="34818" name="Picture 2" descr="http://www1.stiei.edu.cn/_upload/article/images/72/75/7b80ba81412aa5a72e05b67c9bfb/395c6e3e-87c4-46a9-a6d3-730ede77b981.png"/>
          <p:cNvPicPr>
            <a:picLocks noChangeAspect="1" noChangeArrowheads="1"/>
          </p:cNvPicPr>
          <p:nvPr/>
        </p:nvPicPr>
        <p:blipFill>
          <a:blip r:embed="rId6" cstate="print"/>
          <a:srcRect/>
          <a:stretch>
            <a:fillRect/>
          </a:stretch>
        </p:blipFill>
        <p:spPr bwMode="auto">
          <a:xfrm>
            <a:off x="6149340" y="808355"/>
            <a:ext cx="2505075" cy="1703705"/>
          </a:xfrm>
          <a:prstGeom prst="rect">
            <a:avLst/>
          </a:prstGeom>
          <a:noFill/>
        </p:spPr>
      </p:pic>
      <p:pic>
        <p:nvPicPr>
          <p:cNvPr id="34827" name="Picture 11" descr="C:\Users\Administrator\Desktop\640.webp.jpg"/>
          <p:cNvPicPr>
            <a:picLocks noChangeAspect="1" noChangeArrowheads="1"/>
          </p:cNvPicPr>
          <p:nvPr/>
        </p:nvPicPr>
        <p:blipFill>
          <a:blip r:embed="rId7" cstate="print"/>
          <a:srcRect/>
          <a:stretch>
            <a:fillRect/>
          </a:stretch>
        </p:blipFill>
        <p:spPr bwMode="auto">
          <a:xfrm>
            <a:off x="6151245" y="2847340"/>
            <a:ext cx="2496820" cy="1638300"/>
          </a:xfrm>
          <a:prstGeom prst="rect">
            <a:avLst/>
          </a:prstGeom>
          <a:noFill/>
        </p:spPr>
      </p:pic>
      <p:sp>
        <p:nvSpPr>
          <p:cNvPr id="11" name="矩形 10"/>
          <p:cNvSpPr/>
          <p:nvPr/>
        </p:nvSpPr>
        <p:spPr>
          <a:xfrm>
            <a:off x="6570980" y="2512060"/>
            <a:ext cx="1661795" cy="275590"/>
          </a:xfrm>
          <a:prstGeom prst="rect">
            <a:avLst/>
          </a:prstGeom>
        </p:spPr>
        <p:txBody>
          <a:bodyPr wrap="square">
            <a:spAutoFit/>
          </a:bodyPr>
          <a:lstStyle/>
          <a:p>
            <a:r>
              <a:rPr lang="zh-CN" altLang="en-US" sz="1200" b="1" dirty="0">
                <a:solidFill>
                  <a:srgbClr val="0070C0"/>
                </a:solidFill>
                <a:latin typeface="+mn-lt"/>
                <a:ea typeface="+mn-lt"/>
              </a:rPr>
              <a:t>召开教师节表彰大会</a:t>
            </a:r>
          </a:p>
        </p:txBody>
      </p:sp>
      <p:sp>
        <p:nvSpPr>
          <p:cNvPr id="10" name="矩形 9"/>
          <p:cNvSpPr/>
          <p:nvPr/>
        </p:nvSpPr>
        <p:spPr>
          <a:xfrm>
            <a:off x="6269990" y="4485640"/>
            <a:ext cx="2264410" cy="275590"/>
          </a:xfrm>
          <a:prstGeom prst="rect">
            <a:avLst/>
          </a:prstGeom>
        </p:spPr>
        <p:txBody>
          <a:bodyPr wrap="square">
            <a:spAutoFit/>
          </a:bodyPr>
          <a:lstStyle/>
          <a:p>
            <a:r>
              <a:rPr lang="zh-CN" altLang="en-US" sz="1200" b="1" dirty="0">
                <a:solidFill>
                  <a:srgbClr val="0070C0"/>
                </a:solidFill>
                <a:latin typeface="+mn-lt"/>
                <a:ea typeface="+mn-lt"/>
              </a:rPr>
              <a:t>组织专业教师参加企业实践</a:t>
            </a:r>
          </a:p>
        </p:txBody>
      </p:sp>
      <p:sp>
        <p:nvSpPr>
          <p:cNvPr id="7" name="燕尾形 47"/>
          <p:cNvSpPr/>
          <p:nvPr>
            <p:custDataLst>
              <p:tags r:id="rId1"/>
            </p:custDataLst>
          </p:nvPr>
        </p:nvSpPr>
        <p:spPr>
          <a:xfrm>
            <a:off x="151492" y="987574"/>
            <a:ext cx="234315" cy="16573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47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3" name="燕尾形 47"/>
          <p:cNvSpPr/>
          <p:nvPr>
            <p:custDataLst>
              <p:tags r:id="rId2"/>
            </p:custDataLst>
          </p:nvPr>
        </p:nvSpPr>
        <p:spPr>
          <a:xfrm>
            <a:off x="163830" y="3032369"/>
            <a:ext cx="234315" cy="16573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47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2" name="燕尾形 47">
            <a:extLst>
              <a:ext uri="{FF2B5EF4-FFF2-40B4-BE49-F238E27FC236}">
                <a16:creationId xmlns:a16="http://schemas.microsoft.com/office/drawing/2014/main" id="{82DC43B7-90D9-4765-A24D-903FF1D20D0C}"/>
              </a:ext>
            </a:extLst>
          </p:cNvPr>
          <p:cNvSpPr/>
          <p:nvPr>
            <p:custDataLst>
              <p:tags r:id="rId3"/>
            </p:custDataLst>
          </p:nvPr>
        </p:nvSpPr>
        <p:spPr>
          <a:xfrm>
            <a:off x="151492" y="1779662"/>
            <a:ext cx="234315" cy="16573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47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ransition advClick="0" advTm="5000">
    <p:push/>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81948" y="699542"/>
            <a:ext cx="8166515" cy="2120902"/>
          </a:xfrm>
          <a:prstGeom prst="rect">
            <a:avLst/>
          </a:prstGeom>
          <a:noFill/>
        </p:spPr>
        <p:txBody>
          <a:bodyPr wrap="square" rtlCol="0">
            <a:spAutoFit/>
          </a:bodyPr>
          <a:lstStyle/>
          <a:p>
            <a:pPr>
              <a:lnSpc>
                <a:spcPct val="150000"/>
              </a:lnSpc>
            </a:pPr>
            <a:r>
              <a:rPr lang="zh-CN" altLang="en-US" b="1" dirty="0">
                <a:solidFill>
                  <a:srgbClr val="002060"/>
                </a:solidFill>
                <a:latin typeface="+mn-lt"/>
                <a:ea typeface="+mn-lt"/>
                <a:cs typeface="+mn-lt"/>
              </a:rPr>
              <a:t>完</a:t>
            </a:r>
            <a:r>
              <a:rPr b="1" dirty="0" err="1">
                <a:solidFill>
                  <a:srgbClr val="002060"/>
                </a:solidFill>
                <a:latin typeface="+mn-lt"/>
                <a:ea typeface="+mn-lt"/>
                <a:cs typeface="+mn-lt"/>
              </a:rPr>
              <a:t>善辅导员队伍建设体系，制订辅导员选聘、管理、考核、评价标准</a:t>
            </a:r>
            <a:r>
              <a:rPr lang="zh-CN" altLang="en-US" b="1" dirty="0">
                <a:solidFill>
                  <a:srgbClr val="002060"/>
                </a:solidFill>
                <a:latin typeface="+mn-lt"/>
                <a:ea typeface="+mn-lt"/>
                <a:cs typeface="+mn-lt"/>
              </a:rPr>
              <a:t>，</a:t>
            </a:r>
            <a:r>
              <a:rPr b="1" dirty="0">
                <a:solidFill>
                  <a:srgbClr val="002060"/>
                </a:solidFill>
                <a:latin typeface="+mn-lt"/>
                <a:ea typeface="+mn-lt"/>
                <a:cs typeface="+mn-lt"/>
              </a:rPr>
              <a:t>引进辅导员10人</a:t>
            </a:r>
          </a:p>
          <a:p>
            <a:pPr>
              <a:lnSpc>
                <a:spcPct val="150000"/>
              </a:lnSpc>
            </a:pPr>
            <a:r>
              <a:rPr b="1" dirty="0">
                <a:solidFill>
                  <a:srgbClr val="002060"/>
                </a:solidFill>
                <a:latin typeface="+mn-lt"/>
                <a:ea typeface="+mn-lt"/>
                <a:cs typeface="+mn-lt"/>
              </a:rPr>
              <a:t>开展辅导员线上线下政治理论学习专题会，举办第九届辅导员职业能力大赛，认定41位辅导员为“9+x”职业化、专业化发展方向辅导员，成立辅导员6个“9+x”专业化发展工作室</a:t>
            </a:r>
            <a:r>
              <a:rPr lang="zh-CN" altLang="en-US" b="1" dirty="0">
                <a:solidFill>
                  <a:srgbClr val="002060"/>
                </a:solidFill>
                <a:latin typeface="+mn-lt"/>
                <a:ea typeface="+mn-lt"/>
                <a:cs typeface="+mn-lt"/>
              </a:rPr>
              <a:t>，</a:t>
            </a:r>
            <a:r>
              <a:rPr b="1" dirty="0">
                <a:solidFill>
                  <a:srgbClr val="002060"/>
                </a:solidFill>
                <a:latin typeface="+mn-lt"/>
                <a:ea typeface="+mn-lt"/>
                <a:cs typeface="+mn-lt"/>
              </a:rPr>
              <a:t>荣获第九届上海高校辅导员团队拓展活动三等奖</a:t>
            </a:r>
          </a:p>
        </p:txBody>
      </p:sp>
      <p:sp>
        <p:nvSpPr>
          <p:cNvPr id="6146" name="TextBox 3"/>
          <p:cNvSpPr txBox="1"/>
          <p:nvPr/>
        </p:nvSpPr>
        <p:spPr>
          <a:xfrm>
            <a:off x="539552" y="195486"/>
            <a:ext cx="7675245" cy="460375"/>
          </a:xfrm>
          <a:prstGeom prst="rect">
            <a:avLst/>
          </a:prstGeom>
          <a:noFill/>
          <a:ln w="9525">
            <a:noFill/>
          </a:ln>
        </p:spPr>
        <p:txBody>
          <a:bodyPr wrap="square">
            <a:spAutoFit/>
          </a:bodyPr>
          <a:lstStyle>
            <a:defPPr>
              <a:defRPr lang="zh-CN"/>
            </a:defPPr>
            <a:lvl1pPr>
              <a:defRPr sz="2800" b="1">
                <a:solidFill>
                  <a:srgbClr val="002060"/>
                </a:solidFill>
                <a:latin typeface="+mn-ea"/>
                <a:ea typeface="+mn-ea"/>
              </a:defRPr>
            </a:lvl1pPr>
          </a:lstStyle>
          <a:p>
            <a:r>
              <a:rPr lang="zh-CN" sz="2400" dirty="0"/>
              <a:t>三</a:t>
            </a:r>
            <a:r>
              <a:rPr sz="2400" dirty="0"/>
              <a:t>、</a:t>
            </a:r>
            <a:r>
              <a:rPr lang="zh-CN" altLang="en-US" sz="2400" dirty="0"/>
              <a:t>坚持立德树人根本  </a:t>
            </a:r>
            <a:r>
              <a:rPr lang="zh-CN" altLang="en-US" sz="2400" dirty="0">
                <a:sym typeface="+mn-ea"/>
              </a:rPr>
              <a:t>提升教师队伍质量</a:t>
            </a:r>
          </a:p>
        </p:txBody>
      </p:sp>
      <p:pic>
        <p:nvPicPr>
          <p:cNvPr id="32770" name="Picture 2" descr="http://www1.stiei.edu.cn/_upload/article/images/37/f4/4d81c6ec425bb4b50746bf66ff2e/ff6c536d-28b6-42c6-a4ca-6f49e2cf23c4.jpg"/>
          <p:cNvPicPr>
            <a:picLocks noChangeAspect="1" noChangeArrowheads="1"/>
          </p:cNvPicPr>
          <p:nvPr/>
        </p:nvPicPr>
        <p:blipFill>
          <a:blip r:embed="rId5" cstate="print"/>
          <a:srcRect/>
          <a:stretch>
            <a:fillRect/>
          </a:stretch>
        </p:blipFill>
        <p:spPr bwMode="auto">
          <a:xfrm>
            <a:off x="2123728" y="2931790"/>
            <a:ext cx="2680970" cy="1704851"/>
          </a:xfrm>
          <a:prstGeom prst="rect">
            <a:avLst/>
          </a:prstGeom>
          <a:noFill/>
        </p:spPr>
      </p:pic>
      <p:pic>
        <p:nvPicPr>
          <p:cNvPr id="32772" name="Picture 4" descr="http://www1.stiei.edu.cn/_upload/article/images/f4/b1/bdabe22e48d5a37b06a85782f868/dd6d8ccc-bcc1-40fb-8417-8a68ade96a65.jpg"/>
          <p:cNvPicPr>
            <a:picLocks noChangeAspect="1" noChangeArrowheads="1"/>
          </p:cNvPicPr>
          <p:nvPr/>
        </p:nvPicPr>
        <p:blipFill>
          <a:blip r:embed="rId6" cstate="print"/>
          <a:srcRect/>
          <a:stretch>
            <a:fillRect/>
          </a:stretch>
        </p:blipFill>
        <p:spPr bwMode="auto">
          <a:xfrm>
            <a:off x="5415569" y="2787774"/>
            <a:ext cx="2841625" cy="1920875"/>
          </a:xfrm>
          <a:prstGeom prst="rect">
            <a:avLst/>
          </a:prstGeom>
          <a:noFill/>
        </p:spPr>
      </p:pic>
      <p:sp>
        <p:nvSpPr>
          <p:cNvPr id="7" name="燕尾形 47"/>
          <p:cNvSpPr/>
          <p:nvPr>
            <p:custDataLst>
              <p:tags r:id="rId1"/>
            </p:custDataLst>
          </p:nvPr>
        </p:nvSpPr>
        <p:spPr>
          <a:xfrm>
            <a:off x="321281" y="915566"/>
            <a:ext cx="234315" cy="16573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47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3" name="燕尾形 47"/>
          <p:cNvSpPr/>
          <p:nvPr>
            <p:custDataLst>
              <p:tags r:id="rId2"/>
            </p:custDataLst>
          </p:nvPr>
        </p:nvSpPr>
        <p:spPr>
          <a:xfrm>
            <a:off x="305237" y="1707654"/>
            <a:ext cx="234315" cy="16573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47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ransition advClick="0" advTm="5000">
    <p:push/>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MH_Other_1"/>
          <p:cNvSpPr/>
          <p:nvPr>
            <p:custDataLst>
              <p:tags r:id="rId2"/>
            </p:custDataLst>
          </p:nvPr>
        </p:nvSpPr>
        <p:spPr bwMode="auto">
          <a:xfrm>
            <a:off x="2989263" y="2150825"/>
            <a:ext cx="800100" cy="1223963"/>
          </a:xfrm>
          <a:custGeom>
            <a:avLst/>
            <a:gdLst>
              <a:gd name="T0" fmla="*/ 2147483646 w 558"/>
              <a:gd name="T1" fmla="*/ 2147483646 h 1136"/>
              <a:gd name="T2" fmla="*/ 0 w 558"/>
              <a:gd name="T3" fmla="*/ 2147483646 h 1136"/>
              <a:gd name="T4" fmla="*/ 2147483646 w 558"/>
              <a:gd name="T5" fmla="*/ 2147483646 h 1136"/>
              <a:gd name="T6" fmla="*/ 2147483646 w 558"/>
              <a:gd name="T7" fmla="*/ 2147483646 h 1136"/>
              <a:gd name="T8" fmla="*/ 2147483646 w 558"/>
              <a:gd name="T9" fmla="*/ 2147483646 h 1136"/>
              <a:gd name="T10" fmla="*/ 2147483646 w 558"/>
              <a:gd name="T11" fmla="*/ 2147483646 h 1136"/>
              <a:gd name="T12" fmla="*/ 2147483646 w 558"/>
              <a:gd name="T13" fmla="*/ 2147483646 h 1136"/>
              <a:gd name="T14" fmla="*/ 2147483646 w 558"/>
              <a:gd name="T15" fmla="*/ 2147483646 h 1136"/>
              <a:gd name="T16" fmla="*/ 2147483646 w 558"/>
              <a:gd name="T17" fmla="*/ 2147483646 h 1136"/>
              <a:gd name="T18" fmla="*/ 2147483646 w 558"/>
              <a:gd name="T19" fmla="*/ 2147483646 h 1136"/>
              <a:gd name="T20" fmla="*/ 2147483646 w 558"/>
              <a:gd name="T21" fmla="*/ 2147483646 h 1136"/>
              <a:gd name="T22" fmla="*/ 2147483646 w 558"/>
              <a:gd name="T23" fmla="*/ 2147483646 h 1136"/>
              <a:gd name="T24" fmla="*/ 2147483646 w 558"/>
              <a:gd name="T25" fmla="*/ 2147483646 h 1136"/>
              <a:gd name="T26" fmla="*/ 2147483646 w 558"/>
              <a:gd name="T27" fmla="*/ 2147483646 h 1136"/>
              <a:gd name="T28" fmla="*/ 2147483646 w 558"/>
              <a:gd name="T29" fmla="*/ 2147483646 h 1136"/>
              <a:gd name="T30" fmla="*/ 2147483646 w 558"/>
              <a:gd name="T31" fmla="*/ 2147483646 h 1136"/>
              <a:gd name="T32" fmla="*/ 2147483646 w 558"/>
              <a:gd name="T33" fmla="*/ 2147483646 h 1136"/>
              <a:gd name="T34" fmla="*/ 2147483646 w 558"/>
              <a:gd name="T35" fmla="*/ 2147483646 h 1136"/>
              <a:gd name="T36" fmla="*/ 2147483646 w 558"/>
              <a:gd name="T37" fmla="*/ 2147483646 h 1136"/>
              <a:gd name="T38" fmla="*/ 2147483646 w 558"/>
              <a:gd name="T39" fmla="*/ 2147483646 h 1136"/>
              <a:gd name="T40" fmla="*/ 2147483646 w 558"/>
              <a:gd name="T41" fmla="*/ 2147483646 h 1136"/>
              <a:gd name="T42" fmla="*/ 2147483646 w 558"/>
              <a:gd name="T43" fmla="*/ 2147483646 h 1136"/>
              <a:gd name="T44" fmla="*/ 2147483646 w 558"/>
              <a:gd name="T45" fmla="*/ 2147483646 h 1136"/>
              <a:gd name="T46" fmla="*/ 2147483646 w 558"/>
              <a:gd name="T47" fmla="*/ 2147483646 h 1136"/>
              <a:gd name="T48" fmla="*/ 2147483646 w 558"/>
              <a:gd name="T49" fmla="*/ 2147483646 h 1136"/>
              <a:gd name="T50" fmla="*/ 2147483646 w 558"/>
              <a:gd name="T51" fmla="*/ 2147483646 h 1136"/>
              <a:gd name="T52" fmla="*/ 2147483646 w 558"/>
              <a:gd name="T53" fmla="*/ 2147483646 h 1136"/>
              <a:gd name="T54" fmla="*/ 2147483646 w 558"/>
              <a:gd name="T55" fmla="*/ 2147483646 h 1136"/>
              <a:gd name="T56" fmla="*/ 2147483646 w 558"/>
              <a:gd name="T57" fmla="*/ 2147483646 h 1136"/>
              <a:gd name="T58" fmla="*/ 2147483646 w 558"/>
              <a:gd name="T59" fmla="*/ 2147483646 h 1136"/>
              <a:gd name="T60" fmla="*/ 2147483646 w 558"/>
              <a:gd name="T61" fmla="*/ 2147483646 h 1136"/>
              <a:gd name="T62" fmla="*/ 2147483646 w 558"/>
              <a:gd name="T63" fmla="*/ 2147483646 h 1136"/>
              <a:gd name="T64" fmla="*/ 2147483646 w 558"/>
              <a:gd name="T65" fmla="*/ 2147483646 h 1136"/>
              <a:gd name="T66" fmla="*/ 2147483646 w 558"/>
              <a:gd name="T67" fmla="*/ 2147483646 h 1136"/>
              <a:gd name="T68" fmla="*/ 2147483646 w 558"/>
              <a:gd name="T69" fmla="*/ 2147483646 h 1136"/>
              <a:gd name="T70" fmla="*/ 2147483646 w 558"/>
              <a:gd name="T71" fmla="*/ 2147483646 h 1136"/>
              <a:gd name="T72" fmla="*/ 2147483646 w 558"/>
              <a:gd name="T73" fmla="*/ 2147483646 h 1136"/>
              <a:gd name="T74" fmla="*/ 2147483646 w 558"/>
              <a:gd name="T75" fmla="*/ 2147483646 h 1136"/>
              <a:gd name="T76" fmla="*/ 2147483646 w 558"/>
              <a:gd name="T77" fmla="*/ 2147483646 h 1136"/>
              <a:gd name="T78" fmla="*/ 2147483646 w 558"/>
              <a:gd name="T79" fmla="*/ 0 h 1136"/>
              <a:gd name="T80" fmla="*/ 2147483646 w 558"/>
              <a:gd name="T81" fmla="*/ 0 h 1136"/>
              <a:gd name="T82" fmla="*/ 2147483646 w 558"/>
              <a:gd name="T83" fmla="*/ 2147483646 h 1136"/>
              <a:gd name="T84" fmla="*/ 2147483646 w 558"/>
              <a:gd name="T85" fmla="*/ 2147483646 h 1136"/>
              <a:gd name="T86" fmla="*/ 2147483646 w 558"/>
              <a:gd name="T87" fmla="*/ 2147483646 h 1136"/>
              <a:gd name="T88" fmla="*/ 2147483646 w 558"/>
              <a:gd name="T89" fmla="*/ 2147483646 h 1136"/>
              <a:gd name="T90" fmla="*/ 2147483646 w 558"/>
              <a:gd name="T91" fmla="*/ 2147483646 h 1136"/>
              <a:gd name="T92" fmla="*/ 2147483646 w 558"/>
              <a:gd name="T93" fmla="*/ 2147483646 h 1136"/>
              <a:gd name="T94" fmla="*/ 2147483646 w 558"/>
              <a:gd name="T95" fmla="*/ 2147483646 h 1136"/>
              <a:gd name="T96" fmla="*/ 2147483646 w 558"/>
              <a:gd name="T97" fmla="*/ 2147483646 h 1136"/>
              <a:gd name="T98" fmla="*/ 2147483646 w 558"/>
              <a:gd name="T99" fmla="*/ 2147483646 h 1136"/>
              <a:gd name="T100" fmla="*/ 2147483646 w 558"/>
              <a:gd name="T101" fmla="*/ 2147483646 h 1136"/>
              <a:gd name="T102" fmla="*/ 2147483646 w 558"/>
              <a:gd name="T103" fmla="*/ 2147483646 h 1136"/>
              <a:gd name="T104" fmla="*/ 2147483646 w 558"/>
              <a:gd name="T105" fmla="*/ 2147483646 h 1136"/>
              <a:gd name="T106" fmla="*/ 2147483646 w 558"/>
              <a:gd name="T107" fmla="*/ 2147483646 h 1136"/>
              <a:gd name="T108" fmla="*/ 2147483646 w 558"/>
              <a:gd name="T109" fmla="*/ 2147483646 h 1136"/>
              <a:gd name="T110" fmla="*/ 2147483646 w 558"/>
              <a:gd name="T111" fmla="*/ 2147483646 h 1136"/>
              <a:gd name="T112" fmla="*/ 2147483646 w 558"/>
              <a:gd name="T113" fmla="*/ 2147483646 h 1136"/>
              <a:gd name="T114" fmla="*/ 2147483646 w 558"/>
              <a:gd name="T115" fmla="*/ 2147483646 h 11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558" h="1136">
                <a:moveTo>
                  <a:pt x="132" y="474"/>
                </a:moveTo>
                <a:lnTo>
                  <a:pt x="0" y="576"/>
                </a:lnTo>
                <a:lnTo>
                  <a:pt x="132" y="678"/>
                </a:lnTo>
                <a:lnTo>
                  <a:pt x="138" y="710"/>
                </a:lnTo>
                <a:lnTo>
                  <a:pt x="144" y="742"/>
                </a:lnTo>
                <a:lnTo>
                  <a:pt x="150" y="774"/>
                </a:lnTo>
                <a:lnTo>
                  <a:pt x="158" y="806"/>
                </a:lnTo>
                <a:lnTo>
                  <a:pt x="168" y="836"/>
                </a:lnTo>
                <a:lnTo>
                  <a:pt x="178" y="866"/>
                </a:lnTo>
                <a:lnTo>
                  <a:pt x="190" y="896"/>
                </a:lnTo>
                <a:lnTo>
                  <a:pt x="202" y="926"/>
                </a:lnTo>
                <a:lnTo>
                  <a:pt x="216" y="954"/>
                </a:lnTo>
                <a:lnTo>
                  <a:pt x="232" y="982"/>
                </a:lnTo>
                <a:lnTo>
                  <a:pt x="264" y="1036"/>
                </a:lnTo>
                <a:lnTo>
                  <a:pt x="300" y="1088"/>
                </a:lnTo>
                <a:lnTo>
                  <a:pt x="342" y="1136"/>
                </a:lnTo>
                <a:lnTo>
                  <a:pt x="544" y="934"/>
                </a:lnTo>
                <a:lnTo>
                  <a:pt x="514" y="896"/>
                </a:lnTo>
                <a:lnTo>
                  <a:pt x="488" y="856"/>
                </a:lnTo>
                <a:lnTo>
                  <a:pt x="466" y="814"/>
                </a:lnTo>
                <a:lnTo>
                  <a:pt x="448" y="770"/>
                </a:lnTo>
                <a:lnTo>
                  <a:pt x="432" y="724"/>
                </a:lnTo>
                <a:lnTo>
                  <a:pt x="422" y="676"/>
                </a:lnTo>
                <a:lnTo>
                  <a:pt x="414" y="626"/>
                </a:lnTo>
                <a:lnTo>
                  <a:pt x="412" y="576"/>
                </a:lnTo>
                <a:lnTo>
                  <a:pt x="412" y="550"/>
                </a:lnTo>
                <a:lnTo>
                  <a:pt x="414" y="522"/>
                </a:lnTo>
                <a:lnTo>
                  <a:pt x="418" y="496"/>
                </a:lnTo>
                <a:lnTo>
                  <a:pt x="422" y="470"/>
                </a:lnTo>
                <a:lnTo>
                  <a:pt x="428" y="446"/>
                </a:lnTo>
                <a:lnTo>
                  <a:pt x="434" y="420"/>
                </a:lnTo>
                <a:lnTo>
                  <a:pt x="450" y="372"/>
                </a:lnTo>
                <a:lnTo>
                  <a:pt x="472" y="326"/>
                </a:lnTo>
                <a:lnTo>
                  <a:pt x="496" y="282"/>
                </a:lnTo>
                <a:lnTo>
                  <a:pt x="526" y="240"/>
                </a:lnTo>
                <a:lnTo>
                  <a:pt x="558" y="202"/>
                </a:lnTo>
                <a:lnTo>
                  <a:pt x="356" y="0"/>
                </a:lnTo>
                <a:lnTo>
                  <a:pt x="334" y="24"/>
                </a:lnTo>
                <a:lnTo>
                  <a:pt x="312" y="50"/>
                </a:lnTo>
                <a:lnTo>
                  <a:pt x="292" y="76"/>
                </a:lnTo>
                <a:lnTo>
                  <a:pt x="274" y="102"/>
                </a:lnTo>
                <a:lnTo>
                  <a:pt x="254" y="130"/>
                </a:lnTo>
                <a:lnTo>
                  <a:pt x="238" y="158"/>
                </a:lnTo>
                <a:lnTo>
                  <a:pt x="222" y="188"/>
                </a:lnTo>
                <a:lnTo>
                  <a:pt x="208" y="216"/>
                </a:lnTo>
                <a:lnTo>
                  <a:pt x="194" y="246"/>
                </a:lnTo>
                <a:lnTo>
                  <a:pt x="182" y="278"/>
                </a:lnTo>
                <a:lnTo>
                  <a:pt x="170" y="310"/>
                </a:lnTo>
                <a:lnTo>
                  <a:pt x="160" y="342"/>
                </a:lnTo>
                <a:lnTo>
                  <a:pt x="152" y="374"/>
                </a:lnTo>
                <a:lnTo>
                  <a:pt x="144" y="408"/>
                </a:lnTo>
                <a:lnTo>
                  <a:pt x="138" y="440"/>
                </a:lnTo>
                <a:lnTo>
                  <a:pt x="132" y="474"/>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53" name="MH_Other_3"/>
          <p:cNvSpPr/>
          <p:nvPr>
            <p:custDataLst>
              <p:tags r:id="rId3"/>
            </p:custDataLst>
          </p:nvPr>
        </p:nvSpPr>
        <p:spPr bwMode="auto">
          <a:xfrm>
            <a:off x="3554414" y="1729343"/>
            <a:ext cx="1641475" cy="603647"/>
          </a:xfrm>
          <a:custGeom>
            <a:avLst/>
            <a:gdLst>
              <a:gd name="T0" fmla="*/ 2147483646 w 1142"/>
              <a:gd name="T1" fmla="*/ 0 h 560"/>
              <a:gd name="T2" fmla="*/ 2147483646 w 1142"/>
              <a:gd name="T3" fmla="*/ 2147483646 h 560"/>
              <a:gd name="T4" fmla="*/ 2147483646 w 1142"/>
              <a:gd name="T5" fmla="*/ 2147483646 h 560"/>
              <a:gd name="T6" fmla="*/ 2147483646 w 1142"/>
              <a:gd name="T7" fmla="*/ 2147483646 h 560"/>
              <a:gd name="T8" fmla="*/ 2147483646 w 1142"/>
              <a:gd name="T9" fmla="*/ 2147483646 h 560"/>
              <a:gd name="T10" fmla="*/ 2147483646 w 1142"/>
              <a:gd name="T11" fmla="*/ 2147483646 h 560"/>
              <a:gd name="T12" fmla="*/ 2147483646 w 1142"/>
              <a:gd name="T13" fmla="*/ 2147483646 h 560"/>
              <a:gd name="T14" fmla="*/ 2147483646 w 1142"/>
              <a:gd name="T15" fmla="*/ 2147483646 h 560"/>
              <a:gd name="T16" fmla="*/ 2147483646 w 1142"/>
              <a:gd name="T17" fmla="*/ 2147483646 h 560"/>
              <a:gd name="T18" fmla="*/ 2147483646 w 1142"/>
              <a:gd name="T19" fmla="*/ 2147483646 h 560"/>
              <a:gd name="T20" fmla="*/ 2147483646 w 1142"/>
              <a:gd name="T21" fmla="*/ 2147483646 h 560"/>
              <a:gd name="T22" fmla="*/ 2147483646 w 1142"/>
              <a:gd name="T23" fmla="*/ 2147483646 h 560"/>
              <a:gd name="T24" fmla="*/ 2147483646 w 1142"/>
              <a:gd name="T25" fmla="*/ 2147483646 h 560"/>
              <a:gd name="T26" fmla="*/ 2147483646 w 1142"/>
              <a:gd name="T27" fmla="*/ 2147483646 h 560"/>
              <a:gd name="T28" fmla="*/ 2147483646 w 1142"/>
              <a:gd name="T29" fmla="*/ 2147483646 h 560"/>
              <a:gd name="T30" fmla="*/ 2147483646 w 1142"/>
              <a:gd name="T31" fmla="*/ 2147483646 h 560"/>
              <a:gd name="T32" fmla="*/ 2147483646 w 1142"/>
              <a:gd name="T33" fmla="*/ 2147483646 h 560"/>
              <a:gd name="T34" fmla="*/ 2147483646 w 1142"/>
              <a:gd name="T35" fmla="*/ 2147483646 h 560"/>
              <a:gd name="T36" fmla="*/ 0 w 1142"/>
              <a:gd name="T37" fmla="*/ 2147483646 h 560"/>
              <a:gd name="T38" fmla="*/ 2147483646 w 1142"/>
              <a:gd name="T39" fmla="*/ 2147483646 h 560"/>
              <a:gd name="T40" fmla="*/ 2147483646 w 1142"/>
              <a:gd name="T41" fmla="*/ 2147483646 h 560"/>
              <a:gd name="T42" fmla="*/ 2147483646 w 1142"/>
              <a:gd name="T43" fmla="*/ 2147483646 h 560"/>
              <a:gd name="T44" fmla="*/ 2147483646 w 1142"/>
              <a:gd name="T45" fmla="*/ 2147483646 h 560"/>
              <a:gd name="T46" fmla="*/ 2147483646 w 1142"/>
              <a:gd name="T47" fmla="*/ 2147483646 h 560"/>
              <a:gd name="T48" fmla="*/ 2147483646 w 1142"/>
              <a:gd name="T49" fmla="*/ 2147483646 h 560"/>
              <a:gd name="T50" fmla="*/ 2147483646 w 1142"/>
              <a:gd name="T51" fmla="*/ 2147483646 h 560"/>
              <a:gd name="T52" fmla="*/ 2147483646 w 1142"/>
              <a:gd name="T53" fmla="*/ 2147483646 h 560"/>
              <a:gd name="T54" fmla="*/ 2147483646 w 1142"/>
              <a:gd name="T55" fmla="*/ 2147483646 h 560"/>
              <a:gd name="T56" fmla="*/ 2147483646 w 1142"/>
              <a:gd name="T57" fmla="*/ 2147483646 h 560"/>
              <a:gd name="T58" fmla="*/ 2147483646 w 1142"/>
              <a:gd name="T59" fmla="*/ 2147483646 h 560"/>
              <a:gd name="T60" fmla="*/ 2147483646 w 1142"/>
              <a:gd name="T61" fmla="*/ 2147483646 h 560"/>
              <a:gd name="T62" fmla="*/ 2147483646 w 1142"/>
              <a:gd name="T63" fmla="*/ 2147483646 h 560"/>
              <a:gd name="T64" fmla="*/ 2147483646 w 1142"/>
              <a:gd name="T65" fmla="*/ 2147483646 h 560"/>
              <a:gd name="T66" fmla="*/ 2147483646 w 1142"/>
              <a:gd name="T67" fmla="*/ 2147483646 h 560"/>
              <a:gd name="T68" fmla="*/ 2147483646 w 1142"/>
              <a:gd name="T69" fmla="*/ 2147483646 h 560"/>
              <a:gd name="T70" fmla="*/ 2147483646 w 1142"/>
              <a:gd name="T71" fmla="*/ 2147483646 h 560"/>
              <a:gd name="T72" fmla="*/ 2147483646 w 1142"/>
              <a:gd name="T73" fmla="*/ 2147483646 h 560"/>
              <a:gd name="T74" fmla="*/ 2147483646 w 1142"/>
              <a:gd name="T75" fmla="*/ 2147483646 h 560"/>
              <a:gd name="T76" fmla="*/ 2147483646 w 1142"/>
              <a:gd name="T77" fmla="*/ 2147483646 h 560"/>
              <a:gd name="T78" fmla="*/ 2147483646 w 1142"/>
              <a:gd name="T79" fmla="*/ 2147483646 h 560"/>
              <a:gd name="T80" fmla="*/ 2147483646 w 1142"/>
              <a:gd name="T81" fmla="*/ 2147483646 h 560"/>
              <a:gd name="T82" fmla="*/ 2147483646 w 1142"/>
              <a:gd name="T83" fmla="*/ 2147483646 h 560"/>
              <a:gd name="T84" fmla="*/ 2147483646 w 1142"/>
              <a:gd name="T85" fmla="*/ 2147483646 h 560"/>
              <a:gd name="T86" fmla="*/ 2147483646 w 1142"/>
              <a:gd name="T87" fmla="*/ 2147483646 h 560"/>
              <a:gd name="T88" fmla="*/ 2147483646 w 1142"/>
              <a:gd name="T89" fmla="*/ 2147483646 h 560"/>
              <a:gd name="T90" fmla="*/ 2147483646 w 1142"/>
              <a:gd name="T91" fmla="*/ 2147483646 h 560"/>
              <a:gd name="T92" fmla="*/ 2147483646 w 1142"/>
              <a:gd name="T93" fmla="*/ 2147483646 h 560"/>
              <a:gd name="T94" fmla="*/ 2147483646 w 1142"/>
              <a:gd name="T95" fmla="*/ 2147483646 h 560"/>
              <a:gd name="T96" fmla="*/ 2147483646 w 1142"/>
              <a:gd name="T97" fmla="*/ 2147483646 h 560"/>
              <a:gd name="T98" fmla="*/ 2147483646 w 1142"/>
              <a:gd name="T99" fmla="*/ 2147483646 h 560"/>
              <a:gd name="T100" fmla="*/ 2147483646 w 1142"/>
              <a:gd name="T101" fmla="*/ 2147483646 h 560"/>
              <a:gd name="T102" fmla="*/ 2147483646 w 1142"/>
              <a:gd name="T103" fmla="*/ 2147483646 h 560"/>
              <a:gd name="T104" fmla="*/ 2147483646 w 1142"/>
              <a:gd name="T105" fmla="*/ 2147483646 h 560"/>
              <a:gd name="T106" fmla="*/ 2147483646 w 1142"/>
              <a:gd name="T107" fmla="*/ 2147483646 h 560"/>
              <a:gd name="T108" fmla="*/ 2147483646 w 1142"/>
              <a:gd name="T109" fmla="*/ 2147483646 h 560"/>
              <a:gd name="T110" fmla="*/ 2147483646 w 1142"/>
              <a:gd name="T111" fmla="*/ 2147483646 h 560"/>
              <a:gd name="T112" fmla="*/ 2147483646 w 1142"/>
              <a:gd name="T113" fmla="*/ 2147483646 h 560"/>
              <a:gd name="T114" fmla="*/ 2147483646 w 1142"/>
              <a:gd name="T115" fmla="*/ 2147483646 h 560"/>
              <a:gd name="T116" fmla="*/ 2147483646 w 1142"/>
              <a:gd name="T117" fmla="*/ 2147483646 h 560"/>
              <a:gd name="T118" fmla="*/ 2147483646 w 1142"/>
              <a:gd name="T119" fmla="*/ 2147483646 h 560"/>
              <a:gd name="T120" fmla="*/ 2147483646 w 1142"/>
              <a:gd name="T121" fmla="*/ 2147483646 h 560"/>
              <a:gd name="T122" fmla="*/ 2147483646 w 1142"/>
              <a:gd name="T123" fmla="*/ 0 h 56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142" h="560">
                <a:moveTo>
                  <a:pt x="572" y="0"/>
                </a:moveTo>
                <a:lnTo>
                  <a:pt x="470" y="132"/>
                </a:lnTo>
                <a:lnTo>
                  <a:pt x="436" y="138"/>
                </a:lnTo>
                <a:lnTo>
                  <a:pt x="402" y="144"/>
                </a:lnTo>
                <a:lnTo>
                  <a:pt x="370" y="152"/>
                </a:lnTo>
                <a:lnTo>
                  <a:pt x="338" y="162"/>
                </a:lnTo>
                <a:lnTo>
                  <a:pt x="306" y="172"/>
                </a:lnTo>
                <a:lnTo>
                  <a:pt x="274" y="184"/>
                </a:lnTo>
                <a:lnTo>
                  <a:pt x="244" y="196"/>
                </a:lnTo>
                <a:lnTo>
                  <a:pt x="214" y="210"/>
                </a:lnTo>
                <a:lnTo>
                  <a:pt x="184" y="224"/>
                </a:lnTo>
                <a:lnTo>
                  <a:pt x="156" y="240"/>
                </a:lnTo>
                <a:lnTo>
                  <a:pt x="128" y="258"/>
                </a:lnTo>
                <a:lnTo>
                  <a:pt x="100" y="276"/>
                </a:lnTo>
                <a:lnTo>
                  <a:pt x="74" y="296"/>
                </a:lnTo>
                <a:lnTo>
                  <a:pt x="48" y="316"/>
                </a:lnTo>
                <a:lnTo>
                  <a:pt x="24" y="336"/>
                </a:lnTo>
                <a:lnTo>
                  <a:pt x="0" y="358"/>
                </a:lnTo>
                <a:lnTo>
                  <a:pt x="202" y="560"/>
                </a:lnTo>
                <a:lnTo>
                  <a:pt x="240" y="528"/>
                </a:lnTo>
                <a:lnTo>
                  <a:pt x="282" y="498"/>
                </a:lnTo>
                <a:lnTo>
                  <a:pt x="328" y="472"/>
                </a:lnTo>
                <a:lnTo>
                  <a:pt x="350" y="462"/>
                </a:lnTo>
                <a:lnTo>
                  <a:pt x="374" y="450"/>
                </a:lnTo>
                <a:lnTo>
                  <a:pt x="398" y="442"/>
                </a:lnTo>
                <a:lnTo>
                  <a:pt x="424" y="434"/>
                </a:lnTo>
                <a:lnTo>
                  <a:pt x="448" y="426"/>
                </a:lnTo>
                <a:lnTo>
                  <a:pt x="474" y="422"/>
                </a:lnTo>
                <a:lnTo>
                  <a:pt x="500" y="416"/>
                </a:lnTo>
                <a:lnTo>
                  <a:pt x="528" y="414"/>
                </a:lnTo>
                <a:lnTo>
                  <a:pt x="554" y="412"/>
                </a:lnTo>
                <a:lnTo>
                  <a:pt x="582" y="410"/>
                </a:lnTo>
                <a:lnTo>
                  <a:pt x="632" y="414"/>
                </a:lnTo>
                <a:lnTo>
                  <a:pt x="682" y="420"/>
                </a:lnTo>
                <a:lnTo>
                  <a:pt x="730" y="430"/>
                </a:lnTo>
                <a:lnTo>
                  <a:pt x="776" y="446"/>
                </a:lnTo>
                <a:lnTo>
                  <a:pt x="820" y="464"/>
                </a:lnTo>
                <a:lnTo>
                  <a:pt x="862" y="486"/>
                </a:lnTo>
                <a:lnTo>
                  <a:pt x="902" y="512"/>
                </a:lnTo>
                <a:lnTo>
                  <a:pt x="940" y="542"/>
                </a:lnTo>
                <a:lnTo>
                  <a:pt x="1142" y="340"/>
                </a:lnTo>
                <a:lnTo>
                  <a:pt x="1118" y="318"/>
                </a:lnTo>
                <a:lnTo>
                  <a:pt x="1092" y="298"/>
                </a:lnTo>
                <a:lnTo>
                  <a:pt x="1066" y="280"/>
                </a:lnTo>
                <a:lnTo>
                  <a:pt x="1040" y="262"/>
                </a:lnTo>
                <a:lnTo>
                  <a:pt x="1012" y="244"/>
                </a:lnTo>
                <a:lnTo>
                  <a:pt x="984" y="228"/>
                </a:lnTo>
                <a:lnTo>
                  <a:pt x="956" y="212"/>
                </a:lnTo>
                <a:lnTo>
                  <a:pt x="926" y="198"/>
                </a:lnTo>
                <a:lnTo>
                  <a:pt x="896" y="186"/>
                </a:lnTo>
                <a:lnTo>
                  <a:pt x="866" y="174"/>
                </a:lnTo>
                <a:lnTo>
                  <a:pt x="834" y="164"/>
                </a:lnTo>
                <a:lnTo>
                  <a:pt x="802" y="154"/>
                </a:lnTo>
                <a:lnTo>
                  <a:pt x="770" y="146"/>
                </a:lnTo>
                <a:lnTo>
                  <a:pt x="738" y="140"/>
                </a:lnTo>
                <a:lnTo>
                  <a:pt x="704" y="134"/>
                </a:lnTo>
                <a:lnTo>
                  <a:pt x="672" y="130"/>
                </a:lnTo>
                <a:lnTo>
                  <a:pt x="572"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52" name="MH_Other_2"/>
          <p:cNvSpPr/>
          <p:nvPr>
            <p:custDataLst>
              <p:tags r:id="rId4"/>
            </p:custDataLst>
          </p:nvPr>
        </p:nvSpPr>
        <p:spPr bwMode="auto">
          <a:xfrm>
            <a:off x="3522664" y="3190240"/>
            <a:ext cx="1684337" cy="601266"/>
          </a:xfrm>
          <a:custGeom>
            <a:avLst/>
            <a:gdLst>
              <a:gd name="T0" fmla="*/ 0 w 1172"/>
              <a:gd name="T1" fmla="*/ 2147483646 h 558"/>
              <a:gd name="T2" fmla="*/ 2147483646 w 1172"/>
              <a:gd name="T3" fmla="*/ 2147483646 h 558"/>
              <a:gd name="T4" fmla="*/ 2147483646 w 1172"/>
              <a:gd name="T5" fmla="*/ 2147483646 h 558"/>
              <a:gd name="T6" fmla="*/ 2147483646 w 1172"/>
              <a:gd name="T7" fmla="*/ 2147483646 h 558"/>
              <a:gd name="T8" fmla="*/ 2147483646 w 1172"/>
              <a:gd name="T9" fmla="*/ 2147483646 h 558"/>
              <a:gd name="T10" fmla="*/ 2147483646 w 1172"/>
              <a:gd name="T11" fmla="*/ 2147483646 h 558"/>
              <a:gd name="T12" fmla="*/ 2147483646 w 1172"/>
              <a:gd name="T13" fmla="*/ 2147483646 h 558"/>
              <a:gd name="T14" fmla="*/ 2147483646 w 1172"/>
              <a:gd name="T15" fmla="*/ 2147483646 h 558"/>
              <a:gd name="T16" fmla="*/ 2147483646 w 1172"/>
              <a:gd name="T17" fmla="*/ 2147483646 h 558"/>
              <a:gd name="T18" fmla="*/ 2147483646 w 1172"/>
              <a:gd name="T19" fmla="*/ 2147483646 h 558"/>
              <a:gd name="T20" fmla="*/ 2147483646 w 1172"/>
              <a:gd name="T21" fmla="*/ 2147483646 h 558"/>
              <a:gd name="T22" fmla="*/ 2147483646 w 1172"/>
              <a:gd name="T23" fmla="*/ 2147483646 h 558"/>
              <a:gd name="T24" fmla="*/ 2147483646 w 1172"/>
              <a:gd name="T25" fmla="*/ 2147483646 h 558"/>
              <a:gd name="T26" fmla="*/ 2147483646 w 1172"/>
              <a:gd name="T27" fmla="*/ 2147483646 h 558"/>
              <a:gd name="T28" fmla="*/ 2147483646 w 1172"/>
              <a:gd name="T29" fmla="*/ 2147483646 h 558"/>
              <a:gd name="T30" fmla="*/ 2147483646 w 1172"/>
              <a:gd name="T31" fmla="*/ 2147483646 h 558"/>
              <a:gd name="T32" fmla="*/ 2147483646 w 1172"/>
              <a:gd name="T33" fmla="*/ 2147483646 h 558"/>
              <a:gd name="T34" fmla="*/ 2147483646 w 1172"/>
              <a:gd name="T35" fmla="*/ 2147483646 h 558"/>
              <a:gd name="T36" fmla="*/ 2147483646 w 1172"/>
              <a:gd name="T37" fmla="*/ 2147483646 h 558"/>
              <a:gd name="T38" fmla="*/ 2147483646 w 1172"/>
              <a:gd name="T39" fmla="*/ 2147483646 h 558"/>
              <a:gd name="T40" fmla="*/ 2147483646 w 1172"/>
              <a:gd name="T41" fmla="*/ 2147483646 h 558"/>
              <a:gd name="T42" fmla="*/ 2147483646 w 1172"/>
              <a:gd name="T43" fmla="*/ 2147483646 h 558"/>
              <a:gd name="T44" fmla="*/ 2147483646 w 1172"/>
              <a:gd name="T45" fmla="*/ 2147483646 h 558"/>
              <a:gd name="T46" fmla="*/ 2147483646 w 1172"/>
              <a:gd name="T47" fmla="*/ 2147483646 h 558"/>
              <a:gd name="T48" fmla="*/ 2147483646 w 1172"/>
              <a:gd name="T49" fmla="*/ 2147483646 h 558"/>
              <a:gd name="T50" fmla="*/ 2147483646 w 1172"/>
              <a:gd name="T51" fmla="*/ 2147483646 h 558"/>
              <a:gd name="T52" fmla="*/ 2147483646 w 1172"/>
              <a:gd name="T53" fmla="*/ 2147483646 h 558"/>
              <a:gd name="T54" fmla="*/ 2147483646 w 1172"/>
              <a:gd name="T55" fmla="*/ 2147483646 h 558"/>
              <a:gd name="T56" fmla="*/ 2147483646 w 1172"/>
              <a:gd name="T57" fmla="*/ 2147483646 h 558"/>
              <a:gd name="T58" fmla="*/ 2147483646 w 1172"/>
              <a:gd name="T59" fmla="*/ 2147483646 h 558"/>
              <a:gd name="T60" fmla="*/ 2147483646 w 1172"/>
              <a:gd name="T61" fmla="*/ 2147483646 h 558"/>
              <a:gd name="T62" fmla="*/ 2147483646 w 1172"/>
              <a:gd name="T63" fmla="*/ 2147483646 h 558"/>
              <a:gd name="T64" fmla="*/ 2147483646 w 1172"/>
              <a:gd name="T65" fmla="*/ 2147483646 h 558"/>
              <a:gd name="T66" fmla="*/ 2147483646 w 1172"/>
              <a:gd name="T67" fmla="*/ 0 h 55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172" h="558">
                <a:moveTo>
                  <a:pt x="202" y="0"/>
                </a:moveTo>
                <a:lnTo>
                  <a:pt x="0" y="202"/>
                </a:lnTo>
                <a:lnTo>
                  <a:pt x="24" y="226"/>
                </a:lnTo>
                <a:lnTo>
                  <a:pt x="50" y="250"/>
                </a:lnTo>
                <a:lnTo>
                  <a:pt x="78" y="272"/>
                </a:lnTo>
                <a:lnTo>
                  <a:pt x="106" y="292"/>
                </a:lnTo>
                <a:lnTo>
                  <a:pt x="134" y="312"/>
                </a:lnTo>
                <a:lnTo>
                  <a:pt x="164" y="332"/>
                </a:lnTo>
                <a:lnTo>
                  <a:pt x="194" y="348"/>
                </a:lnTo>
                <a:lnTo>
                  <a:pt x="226" y="364"/>
                </a:lnTo>
                <a:lnTo>
                  <a:pt x="258" y="380"/>
                </a:lnTo>
                <a:lnTo>
                  <a:pt x="290" y="394"/>
                </a:lnTo>
                <a:lnTo>
                  <a:pt x="324" y="406"/>
                </a:lnTo>
                <a:lnTo>
                  <a:pt x="358" y="416"/>
                </a:lnTo>
                <a:lnTo>
                  <a:pt x="392" y="426"/>
                </a:lnTo>
                <a:lnTo>
                  <a:pt x="426" y="434"/>
                </a:lnTo>
                <a:lnTo>
                  <a:pt x="462" y="440"/>
                </a:lnTo>
                <a:lnTo>
                  <a:pt x="498" y="446"/>
                </a:lnTo>
                <a:lnTo>
                  <a:pt x="586" y="558"/>
                </a:lnTo>
                <a:lnTo>
                  <a:pt x="670" y="448"/>
                </a:lnTo>
                <a:lnTo>
                  <a:pt x="706" y="444"/>
                </a:lnTo>
                <a:lnTo>
                  <a:pt x="742" y="438"/>
                </a:lnTo>
                <a:lnTo>
                  <a:pt x="776" y="432"/>
                </a:lnTo>
                <a:lnTo>
                  <a:pt x="812" y="422"/>
                </a:lnTo>
                <a:lnTo>
                  <a:pt x="846" y="412"/>
                </a:lnTo>
                <a:lnTo>
                  <a:pt x="878" y="402"/>
                </a:lnTo>
                <a:lnTo>
                  <a:pt x="912" y="390"/>
                </a:lnTo>
                <a:lnTo>
                  <a:pt x="944" y="376"/>
                </a:lnTo>
                <a:lnTo>
                  <a:pt x="974" y="360"/>
                </a:lnTo>
                <a:lnTo>
                  <a:pt x="1006" y="344"/>
                </a:lnTo>
                <a:lnTo>
                  <a:pt x="1034" y="326"/>
                </a:lnTo>
                <a:lnTo>
                  <a:pt x="1064" y="308"/>
                </a:lnTo>
                <a:lnTo>
                  <a:pt x="1092" y="288"/>
                </a:lnTo>
                <a:lnTo>
                  <a:pt x="1120" y="268"/>
                </a:lnTo>
                <a:lnTo>
                  <a:pt x="1146" y="246"/>
                </a:lnTo>
                <a:lnTo>
                  <a:pt x="1172" y="222"/>
                </a:lnTo>
                <a:lnTo>
                  <a:pt x="970" y="20"/>
                </a:lnTo>
                <a:lnTo>
                  <a:pt x="930" y="52"/>
                </a:lnTo>
                <a:lnTo>
                  <a:pt x="890" y="80"/>
                </a:lnTo>
                <a:lnTo>
                  <a:pt x="846" y="106"/>
                </a:lnTo>
                <a:lnTo>
                  <a:pt x="800" y="126"/>
                </a:lnTo>
                <a:lnTo>
                  <a:pt x="752" y="144"/>
                </a:lnTo>
                <a:lnTo>
                  <a:pt x="726" y="150"/>
                </a:lnTo>
                <a:lnTo>
                  <a:pt x="700" y="156"/>
                </a:lnTo>
                <a:lnTo>
                  <a:pt x="676" y="160"/>
                </a:lnTo>
                <a:lnTo>
                  <a:pt x="648" y="162"/>
                </a:lnTo>
                <a:lnTo>
                  <a:pt x="622" y="164"/>
                </a:lnTo>
                <a:lnTo>
                  <a:pt x="596" y="166"/>
                </a:lnTo>
                <a:lnTo>
                  <a:pt x="566" y="164"/>
                </a:lnTo>
                <a:lnTo>
                  <a:pt x="538" y="162"/>
                </a:lnTo>
                <a:lnTo>
                  <a:pt x="510" y="158"/>
                </a:lnTo>
                <a:lnTo>
                  <a:pt x="482" y="154"/>
                </a:lnTo>
                <a:lnTo>
                  <a:pt x="456" y="148"/>
                </a:lnTo>
                <a:lnTo>
                  <a:pt x="430" y="140"/>
                </a:lnTo>
                <a:lnTo>
                  <a:pt x="404" y="132"/>
                </a:lnTo>
                <a:lnTo>
                  <a:pt x="378" y="122"/>
                </a:lnTo>
                <a:lnTo>
                  <a:pt x="354" y="110"/>
                </a:lnTo>
                <a:lnTo>
                  <a:pt x="330" y="98"/>
                </a:lnTo>
                <a:lnTo>
                  <a:pt x="306" y="84"/>
                </a:lnTo>
                <a:lnTo>
                  <a:pt x="284" y="70"/>
                </a:lnTo>
                <a:lnTo>
                  <a:pt x="262" y="54"/>
                </a:lnTo>
                <a:lnTo>
                  <a:pt x="240" y="36"/>
                </a:lnTo>
                <a:lnTo>
                  <a:pt x="220" y="20"/>
                </a:lnTo>
                <a:lnTo>
                  <a:pt x="202"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54" name="MH_Other_4"/>
          <p:cNvSpPr/>
          <p:nvPr>
            <p:custDataLst>
              <p:tags r:id="rId5"/>
            </p:custDataLst>
          </p:nvPr>
        </p:nvSpPr>
        <p:spPr bwMode="auto">
          <a:xfrm>
            <a:off x="4938713" y="2128203"/>
            <a:ext cx="804862" cy="1269206"/>
          </a:xfrm>
          <a:custGeom>
            <a:avLst/>
            <a:gdLst>
              <a:gd name="T0" fmla="*/ 2147483646 w 560"/>
              <a:gd name="T1" fmla="*/ 2147483646 h 1178"/>
              <a:gd name="T2" fmla="*/ 2147483646 w 560"/>
              <a:gd name="T3" fmla="*/ 2147483646 h 1178"/>
              <a:gd name="T4" fmla="*/ 2147483646 w 560"/>
              <a:gd name="T5" fmla="*/ 2147483646 h 1178"/>
              <a:gd name="T6" fmla="*/ 2147483646 w 560"/>
              <a:gd name="T7" fmla="*/ 2147483646 h 1178"/>
              <a:gd name="T8" fmla="*/ 2147483646 w 560"/>
              <a:gd name="T9" fmla="*/ 2147483646 h 1178"/>
              <a:gd name="T10" fmla="*/ 2147483646 w 560"/>
              <a:gd name="T11" fmla="*/ 2147483646 h 1178"/>
              <a:gd name="T12" fmla="*/ 2147483646 w 560"/>
              <a:gd name="T13" fmla="*/ 2147483646 h 1178"/>
              <a:gd name="T14" fmla="*/ 2147483646 w 560"/>
              <a:gd name="T15" fmla="*/ 2147483646 h 1178"/>
              <a:gd name="T16" fmla="*/ 2147483646 w 560"/>
              <a:gd name="T17" fmla="*/ 0 h 1178"/>
              <a:gd name="T18" fmla="*/ 0 w 560"/>
              <a:gd name="T19" fmla="*/ 2147483646 h 1178"/>
              <a:gd name="T20" fmla="*/ 2147483646 w 560"/>
              <a:gd name="T21" fmla="*/ 2147483646 h 1178"/>
              <a:gd name="T22" fmla="*/ 2147483646 w 560"/>
              <a:gd name="T23" fmla="*/ 2147483646 h 1178"/>
              <a:gd name="T24" fmla="*/ 2147483646 w 560"/>
              <a:gd name="T25" fmla="*/ 2147483646 h 1178"/>
              <a:gd name="T26" fmla="*/ 2147483646 w 560"/>
              <a:gd name="T27" fmla="*/ 2147483646 h 1178"/>
              <a:gd name="T28" fmla="*/ 2147483646 w 560"/>
              <a:gd name="T29" fmla="*/ 2147483646 h 1178"/>
              <a:gd name="T30" fmla="*/ 2147483646 w 560"/>
              <a:gd name="T31" fmla="*/ 2147483646 h 1178"/>
              <a:gd name="T32" fmla="*/ 2147483646 w 560"/>
              <a:gd name="T33" fmla="*/ 2147483646 h 1178"/>
              <a:gd name="T34" fmla="*/ 2147483646 w 560"/>
              <a:gd name="T35" fmla="*/ 2147483646 h 1178"/>
              <a:gd name="T36" fmla="*/ 2147483646 w 560"/>
              <a:gd name="T37" fmla="*/ 2147483646 h 1178"/>
              <a:gd name="T38" fmla="*/ 2147483646 w 560"/>
              <a:gd name="T39" fmla="*/ 2147483646 h 1178"/>
              <a:gd name="T40" fmla="*/ 2147483646 w 560"/>
              <a:gd name="T41" fmla="*/ 2147483646 h 1178"/>
              <a:gd name="T42" fmla="*/ 2147483646 w 560"/>
              <a:gd name="T43" fmla="*/ 2147483646 h 1178"/>
              <a:gd name="T44" fmla="*/ 2147483646 w 560"/>
              <a:gd name="T45" fmla="*/ 2147483646 h 1178"/>
              <a:gd name="T46" fmla="*/ 2147483646 w 560"/>
              <a:gd name="T47" fmla="*/ 2147483646 h 1178"/>
              <a:gd name="T48" fmla="*/ 2147483646 w 560"/>
              <a:gd name="T49" fmla="*/ 2147483646 h 1178"/>
              <a:gd name="T50" fmla="*/ 2147483646 w 560"/>
              <a:gd name="T51" fmla="*/ 2147483646 h 1178"/>
              <a:gd name="T52" fmla="*/ 2147483646 w 560"/>
              <a:gd name="T53" fmla="*/ 2147483646 h 1178"/>
              <a:gd name="T54" fmla="*/ 2147483646 w 560"/>
              <a:gd name="T55" fmla="*/ 2147483646 h 1178"/>
              <a:gd name="T56" fmla="*/ 2147483646 w 560"/>
              <a:gd name="T57" fmla="*/ 2147483646 h 1178"/>
              <a:gd name="T58" fmla="*/ 2147483646 w 560"/>
              <a:gd name="T59" fmla="*/ 2147483646 h 1178"/>
              <a:gd name="T60" fmla="*/ 2147483646 w 560"/>
              <a:gd name="T61" fmla="*/ 2147483646 h 1178"/>
              <a:gd name="T62" fmla="*/ 2147483646 w 560"/>
              <a:gd name="T63" fmla="*/ 2147483646 h 1178"/>
              <a:gd name="T64" fmla="*/ 2147483646 w 560"/>
              <a:gd name="T65" fmla="*/ 2147483646 h 1178"/>
              <a:gd name="T66" fmla="*/ 2147483646 w 560"/>
              <a:gd name="T67" fmla="*/ 2147483646 h 1178"/>
              <a:gd name="T68" fmla="*/ 2147483646 w 560"/>
              <a:gd name="T69" fmla="*/ 2147483646 h 117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60" h="1178">
                <a:moveTo>
                  <a:pt x="446" y="510"/>
                </a:moveTo>
                <a:lnTo>
                  <a:pt x="446" y="510"/>
                </a:lnTo>
                <a:lnTo>
                  <a:pt x="442" y="472"/>
                </a:lnTo>
                <a:lnTo>
                  <a:pt x="436" y="436"/>
                </a:lnTo>
                <a:lnTo>
                  <a:pt x="428" y="400"/>
                </a:lnTo>
                <a:lnTo>
                  <a:pt x="418" y="366"/>
                </a:lnTo>
                <a:lnTo>
                  <a:pt x="408" y="330"/>
                </a:lnTo>
                <a:lnTo>
                  <a:pt x="396" y="296"/>
                </a:lnTo>
                <a:lnTo>
                  <a:pt x="382" y="262"/>
                </a:lnTo>
                <a:lnTo>
                  <a:pt x="366" y="230"/>
                </a:lnTo>
                <a:lnTo>
                  <a:pt x="350" y="198"/>
                </a:lnTo>
                <a:lnTo>
                  <a:pt x="332" y="168"/>
                </a:lnTo>
                <a:lnTo>
                  <a:pt x="314" y="136"/>
                </a:lnTo>
                <a:lnTo>
                  <a:pt x="294" y="108"/>
                </a:lnTo>
                <a:lnTo>
                  <a:pt x="272" y="80"/>
                </a:lnTo>
                <a:lnTo>
                  <a:pt x="250" y="52"/>
                </a:lnTo>
                <a:lnTo>
                  <a:pt x="226" y="26"/>
                </a:lnTo>
                <a:lnTo>
                  <a:pt x="202" y="0"/>
                </a:lnTo>
                <a:lnTo>
                  <a:pt x="0" y="202"/>
                </a:lnTo>
                <a:lnTo>
                  <a:pt x="18" y="220"/>
                </a:lnTo>
                <a:lnTo>
                  <a:pt x="36" y="240"/>
                </a:lnTo>
                <a:lnTo>
                  <a:pt x="54" y="262"/>
                </a:lnTo>
                <a:lnTo>
                  <a:pt x="68" y="284"/>
                </a:lnTo>
                <a:lnTo>
                  <a:pt x="84" y="306"/>
                </a:lnTo>
                <a:lnTo>
                  <a:pt x="96" y="330"/>
                </a:lnTo>
                <a:lnTo>
                  <a:pt x="110" y="354"/>
                </a:lnTo>
                <a:lnTo>
                  <a:pt x="120" y="378"/>
                </a:lnTo>
                <a:lnTo>
                  <a:pt x="130" y="404"/>
                </a:lnTo>
                <a:lnTo>
                  <a:pt x="140" y="430"/>
                </a:lnTo>
                <a:lnTo>
                  <a:pt x="148" y="456"/>
                </a:lnTo>
                <a:lnTo>
                  <a:pt x="154" y="484"/>
                </a:lnTo>
                <a:lnTo>
                  <a:pt x="158" y="510"/>
                </a:lnTo>
                <a:lnTo>
                  <a:pt x="162" y="538"/>
                </a:lnTo>
                <a:lnTo>
                  <a:pt x="164" y="568"/>
                </a:lnTo>
                <a:lnTo>
                  <a:pt x="164" y="596"/>
                </a:lnTo>
                <a:lnTo>
                  <a:pt x="164" y="624"/>
                </a:lnTo>
                <a:lnTo>
                  <a:pt x="162" y="650"/>
                </a:lnTo>
                <a:lnTo>
                  <a:pt x="158" y="676"/>
                </a:lnTo>
                <a:lnTo>
                  <a:pt x="154" y="704"/>
                </a:lnTo>
                <a:lnTo>
                  <a:pt x="148" y="730"/>
                </a:lnTo>
                <a:lnTo>
                  <a:pt x="142" y="754"/>
                </a:lnTo>
                <a:lnTo>
                  <a:pt x="134" y="780"/>
                </a:lnTo>
                <a:lnTo>
                  <a:pt x="124" y="804"/>
                </a:lnTo>
                <a:lnTo>
                  <a:pt x="114" y="828"/>
                </a:lnTo>
                <a:lnTo>
                  <a:pt x="104" y="850"/>
                </a:lnTo>
                <a:lnTo>
                  <a:pt x="78" y="894"/>
                </a:lnTo>
                <a:lnTo>
                  <a:pt x="48" y="936"/>
                </a:lnTo>
                <a:lnTo>
                  <a:pt x="14" y="976"/>
                </a:lnTo>
                <a:lnTo>
                  <a:pt x="216" y="1178"/>
                </a:lnTo>
                <a:lnTo>
                  <a:pt x="240" y="1152"/>
                </a:lnTo>
                <a:lnTo>
                  <a:pt x="262" y="1126"/>
                </a:lnTo>
                <a:lnTo>
                  <a:pt x="282" y="1100"/>
                </a:lnTo>
                <a:lnTo>
                  <a:pt x="302" y="1072"/>
                </a:lnTo>
                <a:lnTo>
                  <a:pt x="322" y="1042"/>
                </a:lnTo>
                <a:lnTo>
                  <a:pt x="340" y="1014"/>
                </a:lnTo>
                <a:lnTo>
                  <a:pt x="356" y="984"/>
                </a:lnTo>
                <a:lnTo>
                  <a:pt x="372" y="952"/>
                </a:lnTo>
                <a:lnTo>
                  <a:pt x="386" y="920"/>
                </a:lnTo>
                <a:lnTo>
                  <a:pt x="398" y="888"/>
                </a:lnTo>
                <a:lnTo>
                  <a:pt x="410" y="856"/>
                </a:lnTo>
                <a:lnTo>
                  <a:pt x="420" y="822"/>
                </a:lnTo>
                <a:lnTo>
                  <a:pt x="428" y="788"/>
                </a:lnTo>
                <a:lnTo>
                  <a:pt x="436" y="752"/>
                </a:lnTo>
                <a:lnTo>
                  <a:pt x="442" y="718"/>
                </a:lnTo>
                <a:lnTo>
                  <a:pt x="446" y="682"/>
                </a:lnTo>
                <a:lnTo>
                  <a:pt x="560" y="596"/>
                </a:lnTo>
                <a:lnTo>
                  <a:pt x="446" y="51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55" name="MH_Title_1"/>
          <p:cNvSpPr txBox="1">
            <a:spLocks noChangeArrowheads="1"/>
          </p:cNvSpPr>
          <p:nvPr>
            <p:custDataLst>
              <p:tags r:id="rId6"/>
            </p:custDataLst>
          </p:nvPr>
        </p:nvSpPr>
        <p:spPr bwMode="auto">
          <a:xfrm>
            <a:off x="3421857" y="2114789"/>
            <a:ext cx="1917700" cy="117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indent="-1714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indent="-17145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0"/>
              </a:spcBef>
              <a:buFontTx/>
              <a:buNone/>
              <a:defRPr/>
            </a:pPr>
            <a:r>
              <a:rPr lang="zh-CN" altLang="en-US" sz="2400" b="1" dirty="0">
                <a:latin typeface="微软雅黑" panose="020B0503020204020204" pitchFamily="34" charset="-122"/>
                <a:ea typeface="微软雅黑" panose="020B0503020204020204" pitchFamily="34" charset="-122"/>
              </a:rPr>
              <a:t>明确科研导向</a:t>
            </a:r>
          </a:p>
        </p:txBody>
      </p:sp>
      <p:sp>
        <p:nvSpPr>
          <p:cNvPr id="2056" name="MH_SubTitle_4"/>
          <p:cNvSpPr>
            <a:spLocks noChangeArrowheads="1"/>
          </p:cNvSpPr>
          <p:nvPr>
            <p:custDataLst>
              <p:tags r:id="rId7"/>
            </p:custDataLst>
          </p:nvPr>
        </p:nvSpPr>
        <p:spPr bwMode="auto">
          <a:xfrm>
            <a:off x="168275" y="2014855"/>
            <a:ext cx="2889885" cy="1780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514350" indent="-1714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857250" indent="-17145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200150"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1543050"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0002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4574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29146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3718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Tx/>
              <a:buNone/>
              <a:defRPr/>
            </a:pPr>
            <a:r>
              <a:rPr sz="1400" b="1" dirty="0">
                <a:latin typeface="+mn-lt"/>
                <a:ea typeface="+mn-ea"/>
              </a:rPr>
              <a:t>新增知识产权</a:t>
            </a:r>
            <a:r>
              <a:rPr sz="1400" b="1" dirty="0">
                <a:solidFill>
                  <a:srgbClr val="FF0000"/>
                </a:solidFill>
                <a:latin typeface="+mn-lt"/>
                <a:ea typeface="+mn-ea"/>
              </a:rPr>
              <a:t>61</a:t>
            </a:r>
            <a:r>
              <a:rPr sz="1400" b="1" dirty="0">
                <a:latin typeface="+mn-lt"/>
                <a:ea typeface="+mn-ea"/>
              </a:rPr>
              <a:t>件，新增专利</a:t>
            </a:r>
            <a:r>
              <a:rPr sz="1400" b="1" dirty="0">
                <a:solidFill>
                  <a:srgbClr val="FF0000"/>
                </a:solidFill>
                <a:latin typeface="+mn-lt"/>
                <a:ea typeface="+mn-ea"/>
              </a:rPr>
              <a:t>44</a:t>
            </a:r>
            <a:r>
              <a:rPr sz="1400" b="1" dirty="0">
                <a:latin typeface="+mn-lt"/>
                <a:ea typeface="+mn-ea"/>
              </a:rPr>
              <a:t>件，新增发明专利</a:t>
            </a:r>
            <a:r>
              <a:rPr sz="1400" b="1" dirty="0">
                <a:solidFill>
                  <a:srgbClr val="FF0000"/>
                </a:solidFill>
                <a:latin typeface="+mn-lt"/>
                <a:ea typeface="+mn-ea"/>
              </a:rPr>
              <a:t>3</a:t>
            </a:r>
            <a:r>
              <a:rPr sz="1400" b="1" dirty="0">
                <a:latin typeface="+mn-lt"/>
                <a:ea typeface="+mn-ea"/>
              </a:rPr>
              <a:t>件</a:t>
            </a:r>
          </a:p>
          <a:p>
            <a:pPr eaLnBrk="1" hangingPunct="1">
              <a:lnSpc>
                <a:spcPct val="130000"/>
              </a:lnSpc>
              <a:spcBef>
                <a:spcPct val="0"/>
              </a:spcBef>
              <a:buFontTx/>
              <a:buNone/>
              <a:defRPr/>
            </a:pPr>
            <a:r>
              <a:rPr sz="1400" b="1" dirty="0">
                <a:latin typeface="+mn-lt"/>
                <a:ea typeface="+mn-ea"/>
              </a:rPr>
              <a:t>首次完成</a:t>
            </a:r>
            <a:r>
              <a:rPr sz="1400" b="1" dirty="0">
                <a:solidFill>
                  <a:srgbClr val="FF0000"/>
                </a:solidFill>
                <a:latin typeface="+mn-lt"/>
                <a:ea typeface="+mn-ea"/>
              </a:rPr>
              <a:t>2</a:t>
            </a:r>
            <a:r>
              <a:rPr sz="1400" b="1" dirty="0">
                <a:latin typeface="+mn-lt"/>
                <a:ea typeface="+mn-ea"/>
              </a:rPr>
              <a:t>件发明专利的知识产权转移工作</a:t>
            </a:r>
          </a:p>
          <a:p>
            <a:pPr eaLnBrk="1" hangingPunct="1">
              <a:lnSpc>
                <a:spcPct val="130000"/>
              </a:lnSpc>
              <a:spcBef>
                <a:spcPct val="0"/>
              </a:spcBef>
              <a:buFontTx/>
              <a:buNone/>
              <a:defRPr/>
            </a:pPr>
            <a:r>
              <a:rPr sz="1400" b="1" dirty="0">
                <a:latin typeface="+mn-lt"/>
                <a:ea typeface="+mn-ea"/>
              </a:rPr>
              <a:t>公开发表论著</a:t>
            </a:r>
            <a:r>
              <a:rPr sz="1400" b="1" dirty="0">
                <a:solidFill>
                  <a:srgbClr val="FF0000"/>
                </a:solidFill>
                <a:latin typeface="+mn-lt"/>
                <a:ea typeface="+mn-ea"/>
              </a:rPr>
              <a:t>194</a:t>
            </a:r>
            <a:r>
              <a:rPr sz="1400" b="1" dirty="0">
                <a:latin typeface="+mn-lt"/>
                <a:ea typeface="+mn-ea"/>
              </a:rPr>
              <a:t>篇（部），核心期刊论文</a:t>
            </a:r>
            <a:r>
              <a:rPr sz="1400" b="1" dirty="0">
                <a:solidFill>
                  <a:srgbClr val="FF0000"/>
                </a:solidFill>
                <a:latin typeface="+mn-lt"/>
                <a:ea typeface="+mn-ea"/>
              </a:rPr>
              <a:t>33</a:t>
            </a:r>
            <a:r>
              <a:rPr sz="1400" b="1" dirty="0">
                <a:latin typeface="+mn-lt"/>
                <a:ea typeface="+mn-ea"/>
              </a:rPr>
              <a:t>篇，著作</a:t>
            </a:r>
            <a:r>
              <a:rPr sz="1400" b="1" dirty="0">
                <a:solidFill>
                  <a:srgbClr val="FF0000"/>
                </a:solidFill>
                <a:latin typeface="+mn-lt"/>
                <a:ea typeface="+mn-ea"/>
              </a:rPr>
              <a:t>9</a:t>
            </a:r>
            <a:r>
              <a:rPr sz="1400" b="1" dirty="0">
                <a:latin typeface="+mn-lt"/>
                <a:ea typeface="+mn-ea"/>
              </a:rPr>
              <a:t>部</a:t>
            </a:r>
          </a:p>
        </p:txBody>
      </p:sp>
      <p:sp>
        <p:nvSpPr>
          <p:cNvPr id="2057" name="MH_SubTitle_2"/>
          <p:cNvSpPr>
            <a:spLocks noChangeArrowheads="1"/>
          </p:cNvSpPr>
          <p:nvPr>
            <p:custDataLst>
              <p:tags r:id="rId8"/>
            </p:custDataLst>
          </p:nvPr>
        </p:nvSpPr>
        <p:spPr bwMode="auto">
          <a:xfrm>
            <a:off x="5889838" y="2183368"/>
            <a:ext cx="3096344" cy="1177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514350" indent="-1714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857250" indent="-17145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200150"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1543050"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0002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4574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29146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3718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Tx/>
              <a:buNone/>
              <a:defRPr/>
            </a:pPr>
            <a:r>
              <a:rPr sz="1400" b="1" dirty="0">
                <a:latin typeface="+mn-lt"/>
                <a:ea typeface="+mn-ea"/>
              </a:rPr>
              <a:t>申报纵向课题</a:t>
            </a:r>
            <a:r>
              <a:rPr sz="1400" b="1" dirty="0">
                <a:solidFill>
                  <a:srgbClr val="FF0000"/>
                </a:solidFill>
                <a:latin typeface="+mn-lt"/>
                <a:ea typeface="+mn-ea"/>
              </a:rPr>
              <a:t>127</a:t>
            </a:r>
            <a:r>
              <a:rPr sz="1400" b="1" dirty="0">
                <a:latin typeface="+mn-lt"/>
                <a:ea typeface="+mn-ea"/>
              </a:rPr>
              <a:t>项</a:t>
            </a:r>
            <a:r>
              <a:rPr lang="en-US" sz="1400" b="1" dirty="0">
                <a:latin typeface="+mn-lt"/>
                <a:ea typeface="+mn-ea"/>
              </a:rPr>
              <a:t>‘</a:t>
            </a:r>
            <a:r>
              <a:rPr sz="1400" b="1" dirty="0">
                <a:latin typeface="+mn-lt"/>
                <a:ea typeface="+mn-ea"/>
              </a:rPr>
              <a:t>省部级及以上</a:t>
            </a:r>
            <a:r>
              <a:rPr sz="1400" b="1" dirty="0">
                <a:solidFill>
                  <a:srgbClr val="FF0000"/>
                </a:solidFill>
                <a:latin typeface="+mn-lt"/>
                <a:ea typeface="+mn-ea"/>
              </a:rPr>
              <a:t>74</a:t>
            </a:r>
            <a:r>
              <a:rPr sz="1400" b="1" dirty="0">
                <a:latin typeface="+mn-lt"/>
                <a:ea typeface="+mn-ea"/>
              </a:rPr>
              <a:t>项</a:t>
            </a:r>
          </a:p>
          <a:p>
            <a:pPr eaLnBrk="1" hangingPunct="1">
              <a:lnSpc>
                <a:spcPct val="130000"/>
              </a:lnSpc>
              <a:spcBef>
                <a:spcPct val="0"/>
              </a:spcBef>
              <a:buFontTx/>
              <a:buNone/>
              <a:defRPr/>
            </a:pPr>
            <a:r>
              <a:rPr lang="zh-CN" sz="1400" b="1" dirty="0">
                <a:solidFill>
                  <a:srgbClr val="00B050"/>
                </a:solidFill>
                <a:latin typeface="+mn-lt"/>
                <a:ea typeface="+mn-ea"/>
              </a:rPr>
              <a:t>立</a:t>
            </a:r>
            <a:r>
              <a:rPr sz="1400" b="1" dirty="0">
                <a:solidFill>
                  <a:srgbClr val="00B050"/>
                </a:solidFill>
                <a:latin typeface="+mn-lt"/>
                <a:ea typeface="+mn-ea"/>
              </a:rPr>
              <a:t>项校级课题54项，建设校级科研创新团队4支</a:t>
            </a:r>
          </a:p>
          <a:p>
            <a:pPr eaLnBrk="1" hangingPunct="1">
              <a:lnSpc>
                <a:spcPct val="130000"/>
              </a:lnSpc>
              <a:spcBef>
                <a:spcPct val="0"/>
              </a:spcBef>
              <a:buFontTx/>
              <a:buNone/>
              <a:defRPr/>
            </a:pPr>
            <a:endParaRPr lang="en-US" altLang="zh-CN" sz="1400" b="1" dirty="0">
              <a:solidFill>
                <a:srgbClr val="00B050"/>
              </a:solidFill>
              <a:latin typeface="+mn-lt"/>
              <a:ea typeface="+mn-ea"/>
            </a:endParaRPr>
          </a:p>
        </p:txBody>
      </p:sp>
      <p:sp>
        <p:nvSpPr>
          <p:cNvPr id="2058" name="MH_SubTitle_1"/>
          <p:cNvSpPr>
            <a:spLocks noChangeArrowheads="1"/>
          </p:cNvSpPr>
          <p:nvPr>
            <p:custDataLst>
              <p:tags r:id="rId9"/>
            </p:custDataLst>
          </p:nvPr>
        </p:nvSpPr>
        <p:spPr bwMode="auto">
          <a:xfrm>
            <a:off x="2787015" y="1077595"/>
            <a:ext cx="3188335" cy="795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514350" indent="-1714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857250" indent="-17145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200150"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1543050"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0002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4574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29146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3718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spcBef>
                <a:spcPct val="0"/>
              </a:spcBef>
              <a:buFontTx/>
              <a:buNone/>
              <a:defRPr/>
            </a:pPr>
            <a:r>
              <a:rPr sz="1400" b="1" dirty="0">
                <a:latin typeface="+mn-lt"/>
                <a:ea typeface="+mn-ea"/>
              </a:rPr>
              <a:t>完善科研项目管理，健全制度，优化流程，举办科研讲座、咨询活动</a:t>
            </a:r>
            <a:r>
              <a:rPr sz="1400" b="1" dirty="0">
                <a:solidFill>
                  <a:srgbClr val="FF0000"/>
                </a:solidFill>
                <a:latin typeface="+mn-lt"/>
                <a:ea typeface="+mn-ea"/>
              </a:rPr>
              <a:t>23</a:t>
            </a:r>
            <a:r>
              <a:rPr sz="1400" b="1" dirty="0">
                <a:latin typeface="+mn-lt"/>
                <a:ea typeface="+mn-ea"/>
              </a:rPr>
              <a:t>场</a:t>
            </a:r>
          </a:p>
        </p:txBody>
      </p:sp>
      <p:sp>
        <p:nvSpPr>
          <p:cNvPr id="2059" name="MH_SubTitle_3"/>
          <p:cNvSpPr>
            <a:spLocks noChangeArrowheads="1"/>
          </p:cNvSpPr>
          <p:nvPr>
            <p:custDataLst>
              <p:tags r:id="rId10"/>
            </p:custDataLst>
          </p:nvPr>
        </p:nvSpPr>
        <p:spPr bwMode="auto">
          <a:xfrm>
            <a:off x="2468245" y="3723640"/>
            <a:ext cx="404622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514350" indent="-1714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857250" indent="-17145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200150"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1543050"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0002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4574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29146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3718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spcBef>
                <a:spcPct val="0"/>
              </a:spcBef>
              <a:buFontTx/>
              <a:buNone/>
              <a:defRPr/>
            </a:pPr>
            <a:r>
              <a:rPr sz="1300" b="1" dirty="0">
                <a:latin typeface="+mn-lt"/>
                <a:ea typeface="+mn-ea"/>
              </a:rPr>
              <a:t>获批纵向课题63项，省部级及以上课题10项，纵向课题经费到款185.8万元</a:t>
            </a:r>
          </a:p>
          <a:p>
            <a:pPr algn="ctr" eaLnBrk="1" hangingPunct="1">
              <a:lnSpc>
                <a:spcPct val="130000"/>
              </a:lnSpc>
              <a:spcBef>
                <a:spcPct val="0"/>
              </a:spcBef>
              <a:buFontTx/>
              <a:buNone/>
              <a:defRPr/>
            </a:pPr>
            <a:r>
              <a:rPr sz="1300" b="1" dirty="0">
                <a:solidFill>
                  <a:srgbClr val="7030A0"/>
                </a:solidFill>
                <a:latin typeface="+mn-lt"/>
                <a:ea typeface="+mn-ea"/>
              </a:rPr>
              <a:t>承接横向课题38项。技术服务合同金额达195万元，到账158.5万元，产生经济效益1821万元</a:t>
            </a:r>
          </a:p>
        </p:txBody>
      </p:sp>
      <p:sp>
        <p:nvSpPr>
          <p:cNvPr id="2" name="TextBox 1"/>
          <p:cNvSpPr txBox="1"/>
          <p:nvPr/>
        </p:nvSpPr>
        <p:spPr>
          <a:xfrm>
            <a:off x="467544" y="843558"/>
            <a:ext cx="2088232" cy="368300"/>
          </a:xfrm>
          <a:prstGeom prst="rect">
            <a:avLst/>
          </a:prstGeom>
          <a:noFill/>
        </p:spPr>
        <p:txBody>
          <a:bodyPr wrap="square" rtlCol="0">
            <a:spAutoFit/>
          </a:bodyPr>
          <a:lstStyle/>
          <a:p>
            <a:r>
              <a:rPr lang="zh-CN" altLang="en-US" b="1" dirty="0">
                <a:solidFill>
                  <a:srgbClr val="C00000"/>
                </a:solidFill>
                <a:latin typeface="+mn-lt"/>
                <a:ea typeface="+mn-lt"/>
                <a:cs typeface="+mn-lt"/>
              </a:rPr>
              <a:t>持续提升科研能力</a:t>
            </a:r>
          </a:p>
        </p:txBody>
      </p:sp>
      <p:sp>
        <p:nvSpPr>
          <p:cNvPr id="6146" name="TextBox 3"/>
          <p:cNvSpPr txBox="1"/>
          <p:nvPr/>
        </p:nvSpPr>
        <p:spPr>
          <a:xfrm>
            <a:off x="539552" y="195486"/>
            <a:ext cx="7675245" cy="460375"/>
          </a:xfrm>
          <a:prstGeom prst="rect">
            <a:avLst/>
          </a:prstGeom>
          <a:noFill/>
          <a:ln w="9525">
            <a:noFill/>
          </a:ln>
        </p:spPr>
        <p:txBody>
          <a:bodyPr wrap="square">
            <a:spAutoFit/>
          </a:bodyPr>
          <a:lstStyle>
            <a:defPPr>
              <a:defRPr lang="zh-CN"/>
            </a:defPPr>
            <a:lvl1pPr>
              <a:defRPr sz="2800" b="1">
                <a:solidFill>
                  <a:srgbClr val="002060"/>
                </a:solidFill>
                <a:latin typeface="+mn-ea"/>
                <a:ea typeface="+mn-ea"/>
              </a:defRPr>
            </a:lvl1pPr>
          </a:lstStyle>
          <a:p>
            <a:r>
              <a:rPr lang="zh-CN" sz="2400" dirty="0"/>
              <a:t>三</a:t>
            </a:r>
            <a:r>
              <a:rPr sz="2400" dirty="0"/>
              <a:t>、</a:t>
            </a:r>
            <a:r>
              <a:rPr lang="zh-CN" altLang="en-US" sz="2400" dirty="0"/>
              <a:t>坚持立德树人根本  </a:t>
            </a:r>
            <a:r>
              <a:rPr lang="zh-CN" altLang="en-US" sz="2400" dirty="0">
                <a:sym typeface="+mn-ea"/>
              </a:rPr>
              <a:t>提升教师队伍质量</a:t>
            </a:r>
          </a:p>
        </p:txBody>
      </p:sp>
    </p:spTree>
    <p:custDataLst>
      <p:tags r:id="rId1"/>
    </p:custDataLst>
  </p:cSld>
  <p:clrMapOvr>
    <a:masterClrMapping/>
  </p:clrMapOvr>
  <p:transition advClick="0" advTm="5000">
    <p:push/>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512937"/>
            <a:ext cx="9144000" cy="2117627"/>
          </a:xfrm>
          <a:prstGeom prst="rect">
            <a:avLst/>
          </a:prstGeom>
          <a:solidFill>
            <a:srgbClr val="05579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dirty="0">
              <a:solidFill>
                <a:schemeClr val="bg1"/>
              </a:solidFill>
              <a:latin typeface="+mn-ea"/>
            </a:endParaRPr>
          </a:p>
        </p:txBody>
      </p:sp>
      <p:pic>
        <p:nvPicPr>
          <p:cNvPr id="3" name="图片 2"/>
          <p:cNvPicPr>
            <a:picLocks noChangeAspect="1"/>
          </p:cNvPicPr>
          <p:nvPr/>
        </p:nvPicPr>
        <p:blipFill>
          <a:blip r:embed="rId2"/>
          <a:stretch>
            <a:fillRect/>
          </a:stretch>
        </p:blipFill>
        <p:spPr>
          <a:xfrm>
            <a:off x="302419" y="1513046"/>
            <a:ext cx="3780000" cy="2116187"/>
          </a:xfrm>
          <a:prstGeom prst="rect">
            <a:avLst/>
          </a:prstGeom>
        </p:spPr>
      </p:pic>
      <p:sp>
        <p:nvSpPr>
          <p:cNvPr id="5" name="文本框 1"/>
          <p:cNvSpPr>
            <a:spLocks noChangeArrowheads="1"/>
          </p:cNvSpPr>
          <p:nvPr/>
        </p:nvSpPr>
        <p:spPr bwMode="auto">
          <a:xfrm>
            <a:off x="4676175" y="1780504"/>
            <a:ext cx="3852337" cy="1265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50000"/>
              </a:lnSpc>
            </a:pPr>
            <a:r>
              <a:rPr lang="zh-CN" altLang="en-US" sz="2700" b="1" dirty="0">
                <a:solidFill>
                  <a:schemeClr val="bg1"/>
                </a:solidFill>
                <a:latin typeface="+mn-ea"/>
                <a:ea typeface="+mn-ea"/>
                <a:sym typeface="+mn-lt"/>
              </a:rPr>
              <a:t>四、</a:t>
            </a:r>
            <a:r>
              <a:rPr lang="zh-CN" altLang="en-US" sz="2700" b="1" dirty="0">
                <a:solidFill>
                  <a:schemeClr val="bg1"/>
                </a:solidFill>
                <a:latin typeface="+mn-ea"/>
                <a:ea typeface="+mn-ea"/>
              </a:rPr>
              <a:t>传承历史传递薪火  </a:t>
            </a:r>
            <a:endParaRPr lang="en-US" altLang="zh-CN" sz="2700" b="1" dirty="0">
              <a:solidFill>
                <a:schemeClr val="bg1"/>
              </a:solidFill>
              <a:latin typeface="+mn-ea"/>
              <a:ea typeface="+mn-ea"/>
            </a:endParaRPr>
          </a:p>
          <a:p>
            <a:pPr>
              <a:lnSpc>
                <a:spcPct val="150000"/>
              </a:lnSpc>
            </a:pPr>
            <a:r>
              <a:rPr lang="en-US" altLang="zh-CN" sz="2700" b="1" dirty="0">
                <a:solidFill>
                  <a:schemeClr val="bg1"/>
                </a:solidFill>
                <a:latin typeface="+mn-ea"/>
                <a:ea typeface="+mn-ea"/>
              </a:rPr>
              <a:t>      </a:t>
            </a:r>
            <a:r>
              <a:rPr lang="zh-CN" altLang="en-US" sz="2700" b="1" dirty="0">
                <a:solidFill>
                  <a:schemeClr val="bg1"/>
                </a:solidFill>
                <a:latin typeface="+mn-ea"/>
                <a:ea typeface="+mn-ea"/>
              </a:rPr>
              <a:t> 谋划学校长足发展</a:t>
            </a:r>
            <a:endParaRPr lang="zh-CN" altLang="zh-CN" sz="2700" b="1" dirty="0">
              <a:solidFill>
                <a:schemeClr val="bg1"/>
              </a:solidFill>
              <a:latin typeface="+mn-ea"/>
              <a:ea typeface="+mn-ea"/>
            </a:endParaRPr>
          </a:p>
        </p:txBody>
      </p:sp>
    </p:spTree>
    <p:extLst>
      <p:ext uri="{BB962C8B-B14F-4D97-AF65-F5344CB8AC3E}">
        <p14:creationId xmlns:p14="http://schemas.microsoft.com/office/powerpoint/2010/main" val="3174421231"/>
      </p:ext>
    </p:extLst>
  </p:cSld>
  <p:clrMapOvr>
    <a:masterClrMapping/>
  </p:clrMapOvr>
  <mc:AlternateContent xmlns:mc="http://schemas.openxmlformats.org/markup-compatibility/2006" xmlns:p14="http://schemas.microsoft.com/office/powerpoint/2010/main">
    <mc:Choice Requires="p14">
      <p:transition spd="slow" p14:dur="1500"/>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6"/>
          <p:cNvSpPr txBox="1"/>
          <p:nvPr/>
        </p:nvSpPr>
        <p:spPr>
          <a:xfrm>
            <a:off x="468313" y="268738"/>
            <a:ext cx="3024187" cy="460375"/>
          </a:xfrm>
          <a:prstGeom prst="rect">
            <a:avLst/>
          </a:prstGeom>
          <a:noFill/>
          <a:ln w="9525">
            <a:noFill/>
          </a:ln>
        </p:spPr>
        <p:txBody>
          <a:bodyPr>
            <a:spAutoFit/>
          </a:bodyPr>
          <a:lstStyle/>
          <a:p>
            <a:pPr>
              <a:spcBef>
                <a:spcPct val="50000"/>
              </a:spcBef>
            </a:pPr>
            <a:endParaRPr lang="zh-CN" altLang="en-US" sz="2400" b="1" dirty="0">
              <a:solidFill>
                <a:srgbClr val="339966"/>
              </a:solidFill>
              <a:latin typeface="Arial" panose="020B0604020202020204" pitchFamily="34" charset="0"/>
              <a:ea typeface="微软雅黑" panose="020B0503020204020204" pitchFamily="34" charset="-122"/>
            </a:endParaRPr>
          </a:p>
        </p:txBody>
      </p:sp>
      <p:sp>
        <p:nvSpPr>
          <p:cNvPr id="24579" name="Text Box 7"/>
          <p:cNvSpPr txBox="1"/>
          <p:nvPr/>
        </p:nvSpPr>
        <p:spPr>
          <a:xfrm>
            <a:off x="684213" y="484638"/>
            <a:ext cx="3024187" cy="460375"/>
          </a:xfrm>
          <a:prstGeom prst="rect">
            <a:avLst/>
          </a:prstGeom>
          <a:noFill/>
          <a:ln w="9525">
            <a:noFill/>
          </a:ln>
        </p:spPr>
        <p:txBody>
          <a:bodyPr>
            <a:spAutoFit/>
          </a:bodyPr>
          <a:lstStyle/>
          <a:p>
            <a:pPr>
              <a:spcBef>
                <a:spcPct val="50000"/>
              </a:spcBef>
            </a:pPr>
            <a:endParaRPr lang="zh-CN" altLang="en-US" sz="2400" b="1" dirty="0">
              <a:solidFill>
                <a:srgbClr val="339966"/>
              </a:solidFill>
              <a:latin typeface="Arial" panose="020B0604020202020204" pitchFamily="34" charset="0"/>
              <a:ea typeface="微软雅黑" panose="020B0503020204020204" pitchFamily="34" charset="-122"/>
            </a:endParaRPr>
          </a:p>
        </p:txBody>
      </p:sp>
      <p:sp>
        <p:nvSpPr>
          <p:cNvPr id="24580" name="TextBox 5"/>
          <p:cNvSpPr txBox="1"/>
          <p:nvPr/>
        </p:nvSpPr>
        <p:spPr>
          <a:xfrm>
            <a:off x="467544" y="195486"/>
            <a:ext cx="6357937" cy="521970"/>
          </a:xfrm>
          <a:prstGeom prst="rect">
            <a:avLst/>
          </a:prstGeom>
          <a:noFill/>
          <a:ln w="9525">
            <a:noFill/>
          </a:ln>
        </p:spPr>
        <p:txBody>
          <a:bodyPr>
            <a:spAutoFit/>
          </a:bodyPr>
          <a:lstStyle>
            <a:defPPr>
              <a:defRPr lang="zh-CN"/>
            </a:defPPr>
            <a:lvl1pPr>
              <a:defRPr sz="2800" b="1">
                <a:solidFill>
                  <a:srgbClr val="002060"/>
                </a:solidFill>
                <a:latin typeface="+mn-ea"/>
                <a:ea typeface="+mn-ea"/>
              </a:defRPr>
            </a:lvl1pPr>
          </a:lstStyle>
          <a:p>
            <a:r>
              <a:rPr lang="zh-CN" altLang="en-US" sz="2400" kern="100" dirty="0">
                <a:cs typeface="Times New Roman" panose="02020603050405020304" pitchFamily="18" charset="0"/>
                <a:sym typeface="+mn-ea"/>
              </a:rPr>
              <a:t>四</a:t>
            </a:r>
            <a:r>
              <a:rPr lang="zh-CN" altLang="en-US" kern="100" dirty="0">
                <a:cs typeface="Times New Roman" panose="02020603050405020304" pitchFamily="18" charset="0"/>
                <a:sym typeface="+mn-ea"/>
              </a:rPr>
              <a:t>、</a:t>
            </a:r>
            <a:r>
              <a:rPr lang="zh-CN" altLang="en-US" sz="2400" kern="100" dirty="0">
                <a:cs typeface="Times New Roman" panose="02020603050405020304" pitchFamily="18" charset="0"/>
                <a:sym typeface="+mn-ea"/>
              </a:rPr>
              <a:t>传承历史传递薪火    谋划学校长足发展</a:t>
            </a:r>
            <a:endParaRPr lang="zh-CN" altLang="en-US" kern="100" dirty="0">
              <a:cs typeface="Times New Roman" panose="02020603050405020304" pitchFamily="18" charset="0"/>
              <a:sym typeface="+mn-ea"/>
            </a:endParaRPr>
          </a:p>
        </p:txBody>
      </p:sp>
      <p:sp>
        <p:nvSpPr>
          <p:cNvPr id="2" name="TextBox 1"/>
          <p:cNvSpPr txBox="1"/>
          <p:nvPr/>
        </p:nvSpPr>
        <p:spPr>
          <a:xfrm>
            <a:off x="467544" y="915566"/>
            <a:ext cx="2663651" cy="368300"/>
          </a:xfrm>
          <a:prstGeom prst="rect">
            <a:avLst/>
          </a:prstGeom>
          <a:noFill/>
        </p:spPr>
        <p:txBody>
          <a:bodyPr wrap="square" rtlCol="0">
            <a:spAutoFit/>
          </a:bodyPr>
          <a:lstStyle/>
          <a:p>
            <a:r>
              <a:rPr lang="zh-CN" altLang="en-US" b="1" dirty="0">
                <a:solidFill>
                  <a:srgbClr val="C00000"/>
                </a:solidFill>
                <a:latin typeface="+mn-lt"/>
                <a:ea typeface="+mn-lt"/>
                <a:cs typeface="+mn-lt"/>
              </a:rPr>
              <a:t>进一步弘扬学校精神</a:t>
            </a:r>
          </a:p>
        </p:txBody>
      </p:sp>
      <p:sp>
        <p:nvSpPr>
          <p:cNvPr id="3" name="TextBox 2"/>
          <p:cNvSpPr txBox="1"/>
          <p:nvPr/>
        </p:nvSpPr>
        <p:spPr>
          <a:xfrm>
            <a:off x="595685" y="1204610"/>
            <a:ext cx="8548315" cy="2120902"/>
          </a:xfrm>
          <a:prstGeom prst="rect">
            <a:avLst/>
          </a:prstGeom>
          <a:noFill/>
        </p:spPr>
        <p:txBody>
          <a:bodyPr wrap="square" rtlCol="0">
            <a:spAutoFit/>
          </a:bodyPr>
          <a:lstStyle>
            <a:defPPr>
              <a:defRPr lang="zh-CN"/>
            </a:defPPr>
            <a:lvl1pPr>
              <a:lnSpc>
                <a:spcPct val="150000"/>
              </a:lnSpc>
              <a:defRPr b="1">
                <a:solidFill>
                  <a:srgbClr val="002060"/>
                </a:solidFill>
                <a:latin typeface="+mn-lt"/>
                <a:ea typeface="+mn-lt"/>
                <a:cs typeface="+mn-lt"/>
              </a:defRPr>
            </a:lvl1pPr>
          </a:lstStyle>
          <a:p>
            <a:r>
              <a:rPr lang="zh-CN" altLang="en-US" dirty="0"/>
              <a:t>10月25日举办了60周年云校庆活动，2万余人在线观看，催人奋进</a:t>
            </a:r>
          </a:p>
          <a:p>
            <a:r>
              <a:rPr lang="zh-CN" altLang="en-US" dirty="0"/>
              <a:t>推进校史研究工作，挖掘校园历史文化，完成了《上海电子信息职业技术学院志》</a:t>
            </a:r>
          </a:p>
          <a:p>
            <a:r>
              <a:rPr dirty="0"/>
              <a:t>开展了“新冠肺炎疫情防控”专题档案的收集工作</a:t>
            </a:r>
          </a:p>
          <a:p>
            <a:endParaRPr lang="zh-CN" altLang="en-US" dirty="0"/>
          </a:p>
          <a:p>
            <a:endParaRPr lang="zh-CN" altLang="en-US" dirty="0"/>
          </a:p>
        </p:txBody>
      </p:sp>
      <p:pic>
        <p:nvPicPr>
          <p:cNvPr id="4" name="图片 3" descr="校庆致谢老前辈"/>
          <p:cNvPicPr>
            <a:picLocks noChangeAspect="1"/>
          </p:cNvPicPr>
          <p:nvPr/>
        </p:nvPicPr>
        <p:blipFill>
          <a:blip r:embed="rId6" cstate="print"/>
          <a:stretch>
            <a:fillRect/>
          </a:stretch>
        </p:blipFill>
        <p:spPr>
          <a:xfrm>
            <a:off x="1127633" y="2582675"/>
            <a:ext cx="2520315" cy="1800860"/>
          </a:xfrm>
          <a:prstGeom prst="rect">
            <a:avLst/>
          </a:prstGeom>
        </p:spPr>
      </p:pic>
      <p:sp>
        <p:nvSpPr>
          <p:cNvPr id="5" name="文本框 4"/>
          <p:cNvSpPr txBox="1"/>
          <p:nvPr/>
        </p:nvSpPr>
        <p:spPr>
          <a:xfrm>
            <a:off x="1736725" y="4388485"/>
            <a:ext cx="1652270" cy="276999"/>
          </a:xfrm>
          <a:prstGeom prst="rect">
            <a:avLst/>
          </a:prstGeom>
          <a:noFill/>
        </p:spPr>
        <p:txBody>
          <a:bodyPr wrap="square" rtlCol="0">
            <a:spAutoFit/>
          </a:bodyPr>
          <a:lstStyle/>
          <a:p>
            <a:r>
              <a:rPr lang="zh-CN" altLang="en-US" sz="1200" b="1" dirty="0">
                <a:solidFill>
                  <a:srgbClr val="0070C0"/>
                </a:solidFill>
                <a:latin typeface="+mn-lt"/>
                <a:ea typeface="+mn-lt"/>
              </a:rPr>
              <a:t>校庆致敬老前辈</a:t>
            </a:r>
          </a:p>
        </p:txBody>
      </p:sp>
      <p:pic>
        <p:nvPicPr>
          <p:cNvPr id="30722" name="Picture 2" descr="http://www1.stiei.edu.cn/_upload/article/images/07/6e/b7dc59054d79bd3449800b856ae2/0d38fabb-4ba4-4d40-a949-bfe988daf2a4.jpg"/>
          <p:cNvPicPr>
            <a:picLocks noChangeAspect="1" noChangeArrowheads="1"/>
          </p:cNvPicPr>
          <p:nvPr/>
        </p:nvPicPr>
        <p:blipFill>
          <a:blip r:embed="rId7" cstate="print"/>
          <a:srcRect/>
          <a:stretch>
            <a:fillRect/>
          </a:stretch>
        </p:blipFill>
        <p:spPr bwMode="auto">
          <a:xfrm>
            <a:off x="5518145" y="2542650"/>
            <a:ext cx="2691765" cy="1845945"/>
          </a:xfrm>
          <a:prstGeom prst="rect">
            <a:avLst/>
          </a:prstGeom>
          <a:noFill/>
        </p:spPr>
      </p:pic>
      <p:sp>
        <p:nvSpPr>
          <p:cNvPr id="6" name="文本框 5"/>
          <p:cNvSpPr txBox="1"/>
          <p:nvPr/>
        </p:nvSpPr>
        <p:spPr>
          <a:xfrm>
            <a:off x="6150610" y="4388485"/>
            <a:ext cx="1910080" cy="276999"/>
          </a:xfrm>
          <a:prstGeom prst="rect">
            <a:avLst/>
          </a:prstGeom>
          <a:noFill/>
        </p:spPr>
        <p:txBody>
          <a:bodyPr wrap="square" rtlCol="0">
            <a:spAutoFit/>
          </a:bodyPr>
          <a:lstStyle/>
          <a:p>
            <a:r>
              <a:rPr lang="zh-CN" altLang="en-US" sz="1200" b="1" dirty="0">
                <a:solidFill>
                  <a:srgbClr val="0070C0"/>
                </a:solidFill>
                <a:latin typeface="+mn-lt"/>
                <a:ea typeface="+mn-lt"/>
              </a:rPr>
              <a:t>校志编纂委员会会议</a:t>
            </a:r>
          </a:p>
        </p:txBody>
      </p:sp>
      <p:sp>
        <p:nvSpPr>
          <p:cNvPr id="10" name="燕尾形 47"/>
          <p:cNvSpPr/>
          <p:nvPr>
            <p:custDataLst>
              <p:tags r:id="rId1"/>
            </p:custDataLst>
          </p:nvPr>
        </p:nvSpPr>
        <p:spPr>
          <a:xfrm>
            <a:off x="312420" y="1348105"/>
            <a:ext cx="227132" cy="133871"/>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32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1" name="燕尾形 47"/>
          <p:cNvSpPr/>
          <p:nvPr>
            <p:custDataLst>
              <p:tags r:id="rId2"/>
            </p:custDataLst>
          </p:nvPr>
        </p:nvSpPr>
        <p:spPr>
          <a:xfrm>
            <a:off x="303321" y="1742440"/>
            <a:ext cx="236231" cy="160418"/>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47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2" name="燕尾形 47"/>
          <p:cNvSpPr/>
          <p:nvPr>
            <p:custDataLst>
              <p:tags r:id="rId3"/>
            </p:custDataLst>
          </p:nvPr>
        </p:nvSpPr>
        <p:spPr>
          <a:xfrm>
            <a:off x="312420" y="2117090"/>
            <a:ext cx="227132" cy="160418"/>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lnSpc>
                <a:spcPct val="110000"/>
              </a:lnSpc>
              <a:defRPr/>
            </a:pPr>
            <a:endParaRPr lang="zh-CN" altLang="en-US" sz="70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ransition advClick="0" advTm="5000">
    <p:push/>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1303550"/>
            <a:ext cx="7992888" cy="2536400"/>
          </a:xfrm>
          <a:prstGeom prst="rect">
            <a:avLst/>
          </a:prstGeom>
          <a:noFill/>
        </p:spPr>
        <p:txBody>
          <a:bodyPr wrap="square" rtlCol="0">
            <a:spAutoFit/>
          </a:bodyPr>
          <a:lstStyle>
            <a:defPPr>
              <a:defRPr lang="zh-CN"/>
            </a:defPPr>
            <a:lvl1pPr>
              <a:lnSpc>
                <a:spcPct val="150000"/>
              </a:lnSpc>
              <a:defRPr b="1">
                <a:solidFill>
                  <a:srgbClr val="002060"/>
                </a:solidFill>
                <a:latin typeface="+mn-lt"/>
                <a:ea typeface="+mn-lt"/>
                <a:cs typeface="+mn-lt"/>
              </a:defRPr>
            </a:lvl1pPr>
          </a:lstStyle>
          <a:p>
            <a:r>
              <a:rPr lang="zh-CN" altLang="en-US" dirty="0"/>
              <a:t>启动“十四五”规划编制工作，成立了编制领导小组和工作小组，制订了学校“十四五”规划工作安排和规划编制时间进度安排</a:t>
            </a:r>
          </a:p>
          <a:p>
            <a:r>
              <a:rPr dirty="0"/>
              <a:t>推进政策需求调研、行业需求调研、同类院校（专业）调研、学校现状分析，完成“十四五”规划校内考察、座谈会和问卷调研</a:t>
            </a:r>
          </a:p>
          <a:p>
            <a:endParaRPr dirty="0"/>
          </a:p>
          <a:p>
            <a:endParaRPr lang="zh-CN" altLang="en-US" dirty="0"/>
          </a:p>
        </p:txBody>
      </p:sp>
      <p:sp>
        <p:nvSpPr>
          <p:cNvPr id="15" name="TextBox 14"/>
          <p:cNvSpPr txBox="1"/>
          <p:nvPr/>
        </p:nvSpPr>
        <p:spPr>
          <a:xfrm>
            <a:off x="539552" y="843558"/>
            <a:ext cx="5904656" cy="368300"/>
          </a:xfrm>
          <a:prstGeom prst="rect">
            <a:avLst/>
          </a:prstGeom>
          <a:noFill/>
        </p:spPr>
        <p:txBody>
          <a:bodyPr wrap="square" rtlCol="0">
            <a:spAutoFit/>
          </a:bodyPr>
          <a:lstStyle/>
          <a:p>
            <a:r>
              <a:rPr lang="zh-CN" altLang="en-US" b="1" dirty="0">
                <a:solidFill>
                  <a:srgbClr val="C00000"/>
                </a:solidFill>
                <a:latin typeface="+mn-lt"/>
                <a:ea typeface="+mn-lt"/>
                <a:cs typeface="+mn-lt"/>
              </a:rPr>
              <a:t>完成学校事业发展规划研究与编制项目的申报工作</a:t>
            </a:r>
          </a:p>
        </p:txBody>
      </p:sp>
      <p:sp>
        <p:nvSpPr>
          <p:cNvPr id="8" name="TextBox 2"/>
          <p:cNvSpPr txBox="1"/>
          <p:nvPr/>
        </p:nvSpPr>
        <p:spPr>
          <a:xfrm>
            <a:off x="467360" y="3202940"/>
            <a:ext cx="7993380" cy="923330"/>
          </a:xfrm>
          <a:prstGeom prst="rect">
            <a:avLst/>
          </a:prstGeom>
          <a:noFill/>
        </p:spPr>
        <p:txBody>
          <a:bodyPr wrap="square" rtlCol="0">
            <a:spAutoFit/>
          </a:bodyPr>
          <a:lstStyle/>
          <a:p>
            <a:r>
              <a:rPr lang="zh-CN" altLang="en-US" b="1" dirty="0">
                <a:solidFill>
                  <a:srgbClr val="00B050"/>
                </a:solidFill>
                <a:latin typeface="+mn-lt"/>
                <a:ea typeface="+mn-lt"/>
                <a:cs typeface="+mn-lt"/>
              </a:rPr>
              <a:t>       目前，学校《“十四五”规划提纲（讨论稿）》通过了论证，形成由1个总规划、9个重点领域专项规划、10个二级学院分规划组成的“十四五”规划体系。</a:t>
            </a:r>
          </a:p>
        </p:txBody>
      </p:sp>
      <p:sp>
        <p:nvSpPr>
          <p:cNvPr id="24580" name="TextBox 5"/>
          <p:cNvSpPr txBox="1"/>
          <p:nvPr/>
        </p:nvSpPr>
        <p:spPr>
          <a:xfrm>
            <a:off x="467544" y="195486"/>
            <a:ext cx="6357937" cy="521970"/>
          </a:xfrm>
          <a:prstGeom prst="rect">
            <a:avLst/>
          </a:prstGeom>
          <a:noFill/>
          <a:ln w="9525">
            <a:noFill/>
          </a:ln>
        </p:spPr>
        <p:txBody>
          <a:bodyPr>
            <a:spAutoFit/>
          </a:bodyPr>
          <a:lstStyle>
            <a:defPPr>
              <a:defRPr lang="zh-CN"/>
            </a:defPPr>
            <a:lvl1pPr>
              <a:defRPr sz="2800" b="1">
                <a:solidFill>
                  <a:srgbClr val="002060"/>
                </a:solidFill>
                <a:latin typeface="+mn-ea"/>
                <a:ea typeface="+mn-ea"/>
              </a:defRPr>
            </a:lvl1pPr>
          </a:lstStyle>
          <a:p>
            <a:r>
              <a:rPr lang="zh-CN" altLang="en-US" sz="2400" kern="100" dirty="0">
                <a:cs typeface="Times New Roman" panose="02020603050405020304" pitchFamily="18" charset="0"/>
                <a:sym typeface="+mn-ea"/>
              </a:rPr>
              <a:t>四</a:t>
            </a:r>
            <a:r>
              <a:rPr lang="zh-CN" altLang="en-US" kern="100" dirty="0">
                <a:cs typeface="Times New Roman" panose="02020603050405020304" pitchFamily="18" charset="0"/>
                <a:sym typeface="+mn-ea"/>
              </a:rPr>
              <a:t>、</a:t>
            </a:r>
            <a:r>
              <a:rPr lang="zh-CN" altLang="en-US" sz="2400" kern="100" dirty="0">
                <a:cs typeface="Times New Roman" panose="02020603050405020304" pitchFamily="18" charset="0"/>
                <a:sym typeface="+mn-ea"/>
              </a:rPr>
              <a:t>传承历史传递薪火    谋划学校长足发展</a:t>
            </a:r>
            <a:endParaRPr lang="zh-CN" altLang="en-US" kern="100" dirty="0">
              <a:cs typeface="Times New Roman" panose="02020603050405020304" pitchFamily="18" charset="0"/>
              <a:sym typeface="+mn-ea"/>
            </a:endParaRPr>
          </a:p>
        </p:txBody>
      </p:sp>
      <p:sp>
        <p:nvSpPr>
          <p:cNvPr id="10" name="燕尾形 47"/>
          <p:cNvSpPr/>
          <p:nvPr>
            <p:custDataLst>
              <p:tags r:id="rId1"/>
            </p:custDataLst>
          </p:nvPr>
        </p:nvSpPr>
        <p:spPr>
          <a:xfrm>
            <a:off x="191135" y="1493426"/>
            <a:ext cx="276225" cy="20256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1" name="燕尾形 47"/>
          <p:cNvSpPr/>
          <p:nvPr>
            <p:custDataLst>
              <p:tags r:id="rId2"/>
            </p:custDataLst>
          </p:nvPr>
        </p:nvSpPr>
        <p:spPr>
          <a:xfrm>
            <a:off x="191135" y="2296684"/>
            <a:ext cx="276225" cy="20256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ransition advClick="0" advTm="5000">
    <p:push/>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512937"/>
            <a:ext cx="9144000" cy="2117627"/>
          </a:xfrm>
          <a:prstGeom prst="rect">
            <a:avLst/>
          </a:prstGeom>
          <a:solidFill>
            <a:srgbClr val="05579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lnSpc>
                <a:spcPct val="150000"/>
              </a:lnSpc>
            </a:pPr>
            <a:endParaRPr lang="zh-CN" altLang="en-US" dirty="0">
              <a:solidFill>
                <a:srgbClr val="8A8AB9"/>
              </a:solidFill>
              <a:latin typeface="+mn-ea"/>
            </a:endParaRPr>
          </a:p>
        </p:txBody>
      </p:sp>
      <p:pic>
        <p:nvPicPr>
          <p:cNvPr id="3" name="图片 2"/>
          <p:cNvPicPr>
            <a:picLocks noChangeAspect="1"/>
          </p:cNvPicPr>
          <p:nvPr/>
        </p:nvPicPr>
        <p:blipFill>
          <a:blip r:embed="rId2"/>
          <a:stretch>
            <a:fillRect/>
          </a:stretch>
        </p:blipFill>
        <p:spPr>
          <a:xfrm>
            <a:off x="361474" y="1513047"/>
            <a:ext cx="3780000" cy="2101711"/>
          </a:xfrm>
          <a:prstGeom prst="rect">
            <a:avLst/>
          </a:prstGeom>
        </p:spPr>
      </p:pic>
      <p:sp>
        <p:nvSpPr>
          <p:cNvPr id="6" name="文本框 1"/>
          <p:cNvSpPr>
            <a:spLocks noChangeArrowheads="1"/>
          </p:cNvSpPr>
          <p:nvPr/>
        </p:nvSpPr>
        <p:spPr bwMode="auto">
          <a:xfrm>
            <a:off x="4469788" y="1780504"/>
            <a:ext cx="3749744" cy="1265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50000"/>
              </a:lnSpc>
            </a:pPr>
            <a:r>
              <a:rPr lang="zh-CN" altLang="en-US" sz="2700" b="1" dirty="0">
                <a:solidFill>
                  <a:schemeClr val="bg1"/>
                </a:solidFill>
                <a:latin typeface="+mn-ea"/>
                <a:ea typeface="+mn-ea"/>
                <a:sym typeface="+mn-lt"/>
              </a:rPr>
              <a:t>五、</a:t>
            </a:r>
            <a:r>
              <a:rPr lang="zh-CN" altLang="en-US" sz="2700" b="1" dirty="0">
                <a:solidFill>
                  <a:schemeClr val="bg1"/>
                </a:solidFill>
                <a:latin typeface="+mn-ea"/>
                <a:ea typeface="+mn-ea"/>
                <a:sym typeface="+mn-ea"/>
              </a:rPr>
              <a:t>深化教育教学改革 </a:t>
            </a:r>
            <a:endParaRPr lang="en-US" altLang="zh-CN" sz="2700" b="1" dirty="0">
              <a:solidFill>
                <a:schemeClr val="bg1"/>
              </a:solidFill>
              <a:latin typeface="+mn-ea"/>
              <a:ea typeface="+mn-ea"/>
              <a:sym typeface="+mn-ea"/>
            </a:endParaRPr>
          </a:p>
          <a:p>
            <a:pPr>
              <a:lnSpc>
                <a:spcPct val="150000"/>
              </a:lnSpc>
            </a:pPr>
            <a:r>
              <a:rPr lang="en-US" altLang="zh-CN" sz="2700" b="1" dirty="0">
                <a:solidFill>
                  <a:schemeClr val="bg1"/>
                </a:solidFill>
                <a:latin typeface="+mn-ea"/>
                <a:ea typeface="+mn-ea"/>
                <a:sym typeface="+mn-ea"/>
              </a:rPr>
              <a:t>     </a:t>
            </a:r>
            <a:r>
              <a:rPr lang="zh-CN" altLang="en-US" sz="2700" b="1" dirty="0">
                <a:solidFill>
                  <a:schemeClr val="bg1"/>
                </a:solidFill>
                <a:latin typeface="+mn-ea"/>
                <a:ea typeface="+mn-ea"/>
                <a:sym typeface="+mn-ea"/>
              </a:rPr>
              <a:t>  提升人才培养质量</a:t>
            </a:r>
            <a:endParaRPr lang="zh-CN" altLang="zh-CN" sz="2700" b="1" dirty="0">
              <a:solidFill>
                <a:schemeClr val="bg1"/>
              </a:solidFill>
              <a:latin typeface="+mn-ea"/>
              <a:ea typeface="+mn-ea"/>
            </a:endParaRPr>
          </a:p>
        </p:txBody>
      </p:sp>
    </p:spTree>
    <p:extLst>
      <p:ext uri="{BB962C8B-B14F-4D97-AF65-F5344CB8AC3E}">
        <p14:creationId xmlns:p14="http://schemas.microsoft.com/office/powerpoint/2010/main" val="3800329458"/>
      </p:ext>
    </p:extLst>
  </p:cSld>
  <p:clrMapOvr>
    <a:masterClrMapping/>
  </p:clrMapOvr>
  <mc:AlternateContent xmlns:mc="http://schemas.openxmlformats.org/markup-compatibility/2006" xmlns:p14="http://schemas.microsoft.com/office/powerpoint/2010/main">
    <mc:Choice Requires="p14">
      <p:transition spd="slow" p14:dur="1500"/>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示 3"/>
          <p:cNvGraphicFramePr/>
          <p:nvPr>
            <p:extLst>
              <p:ext uri="{D42A27DB-BD31-4B8C-83A1-F6EECF244321}">
                <p14:modId xmlns:p14="http://schemas.microsoft.com/office/powerpoint/2010/main" val="3307625010"/>
              </p:ext>
            </p:extLst>
          </p:nvPr>
        </p:nvGraphicFramePr>
        <p:xfrm>
          <a:off x="1259632" y="843558"/>
          <a:ext cx="6408712" cy="3240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文本框 4"/>
          <p:cNvSpPr txBox="1"/>
          <p:nvPr/>
        </p:nvSpPr>
        <p:spPr>
          <a:xfrm>
            <a:off x="179512" y="4179676"/>
            <a:ext cx="8784976" cy="645160"/>
          </a:xfrm>
          <a:prstGeom prst="rect">
            <a:avLst/>
          </a:prstGeom>
          <a:noFill/>
        </p:spPr>
        <p:txBody>
          <a:bodyPr wrap="square" rtlCol="0">
            <a:spAutoFit/>
          </a:bodyPr>
          <a:lstStyle/>
          <a:p>
            <a:r>
              <a:rPr lang="en-US" altLang="zh-CN" b="1" dirty="0">
                <a:solidFill>
                  <a:srgbClr val="002060"/>
                </a:solidFill>
                <a:latin typeface="+mn-lt"/>
                <a:ea typeface="+mn-lt"/>
                <a:cs typeface="+mn-lt"/>
              </a:rPr>
              <a:t>      </a:t>
            </a:r>
            <a:r>
              <a:rPr altLang="zh-CN" b="1" dirty="0">
                <a:solidFill>
                  <a:srgbClr val="002060"/>
                </a:solidFill>
                <a:latin typeface="+mn-lt"/>
                <a:ea typeface="+mn-lt"/>
                <a:cs typeface="+mn-lt"/>
              </a:rPr>
              <a:t>本年度招生</a:t>
            </a:r>
            <a:r>
              <a:rPr altLang="zh-CN" b="1" dirty="0">
                <a:solidFill>
                  <a:srgbClr val="C00000"/>
                </a:solidFill>
                <a:latin typeface="+mn-lt"/>
                <a:ea typeface="+mn-lt"/>
                <a:cs typeface="+mn-lt"/>
              </a:rPr>
              <a:t>4447</a:t>
            </a:r>
            <a:r>
              <a:rPr altLang="zh-CN" b="1" dirty="0">
                <a:solidFill>
                  <a:srgbClr val="002060"/>
                </a:solidFill>
                <a:latin typeface="+mn-lt"/>
                <a:ea typeface="+mn-lt"/>
                <a:cs typeface="+mn-lt"/>
              </a:rPr>
              <a:t>名，报到率为</a:t>
            </a:r>
            <a:r>
              <a:rPr altLang="zh-CN" b="1" dirty="0">
                <a:solidFill>
                  <a:srgbClr val="C00000"/>
                </a:solidFill>
                <a:latin typeface="+mn-lt"/>
                <a:ea typeface="+mn-lt"/>
                <a:cs typeface="+mn-lt"/>
              </a:rPr>
              <a:t>93.92%</a:t>
            </a:r>
            <a:r>
              <a:rPr altLang="zh-CN" b="1" dirty="0">
                <a:solidFill>
                  <a:srgbClr val="002060"/>
                </a:solidFill>
                <a:latin typeface="+mn-lt"/>
                <a:ea typeface="+mn-lt"/>
                <a:cs typeface="+mn-lt"/>
              </a:rPr>
              <a:t>，录取人数、报到人数和报到率创历年新高。毕业生总人数为</a:t>
            </a:r>
            <a:r>
              <a:rPr altLang="zh-CN" b="1" dirty="0">
                <a:solidFill>
                  <a:srgbClr val="C00000"/>
                </a:solidFill>
                <a:latin typeface="+mn-lt"/>
                <a:ea typeface="+mn-lt"/>
                <a:cs typeface="+mn-lt"/>
              </a:rPr>
              <a:t>3145</a:t>
            </a:r>
            <a:r>
              <a:rPr altLang="zh-CN" b="1" dirty="0">
                <a:solidFill>
                  <a:srgbClr val="002060"/>
                </a:solidFill>
                <a:latin typeface="+mn-lt"/>
                <a:ea typeface="+mn-lt"/>
                <a:cs typeface="+mn-lt"/>
              </a:rPr>
              <a:t>人，就业签约人数为</a:t>
            </a:r>
            <a:r>
              <a:rPr altLang="zh-CN" b="1" dirty="0">
                <a:solidFill>
                  <a:srgbClr val="C00000"/>
                </a:solidFill>
                <a:latin typeface="+mn-lt"/>
                <a:ea typeface="+mn-lt"/>
                <a:cs typeface="+mn-lt"/>
              </a:rPr>
              <a:t>2945</a:t>
            </a:r>
            <a:r>
              <a:rPr altLang="zh-CN" b="1" dirty="0">
                <a:solidFill>
                  <a:srgbClr val="002060"/>
                </a:solidFill>
                <a:latin typeface="+mn-lt"/>
                <a:ea typeface="+mn-lt"/>
                <a:cs typeface="+mn-lt"/>
              </a:rPr>
              <a:t>人，签约率为</a:t>
            </a:r>
            <a:r>
              <a:rPr altLang="zh-CN" b="1" dirty="0">
                <a:solidFill>
                  <a:srgbClr val="C00000"/>
                </a:solidFill>
                <a:latin typeface="+mn-lt"/>
                <a:ea typeface="+mn-lt"/>
                <a:cs typeface="+mn-lt"/>
              </a:rPr>
              <a:t>93.64%</a:t>
            </a:r>
            <a:r>
              <a:rPr lang="zh-CN" altLang="zh-CN" b="1" dirty="0">
                <a:solidFill>
                  <a:srgbClr val="002060"/>
                </a:solidFill>
                <a:latin typeface="+mn-lt"/>
                <a:ea typeface="+mn-lt"/>
                <a:cs typeface="+mn-lt"/>
              </a:rPr>
              <a:t>。</a:t>
            </a:r>
            <a:endParaRPr lang="zh-CN" altLang="en-US" b="1" dirty="0">
              <a:solidFill>
                <a:srgbClr val="002060"/>
              </a:solidFill>
              <a:latin typeface="+mn-lt"/>
              <a:ea typeface="+mn-lt"/>
              <a:cs typeface="+mn-lt"/>
            </a:endParaRPr>
          </a:p>
        </p:txBody>
      </p:sp>
      <p:sp>
        <p:nvSpPr>
          <p:cNvPr id="7170" name="Rectangle 3"/>
          <p:cNvSpPr/>
          <p:nvPr/>
        </p:nvSpPr>
        <p:spPr>
          <a:xfrm>
            <a:off x="511175" y="241751"/>
            <a:ext cx="7799388" cy="829945"/>
          </a:xfrm>
          <a:prstGeom prst="rect">
            <a:avLst/>
          </a:prstGeom>
          <a:noFill/>
          <a:ln w="9525">
            <a:noFill/>
          </a:ln>
        </p:spPr>
        <p:txBody>
          <a:bodyPr wrap="square">
            <a:spAutoFit/>
          </a:bodyPr>
          <a:lstStyle/>
          <a:p>
            <a:r>
              <a:rPr lang="zh-CN" altLang="en-US" sz="2400" b="1" dirty="0">
                <a:solidFill>
                  <a:srgbClr val="002060"/>
                </a:solidFill>
                <a:latin typeface="+mn-ea"/>
                <a:ea typeface="+mn-ea"/>
              </a:rPr>
              <a:t>五、</a:t>
            </a:r>
            <a:r>
              <a:rPr lang="zh-CN" altLang="en-US" sz="2400" b="1" dirty="0">
                <a:solidFill>
                  <a:srgbClr val="002060"/>
                </a:solidFill>
                <a:latin typeface="+mn-ea"/>
                <a:ea typeface="+mn-ea"/>
                <a:sym typeface="+mn-ea"/>
              </a:rPr>
              <a:t>深化教育教学改革  提升人才培养质量</a:t>
            </a:r>
            <a:endParaRPr lang="zh-CN" altLang="en-US" sz="2400" b="1" dirty="0">
              <a:solidFill>
                <a:srgbClr val="002060"/>
              </a:solidFill>
              <a:latin typeface="+mn-ea"/>
              <a:ea typeface="+mn-ea"/>
            </a:endParaRPr>
          </a:p>
          <a:p>
            <a:endParaRPr lang="zh-CN" altLang="en-US" sz="2400" b="1" dirty="0">
              <a:solidFill>
                <a:srgbClr val="002060"/>
              </a:solidFill>
              <a:latin typeface="+mn-ea"/>
              <a:ea typeface="+mn-ea"/>
            </a:endParaRPr>
          </a:p>
        </p:txBody>
      </p:sp>
    </p:spTree>
  </p:cSld>
  <p:clrMapOvr>
    <a:masterClrMapping/>
  </p:clrMapOvr>
  <p:transition advClick="0" advTm="5000">
    <p:push/>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35025" y="855980"/>
            <a:ext cx="7400290" cy="922020"/>
          </a:xfrm>
          <a:prstGeom prst="rect">
            <a:avLst/>
          </a:prstGeom>
          <a:noFill/>
        </p:spPr>
        <p:txBody>
          <a:bodyPr wrap="square" rtlCol="0">
            <a:spAutoFit/>
          </a:bodyPr>
          <a:lstStyle/>
          <a:p>
            <a:pPr>
              <a:lnSpc>
                <a:spcPct val="150000"/>
              </a:lnSpc>
            </a:pPr>
            <a:r>
              <a:rPr altLang="zh-CN" b="1" dirty="0">
                <a:solidFill>
                  <a:srgbClr val="002060"/>
                </a:solidFill>
                <a:latin typeface="+mn-lt"/>
                <a:ea typeface="+mn-lt"/>
                <a:cs typeface="+mn-lt"/>
              </a:rPr>
              <a:t>学校获得2020年上海市高等职业院校教师说课大赛和2020年上海市高等职业院校教师教学能力大赛竞赛一等奖</a:t>
            </a:r>
          </a:p>
          <a:p>
            <a:pPr>
              <a:lnSpc>
                <a:spcPct val="150000"/>
              </a:lnSpc>
            </a:pPr>
            <a:r>
              <a:rPr altLang="zh-CN" b="1" dirty="0">
                <a:solidFill>
                  <a:srgbClr val="002060"/>
                </a:solidFill>
                <a:latin typeface="+mn-lt"/>
                <a:ea typeface="+mn-lt"/>
                <a:cs typeface="+mn-lt"/>
              </a:rPr>
              <a:t>我校教师主编三本教材入选“十三五”职业教育国家规划教材（高职）</a:t>
            </a:r>
          </a:p>
        </p:txBody>
      </p:sp>
      <p:sp>
        <p:nvSpPr>
          <p:cNvPr id="7170" name="Rectangle 3"/>
          <p:cNvSpPr/>
          <p:nvPr/>
        </p:nvSpPr>
        <p:spPr>
          <a:xfrm>
            <a:off x="511175" y="241751"/>
            <a:ext cx="7799388" cy="829945"/>
          </a:xfrm>
          <a:prstGeom prst="rect">
            <a:avLst/>
          </a:prstGeom>
          <a:noFill/>
          <a:ln w="9525">
            <a:noFill/>
          </a:ln>
        </p:spPr>
        <p:txBody>
          <a:bodyPr wrap="square">
            <a:spAutoFit/>
          </a:bodyPr>
          <a:lstStyle/>
          <a:p>
            <a:r>
              <a:rPr lang="zh-CN" altLang="en-US" sz="2400" b="1" dirty="0">
                <a:solidFill>
                  <a:srgbClr val="002060"/>
                </a:solidFill>
                <a:latin typeface="+mn-ea"/>
                <a:ea typeface="+mn-ea"/>
              </a:rPr>
              <a:t>五、</a:t>
            </a:r>
            <a:r>
              <a:rPr lang="zh-CN" altLang="en-US" sz="2400" b="1" dirty="0">
                <a:solidFill>
                  <a:srgbClr val="002060"/>
                </a:solidFill>
                <a:latin typeface="+mn-ea"/>
                <a:ea typeface="+mn-ea"/>
                <a:sym typeface="+mn-ea"/>
              </a:rPr>
              <a:t>深化教育教学改革  提升人才培养质量</a:t>
            </a:r>
            <a:endParaRPr lang="zh-CN" altLang="en-US" sz="2400" b="1" dirty="0">
              <a:solidFill>
                <a:srgbClr val="002060"/>
              </a:solidFill>
              <a:latin typeface="+mn-ea"/>
              <a:ea typeface="+mn-ea"/>
            </a:endParaRPr>
          </a:p>
          <a:p>
            <a:endParaRPr lang="zh-CN" altLang="en-US" sz="2400" b="1" dirty="0">
              <a:solidFill>
                <a:srgbClr val="002060"/>
              </a:solidFill>
              <a:latin typeface="+mn-ea"/>
              <a:ea typeface="+mn-ea"/>
            </a:endParaRPr>
          </a:p>
        </p:txBody>
      </p:sp>
      <p:pic>
        <p:nvPicPr>
          <p:cNvPr id="22530" name="Picture 2" descr="http://www1.stiei.edu.cn/_upload/article/images/e2/80/5c2b2d674e46a26a74f3bfb7a853/d49ebab2-8c94-44c8-8b9a-351b807357fc.png"/>
          <p:cNvPicPr>
            <a:picLocks noChangeAspect="1" noChangeArrowheads="1"/>
          </p:cNvPicPr>
          <p:nvPr/>
        </p:nvPicPr>
        <p:blipFill>
          <a:blip r:embed="rId5" cstate="print"/>
          <a:srcRect/>
          <a:stretch>
            <a:fillRect/>
          </a:stretch>
        </p:blipFill>
        <p:spPr bwMode="auto">
          <a:xfrm>
            <a:off x="1978660" y="2160270"/>
            <a:ext cx="4865370" cy="2329815"/>
          </a:xfrm>
          <a:prstGeom prst="rect">
            <a:avLst/>
          </a:prstGeom>
          <a:noFill/>
        </p:spPr>
      </p:pic>
      <p:sp>
        <p:nvSpPr>
          <p:cNvPr id="10" name="燕尾形 47"/>
          <p:cNvSpPr/>
          <p:nvPr>
            <p:custDataLst>
              <p:tags r:id="rId1"/>
            </p:custDataLst>
          </p:nvPr>
        </p:nvSpPr>
        <p:spPr>
          <a:xfrm>
            <a:off x="534988" y="1047022"/>
            <a:ext cx="276225" cy="20256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3" name="燕尾形 47"/>
          <p:cNvSpPr/>
          <p:nvPr>
            <p:custDataLst>
              <p:tags r:id="rId2"/>
            </p:custDataLst>
          </p:nvPr>
        </p:nvSpPr>
        <p:spPr>
          <a:xfrm>
            <a:off x="499160" y="1850988"/>
            <a:ext cx="276225" cy="20256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ransition advClick="0" advTm="5000">
    <p:push/>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11175" y="829310"/>
            <a:ext cx="5027295" cy="368300"/>
          </a:xfrm>
          <a:prstGeom prst="rect">
            <a:avLst/>
          </a:prstGeom>
          <a:noFill/>
        </p:spPr>
        <p:txBody>
          <a:bodyPr wrap="square" rtlCol="0">
            <a:spAutoFit/>
          </a:bodyPr>
          <a:lstStyle/>
          <a:p>
            <a:r>
              <a:rPr lang="zh-CN" altLang="zh-CN" b="1" dirty="0">
                <a:solidFill>
                  <a:srgbClr val="C00000"/>
                </a:solidFill>
                <a:latin typeface="+mn-lt"/>
                <a:ea typeface="+mn-lt"/>
                <a:cs typeface="+mn-lt"/>
              </a:rPr>
              <a:t>推进内部质量保证体系建设</a:t>
            </a:r>
            <a:endParaRPr lang="zh-CN" altLang="en-US" b="1" dirty="0">
              <a:solidFill>
                <a:srgbClr val="C00000"/>
              </a:solidFill>
              <a:latin typeface="+mn-lt"/>
              <a:ea typeface="+mn-lt"/>
              <a:cs typeface="+mn-lt"/>
            </a:endParaRPr>
          </a:p>
        </p:txBody>
      </p:sp>
      <p:sp>
        <p:nvSpPr>
          <p:cNvPr id="4" name="文本框 3"/>
          <p:cNvSpPr txBox="1"/>
          <p:nvPr/>
        </p:nvSpPr>
        <p:spPr>
          <a:xfrm>
            <a:off x="46990" y="1417955"/>
            <a:ext cx="5460365" cy="369332"/>
          </a:xfrm>
          <a:prstGeom prst="rect">
            <a:avLst/>
          </a:prstGeom>
          <a:noFill/>
        </p:spPr>
        <p:txBody>
          <a:bodyPr wrap="square" rtlCol="0">
            <a:spAutoFit/>
          </a:bodyPr>
          <a:lstStyle/>
          <a:p>
            <a:pPr marL="285750" indent="-285750">
              <a:buFont typeface="Wingdings" panose="05000000000000000000" charset="0"/>
              <a:buChar char="u"/>
            </a:pPr>
            <a:endParaRPr lang="zh-CN" altLang="en-US" dirty="0"/>
          </a:p>
        </p:txBody>
      </p:sp>
      <p:graphicFrame>
        <p:nvGraphicFramePr>
          <p:cNvPr id="7" name="图示 6"/>
          <p:cNvGraphicFramePr/>
          <p:nvPr>
            <p:extLst>
              <p:ext uri="{D42A27DB-BD31-4B8C-83A1-F6EECF244321}">
                <p14:modId xmlns:p14="http://schemas.microsoft.com/office/powerpoint/2010/main" val="3166736077"/>
              </p:ext>
            </p:extLst>
          </p:nvPr>
        </p:nvGraphicFramePr>
        <p:xfrm>
          <a:off x="120014" y="1274445"/>
          <a:ext cx="5892145" cy="33172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文本框 5"/>
          <p:cNvSpPr txBox="1"/>
          <p:nvPr/>
        </p:nvSpPr>
        <p:spPr>
          <a:xfrm>
            <a:off x="7020272" y="2427734"/>
            <a:ext cx="648072" cy="369332"/>
          </a:xfrm>
          <a:prstGeom prst="rect">
            <a:avLst/>
          </a:prstGeom>
          <a:noFill/>
        </p:spPr>
        <p:txBody>
          <a:bodyPr wrap="square" rtlCol="0">
            <a:spAutoFit/>
          </a:bodyPr>
          <a:lstStyle/>
          <a:p>
            <a:r>
              <a:rPr lang="zh-CN" altLang="en-US" b="1" dirty="0">
                <a:solidFill>
                  <a:srgbClr val="FF0000"/>
                </a:solidFill>
              </a:rPr>
              <a:t>照片</a:t>
            </a:r>
          </a:p>
        </p:txBody>
      </p:sp>
      <p:sp>
        <p:nvSpPr>
          <p:cNvPr id="3" name="Rectangle 3"/>
          <p:cNvSpPr/>
          <p:nvPr/>
        </p:nvSpPr>
        <p:spPr>
          <a:xfrm>
            <a:off x="511175" y="241751"/>
            <a:ext cx="7799388" cy="738664"/>
          </a:xfrm>
          <a:prstGeom prst="rect">
            <a:avLst/>
          </a:prstGeom>
          <a:noFill/>
          <a:ln w="9525">
            <a:noFill/>
          </a:ln>
        </p:spPr>
        <p:txBody>
          <a:bodyPr wrap="square">
            <a:spAutoFit/>
          </a:bodyPr>
          <a:lstStyle/>
          <a:p>
            <a:r>
              <a:rPr lang="zh-CN" altLang="en-US" sz="2400" b="1" dirty="0">
                <a:solidFill>
                  <a:srgbClr val="002060"/>
                </a:solidFill>
                <a:latin typeface="+mn-ea"/>
                <a:ea typeface="+mn-ea"/>
              </a:rPr>
              <a:t>五、</a:t>
            </a:r>
            <a:r>
              <a:rPr lang="zh-CN" altLang="en-US" sz="2400" b="1" dirty="0">
                <a:solidFill>
                  <a:srgbClr val="002060"/>
                </a:solidFill>
                <a:latin typeface="+mn-ea"/>
                <a:ea typeface="+mn-ea"/>
                <a:sym typeface="+mn-ea"/>
              </a:rPr>
              <a:t>深化教育教学改革  提升人才培养质量</a:t>
            </a:r>
            <a:endParaRPr lang="zh-CN" altLang="en-US" sz="2400" b="1" dirty="0">
              <a:solidFill>
                <a:srgbClr val="002060"/>
              </a:solidFill>
              <a:latin typeface="+mn-ea"/>
              <a:ea typeface="+mn-ea"/>
            </a:endParaRPr>
          </a:p>
          <a:p>
            <a:endParaRPr lang="zh-CN" altLang="en-US" b="1" dirty="0">
              <a:solidFill>
                <a:srgbClr val="C00000"/>
              </a:solidFill>
              <a:latin typeface="+mn-lt"/>
              <a:ea typeface="+mn-lt"/>
              <a:cs typeface="+mn-lt"/>
            </a:endParaRPr>
          </a:p>
        </p:txBody>
      </p:sp>
      <p:pic>
        <p:nvPicPr>
          <p:cNvPr id="22530" name="Picture 2" descr="http://www1.stiei.edu.cn/_upload/article/images/bb/2b/4cd228b04439a91505e8a94d1695/442dc5a7-1ad4-421b-a24e-41ef2b7b60fe.png"/>
          <p:cNvPicPr>
            <a:picLocks noChangeAspect="1" noChangeArrowheads="1"/>
          </p:cNvPicPr>
          <p:nvPr/>
        </p:nvPicPr>
        <p:blipFill>
          <a:blip r:embed="rId8" cstate="print"/>
          <a:srcRect/>
          <a:stretch>
            <a:fillRect/>
          </a:stretch>
        </p:blipFill>
        <p:spPr bwMode="auto">
          <a:xfrm>
            <a:off x="5364088" y="915566"/>
            <a:ext cx="3515314" cy="2160240"/>
          </a:xfrm>
          <a:prstGeom prst="rect">
            <a:avLst/>
          </a:prstGeom>
          <a:noFill/>
        </p:spPr>
      </p:pic>
      <p:sp>
        <p:nvSpPr>
          <p:cNvPr id="5" name="文本框 4"/>
          <p:cNvSpPr txBox="1"/>
          <p:nvPr/>
        </p:nvSpPr>
        <p:spPr>
          <a:xfrm>
            <a:off x="6711315" y="3505835"/>
            <a:ext cx="1911985" cy="276999"/>
          </a:xfrm>
          <a:prstGeom prst="rect">
            <a:avLst/>
          </a:prstGeom>
          <a:noFill/>
        </p:spPr>
        <p:txBody>
          <a:bodyPr wrap="square" rtlCol="0">
            <a:spAutoFit/>
          </a:bodyPr>
          <a:lstStyle/>
          <a:p>
            <a:r>
              <a:rPr lang="zh-CN" altLang="en-US" sz="1200" b="1" dirty="0">
                <a:solidFill>
                  <a:srgbClr val="0070C0"/>
                </a:solidFill>
                <a:latin typeface="+mn-lt"/>
                <a:ea typeface="+mn-lt"/>
              </a:rPr>
              <a:t>教学诊改复核会议</a:t>
            </a:r>
          </a:p>
        </p:txBody>
      </p:sp>
    </p:spTree>
  </p:cSld>
  <p:clrMapOvr>
    <a:masterClrMapping/>
  </p:clrMapOvr>
  <p:transition advClick="0" advTm="5000">
    <p:push/>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06478" y="802908"/>
            <a:ext cx="2160240" cy="368300"/>
          </a:xfrm>
          <a:prstGeom prst="rect">
            <a:avLst/>
          </a:prstGeom>
          <a:noFill/>
        </p:spPr>
        <p:txBody>
          <a:bodyPr wrap="square" rtlCol="0">
            <a:spAutoFit/>
          </a:bodyPr>
          <a:lstStyle/>
          <a:p>
            <a:r>
              <a:rPr lang="zh-CN" altLang="en-US" b="1" dirty="0">
                <a:solidFill>
                  <a:srgbClr val="C00000"/>
                </a:solidFill>
                <a:latin typeface="+mn-lt"/>
                <a:ea typeface="+mn-lt"/>
                <a:cs typeface="+mn-lt"/>
              </a:rPr>
              <a:t>教师风采</a:t>
            </a:r>
          </a:p>
        </p:txBody>
      </p:sp>
      <p:sp>
        <p:nvSpPr>
          <p:cNvPr id="7170" name="Rectangle 3"/>
          <p:cNvSpPr/>
          <p:nvPr/>
        </p:nvSpPr>
        <p:spPr>
          <a:xfrm>
            <a:off x="511175" y="241751"/>
            <a:ext cx="7799388" cy="738664"/>
          </a:xfrm>
          <a:prstGeom prst="rect">
            <a:avLst/>
          </a:prstGeom>
          <a:noFill/>
          <a:ln w="9525">
            <a:noFill/>
          </a:ln>
        </p:spPr>
        <p:txBody>
          <a:bodyPr wrap="square">
            <a:spAutoFit/>
          </a:bodyPr>
          <a:lstStyle/>
          <a:p>
            <a:r>
              <a:rPr lang="zh-CN" altLang="en-US" sz="2400" b="1" dirty="0">
                <a:solidFill>
                  <a:srgbClr val="002060"/>
                </a:solidFill>
                <a:latin typeface="+mn-lt"/>
                <a:ea typeface="+mn-lt"/>
                <a:cs typeface="+mn-lt"/>
              </a:rPr>
              <a:t>五、</a:t>
            </a:r>
            <a:r>
              <a:rPr lang="zh-CN" altLang="en-US" sz="2400" b="1" dirty="0">
                <a:solidFill>
                  <a:srgbClr val="002060"/>
                </a:solidFill>
                <a:latin typeface="+mn-lt"/>
                <a:ea typeface="+mn-lt"/>
                <a:cs typeface="+mn-lt"/>
                <a:sym typeface="+mn-ea"/>
              </a:rPr>
              <a:t>深化教育教学改革  提升人才培养质量</a:t>
            </a:r>
            <a:endParaRPr lang="zh-CN" altLang="en-US" sz="2400" b="1" dirty="0">
              <a:solidFill>
                <a:srgbClr val="002060"/>
              </a:solidFill>
              <a:latin typeface="+mn-lt"/>
              <a:ea typeface="+mn-lt"/>
              <a:cs typeface="+mn-lt"/>
            </a:endParaRPr>
          </a:p>
          <a:p>
            <a:endParaRPr lang="zh-CN" altLang="en-US" b="1" dirty="0">
              <a:solidFill>
                <a:srgbClr val="C00000"/>
              </a:solidFill>
              <a:latin typeface="+mn-lt"/>
              <a:ea typeface="+mn-lt"/>
              <a:cs typeface="+mn-lt"/>
            </a:endParaRPr>
          </a:p>
        </p:txBody>
      </p:sp>
      <p:pic>
        <p:nvPicPr>
          <p:cNvPr id="5" name="图片 4" descr="李铭获奖"/>
          <p:cNvPicPr>
            <a:picLocks noChangeAspect="1"/>
          </p:cNvPicPr>
          <p:nvPr/>
        </p:nvPicPr>
        <p:blipFill>
          <a:blip r:embed="rId3" cstate="print"/>
          <a:stretch>
            <a:fillRect/>
          </a:stretch>
        </p:blipFill>
        <p:spPr>
          <a:xfrm>
            <a:off x="808355" y="1256665"/>
            <a:ext cx="3138170" cy="2353945"/>
          </a:xfrm>
          <a:prstGeom prst="rect">
            <a:avLst/>
          </a:prstGeom>
        </p:spPr>
      </p:pic>
      <p:sp>
        <p:nvSpPr>
          <p:cNvPr id="11" name="文本框 10"/>
          <p:cNvSpPr txBox="1"/>
          <p:nvPr/>
        </p:nvSpPr>
        <p:spPr>
          <a:xfrm>
            <a:off x="778510" y="3802380"/>
            <a:ext cx="3239770" cy="275590"/>
          </a:xfrm>
          <a:prstGeom prst="rect">
            <a:avLst/>
          </a:prstGeom>
          <a:noFill/>
        </p:spPr>
        <p:txBody>
          <a:bodyPr wrap="square" rtlCol="0">
            <a:spAutoFit/>
          </a:bodyPr>
          <a:lstStyle/>
          <a:p>
            <a:r>
              <a:rPr lang="zh-CN" altLang="en-US" sz="1200" b="1" dirty="0">
                <a:solidFill>
                  <a:srgbClr val="0070C0"/>
                </a:solidFill>
                <a:latin typeface="+mn-lt"/>
                <a:ea typeface="+mn-lt"/>
              </a:rPr>
              <a:t>李铭夺得信息网络布线（国赛精选）项目金奖</a:t>
            </a:r>
          </a:p>
        </p:txBody>
      </p:sp>
      <p:pic>
        <p:nvPicPr>
          <p:cNvPr id="20482" name="Picture 2" descr="http://www1.stiei.edu.cn/_upload/article/images/06/0d/f8f939204627ab49c7468ab65146/7d28b220-8b06-45fb-b9cc-da4366de8461.jpg"/>
          <p:cNvPicPr>
            <a:picLocks noChangeAspect="1" noChangeArrowheads="1"/>
          </p:cNvPicPr>
          <p:nvPr/>
        </p:nvPicPr>
        <p:blipFill>
          <a:blip r:embed="rId4" cstate="print"/>
          <a:srcRect/>
          <a:stretch>
            <a:fillRect/>
          </a:stretch>
        </p:blipFill>
        <p:spPr bwMode="auto">
          <a:xfrm>
            <a:off x="5176520" y="1256665"/>
            <a:ext cx="3134360" cy="2353310"/>
          </a:xfrm>
          <a:prstGeom prst="rect">
            <a:avLst/>
          </a:prstGeom>
          <a:noFill/>
        </p:spPr>
      </p:pic>
      <p:sp>
        <p:nvSpPr>
          <p:cNvPr id="3" name="文本框 2"/>
          <p:cNvSpPr txBox="1"/>
          <p:nvPr/>
        </p:nvSpPr>
        <p:spPr>
          <a:xfrm>
            <a:off x="5534660" y="3802380"/>
            <a:ext cx="2717800" cy="275590"/>
          </a:xfrm>
          <a:prstGeom prst="rect">
            <a:avLst/>
          </a:prstGeom>
          <a:noFill/>
        </p:spPr>
        <p:txBody>
          <a:bodyPr wrap="square" rtlCol="0">
            <a:spAutoFit/>
          </a:bodyPr>
          <a:lstStyle>
            <a:defPPr>
              <a:defRPr lang="zh-CN"/>
            </a:defPPr>
            <a:lvl1pPr>
              <a:defRPr sz="1200" b="1">
                <a:solidFill>
                  <a:srgbClr val="0070C0"/>
                </a:solidFill>
                <a:latin typeface="+mn-lt"/>
                <a:ea typeface="+mn-lt"/>
              </a:defRPr>
            </a:lvl1pPr>
          </a:lstStyle>
          <a:p>
            <a:r>
              <a:rPr lang="zh-CN" altLang="en-US" dirty="0"/>
              <a:t>职业技能大赛高职高专英语组特等奖</a:t>
            </a:r>
          </a:p>
        </p:txBody>
      </p:sp>
    </p:spTree>
  </p:cSld>
  <p:clrMapOvr>
    <a:masterClrMapping/>
  </p:clrMapOvr>
  <p:transition advClick="0" advTm="5000">
    <p:push/>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7021" y="1565354"/>
            <a:ext cx="9144000" cy="2117627"/>
          </a:xfrm>
          <a:prstGeom prst="rect">
            <a:avLst/>
          </a:prstGeom>
          <a:solidFill>
            <a:srgbClr val="055796"/>
          </a:solidFill>
          <a:ln>
            <a:noFill/>
          </a:ln>
          <a:extLst>
            <a:ext uri="{91240B29-F687-4F45-9708-019B960494DF}">
              <a14:hiddenLine xmlns:a14="http://schemas.microsoft.com/office/drawing/2010/main" w="9525">
                <a:solidFill>
                  <a:srgbClr val="000000"/>
                </a:solidFill>
                <a:miter lim="800000"/>
                <a:headEnd/>
                <a:tailEnd/>
              </a14:hiddenLine>
            </a:ext>
          </a:extLst>
        </p:spPr>
        <p:style>
          <a:lnRef idx="0">
            <a:scrgbClr r="0" g="0" b="0"/>
          </a:lnRef>
          <a:fillRef idx="0">
            <a:scrgbClr r="0" g="0" b="0"/>
          </a:fillRef>
          <a:effectRef idx="0">
            <a:scrgbClr r="0" g="0" b="0"/>
          </a:effectRef>
          <a:fontRef idx="minor">
            <a:schemeClr val="lt1"/>
          </a:fontRef>
        </p:style>
        <p:txBody>
          <a:bodyPr rtlCol="0" anchor="ctr"/>
          <a:lstStyle/>
          <a:p>
            <a:pPr algn="ctr">
              <a:lnSpc>
                <a:spcPct val="150000"/>
              </a:lnSpc>
            </a:pPr>
            <a:endParaRPr lang="zh-CN" altLang="en-US" sz="1200" dirty="0">
              <a:solidFill>
                <a:srgbClr val="8A8AB9"/>
              </a:solidFill>
            </a:endParaRPr>
          </a:p>
        </p:txBody>
      </p:sp>
      <p:sp>
        <p:nvSpPr>
          <p:cNvPr id="6" name="文本框 1"/>
          <p:cNvSpPr>
            <a:spLocks noChangeArrowheads="1"/>
          </p:cNvSpPr>
          <p:nvPr/>
        </p:nvSpPr>
        <p:spPr bwMode="auto">
          <a:xfrm>
            <a:off x="4521084" y="1780504"/>
            <a:ext cx="3749744" cy="1265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50000"/>
              </a:lnSpc>
            </a:pPr>
            <a:r>
              <a:rPr lang="zh-CN" altLang="en-US" sz="2700" b="1" dirty="0">
                <a:solidFill>
                  <a:schemeClr val="bg1"/>
                </a:solidFill>
                <a:latin typeface="+mn-ea"/>
                <a:ea typeface="+mn-ea"/>
                <a:sym typeface="+mn-lt"/>
              </a:rPr>
              <a:t>六、</a:t>
            </a:r>
            <a:r>
              <a:rPr lang="zh-CN" altLang="en-US" sz="2700" b="1" dirty="0">
                <a:solidFill>
                  <a:schemeClr val="bg1"/>
                </a:solidFill>
                <a:latin typeface="+mn-ea"/>
                <a:ea typeface="+mn-ea"/>
                <a:sym typeface="+mn-ea"/>
              </a:rPr>
              <a:t>加强社会服务能力 </a:t>
            </a:r>
            <a:endParaRPr lang="en-US" altLang="zh-CN" sz="2700" b="1" dirty="0">
              <a:solidFill>
                <a:schemeClr val="bg1"/>
              </a:solidFill>
              <a:latin typeface="+mn-ea"/>
              <a:ea typeface="+mn-ea"/>
              <a:sym typeface="+mn-ea"/>
            </a:endParaRPr>
          </a:p>
          <a:p>
            <a:pPr>
              <a:lnSpc>
                <a:spcPct val="150000"/>
              </a:lnSpc>
            </a:pPr>
            <a:r>
              <a:rPr lang="en-US" altLang="zh-CN" sz="2700" b="1" dirty="0">
                <a:solidFill>
                  <a:schemeClr val="bg1"/>
                </a:solidFill>
                <a:latin typeface="+mn-ea"/>
                <a:ea typeface="+mn-ea"/>
                <a:sym typeface="+mn-ea"/>
              </a:rPr>
              <a:t>     </a:t>
            </a:r>
            <a:r>
              <a:rPr lang="zh-CN" altLang="en-US" sz="2700" b="1" dirty="0">
                <a:solidFill>
                  <a:schemeClr val="bg1"/>
                </a:solidFill>
                <a:latin typeface="+mn-ea"/>
                <a:ea typeface="+mn-ea"/>
                <a:sym typeface="+mn-ea"/>
              </a:rPr>
              <a:t>  提高外事交流水平</a:t>
            </a:r>
            <a:endParaRPr lang="zh-CN" altLang="zh-CN" sz="2700" b="1" dirty="0">
              <a:solidFill>
                <a:schemeClr val="bg1"/>
              </a:solidFill>
              <a:latin typeface="+mn-ea"/>
              <a:ea typeface="+mn-ea"/>
            </a:endParaRPr>
          </a:p>
        </p:txBody>
      </p:sp>
      <p:pic>
        <p:nvPicPr>
          <p:cNvPr id="2" name="图片 1"/>
          <p:cNvPicPr>
            <a:picLocks noChangeAspect="1"/>
          </p:cNvPicPr>
          <p:nvPr/>
        </p:nvPicPr>
        <p:blipFill>
          <a:blip r:embed="rId3"/>
          <a:stretch>
            <a:fillRect/>
          </a:stretch>
        </p:blipFill>
        <p:spPr>
          <a:xfrm>
            <a:off x="277654" y="1589723"/>
            <a:ext cx="3737134" cy="2093119"/>
          </a:xfrm>
          <a:prstGeom prst="rect">
            <a:avLst/>
          </a:prstGeom>
        </p:spPr>
      </p:pic>
    </p:spTree>
    <p:extLst>
      <p:ext uri="{BB962C8B-B14F-4D97-AF65-F5344CB8AC3E}">
        <p14:creationId xmlns:p14="http://schemas.microsoft.com/office/powerpoint/2010/main" val="2221069621"/>
      </p:ext>
    </p:extLst>
  </p:cSld>
  <p:clrMapOvr>
    <a:masterClrMapping/>
  </p:clrMapOvr>
  <mc:AlternateContent xmlns:mc="http://schemas.openxmlformats.org/markup-compatibility/2006" xmlns:p14="http://schemas.microsoft.com/office/powerpoint/2010/main">
    <mc:Choice Requires="p14">
      <p:transition spd="slow" p14:dur="1500"/>
    </mc:Choice>
    <mc:Fallback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我校入选2020全国职业院校产教融合50强"/>
          <p:cNvPicPr>
            <a:picLocks noChangeAspect="1"/>
          </p:cNvPicPr>
          <p:nvPr/>
        </p:nvPicPr>
        <p:blipFill>
          <a:blip r:embed="rId9" cstate="print"/>
          <a:stretch>
            <a:fillRect/>
          </a:stretch>
        </p:blipFill>
        <p:spPr>
          <a:xfrm>
            <a:off x="6876415" y="1419860"/>
            <a:ext cx="1730375" cy="2327275"/>
          </a:xfrm>
          <a:prstGeom prst="rect">
            <a:avLst/>
          </a:prstGeom>
        </p:spPr>
      </p:pic>
      <p:sp>
        <p:nvSpPr>
          <p:cNvPr id="24578" name="Text Box 6"/>
          <p:cNvSpPr txBox="1"/>
          <p:nvPr/>
        </p:nvSpPr>
        <p:spPr>
          <a:xfrm>
            <a:off x="468313" y="268738"/>
            <a:ext cx="3024187" cy="460375"/>
          </a:xfrm>
          <a:prstGeom prst="rect">
            <a:avLst/>
          </a:prstGeom>
          <a:noFill/>
          <a:ln w="9525">
            <a:noFill/>
          </a:ln>
        </p:spPr>
        <p:txBody>
          <a:bodyPr>
            <a:spAutoFit/>
          </a:bodyPr>
          <a:lstStyle/>
          <a:p>
            <a:pPr>
              <a:spcBef>
                <a:spcPct val="50000"/>
              </a:spcBef>
            </a:pPr>
            <a:endParaRPr lang="zh-CN" altLang="en-US" sz="2400" b="1" dirty="0">
              <a:solidFill>
                <a:srgbClr val="339966"/>
              </a:solidFill>
              <a:latin typeface="Arial" panose="020B0604020202020204" pitchFamily="34" charset="0"/>
              <a:ea typeface="微软雅黑" panose="020B0503020204020204" pitchFamily="34" charset="-122"/>
            </a:endParaRPr>
          </a:p>
        </p:txBody>
      </p:sp>
      <p:sp>
        <p:nvSpPr>
          <p:cNvPr id="24579" name="Text Box 7"/>
          <p:cNvSpPr txBox="1"/>
          <p:nvPr/>
        </p:nvSpPr>
        <p:spPr>
          <a:xfrm>
            <a:off x="684213" y="484638"/>
            <a:ext cx="3024187" cy="460375"/>
          </a:xfrm>
          <a:prstGeom prst="rect">
            <a:avLst/>
          </a:prstGeom>
          <a:noFill/>
          <a:ln w="9525">
            <a:noFill/>
          </a:ln>
        </p:spPr>
        <p:txBody>
          <a:bodyPr>
            <a:spAutoFit/>
          </a:bodyPr>
          <a:lstStyle/>
          <a:p>
            <a:pPr>
              <a:spcBef>
                <a:spcPct val="50000"/>
              </a:spcBef>
            </a:pPr>
            <a:endParaRPr lang="zh-CN" altLang="en-US" sz="2400" b="1" dirty="0">
              <a:solidFill>
                <a:srgbClr val="339966"/>
              </a:solidFill>
              <a:latin typeface="Arial" panose="020B0604020202020204" pitchFamily="34" charset="0"/>
              <a:ea typeface="微软雅黑" panose="020B0503020204020204" pitchFamily="34" charset="-122"/>
            </a:endParaRPr>
          </a:p>
        </p:txBody>
      </p:sp>
      <p:sp>
        <p:nvSpPr>
          <p:cNvPr id="24580" name="TextBox 5"/>
          <p:cNvSpPr txBox="1"/>
          <p:nvPr/>
        </p:nvSpPr>
        <p:spPr>
          <a:xfrm>
            <a:off x="467544" y="195486"/>
            <a:ext cx="6357937" cy="521970"/>
          </a:xfrm>
          <a:prstGeom prst="rect">
            <a:avLst/>
          </a:prstGeom>
          <a:noFill/>
          <a:ln w="9525">
            <a:noFill/>
          </a:ln>
        </p:spPr>
        <p:txBody>
          <a:bodyPr>
            <a:spAutoFit/>
          </a:bodyPr>
          <a:lstStyle>
            <a:defPPr>
              <a:defRPr lang="zh-CN"/>
            </a:defPPr>
            <a:lvl1pPr>
              <a:defRPr sz="2800" b="1">
                <a:solidFill>
                  <a:srgbClr val="002060"/>
                </a:solidFill>
                <a:latin typeface="+mn-ea"/>
                <a:ea typeface="+mn-ea"/>
              </a:defRPr>
            </a:lvl1pPr>
          </a:lstStyle>
          <a:p>
            <a:r>
              <a:rPr lang="zh-CN" altLang="en-US" sz="2400" kern="100" dirty="0">
                <a:cs typeface="Times New Roman" panose="02020603050405020304" pitchFamily="18" charset="0"/>
                <a:sym typeface="+mn-ea"/>
              </a:rPr>
              <a:t>六</a:t>
            </a:r>
            <a:r>
              <a:rPr lang="zh-CN" altLang="en-US" kern="100" dirty="0">
                <a:cs typeface="Times New Roman" panose="02020603050405020304" pitchFamily="18" charset="0"/>
                <a:sym typeface="+mn-ea"/>
              </a:rPr>
              <a:t>、</a:t>
            </a:r>
            <a:r>
              <a:rPr lang="zh-CN" altLang="en-US" sz="2400" kern="100" dirty="0">
                <a:cs typeface="Times New Roman" panose="02020603050405020304" pitchFamily="18" charset="0"/>
                <a:sym typeface="+mn-ea"/>
              </a:rPr>
              <a:t>加强社会服务能力</a:t>
            </a:r>
            <a:r>
              <a:rPr lang="zh-CN" altLang="en-US" sz="2000" kern="100" dirty="0">
                <a:cs typeface="Times New Roman" panose="02020603050405020304" pitchFamily="18" charset="0"/>
                <a:sym typeface="+mn-ea"/>
              </a:rPr>
              <a:t>    </a:t>
            </a:r>
            <a:r>
              <a:rPr lang="zh-CN" altLang="en-US" sz="2400" kern="100" dirty="0">
                <a:cs typeface="Times New Roman" panose="02020603050405020304" pitchFamily="18" charset="0"/>
                <a:sym typeface="+mn-ea"/>
              </a:rPr>
              <a:t>提高外事交流水平</a:t>
            </a:r>
          </a:p>
        </p:txBody>
      </p:sp>
      <p:sp>
        <p:nvSpPr>
          <p:cNvPr id="2" name="TextBox 1"/>
          <p:cNvSpPr txBox="1"/>
          <p:nvPr/>
        </p:nvSpPr>
        <p:spPr>
          <a:xfrm>
            <a:off x="467544" y="771803"/>
            <a:ext cx="2663651" cy="368300"/>
          </a:xfrm>
          <a:prstGeom prst="rect">
            <a:avLst/>
          </a:prstGeom>
          <a:noFill/>
        </p:spPr>
        <p:txBody>
          <a:bodyPr wrap="square" rtlCol="0">
            <a:spAutoFit/>
          </a:bodyPr>
          <a:lstStyle/>
          <a:p>
            <a:r>
              <a:rPr lang="zh-CN" altLang="en-US" b="1" dirty="0">
                <a:solidFill>
                  <a:srgbClr val="C00000"/>
                </a:solidFill>
                <a:latin typeface="+mn-lt"/>
                <a:ea typeface="+mn-lt"/>
                <a:cs typeface="+mn-lt"/>
              </a:rPr>
              <a:t>服务国家战略</a:t>
            </a:r>
          </a:p>
        </p:txBody>
      </p:sp>
      <p:sp>
        <p:nvSpPr>
          <p:cNvPr id="3" name="TextBox 2"/>
          <p:cNvSpPr txBox="1"/>
          <p:nvPr/>
        </p:nvSpPr>
        <p:spPr>
          <a:xfrm>
            <a:off x="250379" y="1140103"/>
            <a:ext cx="7281753" cy="2462213"/>
          </a:xfrm>
          <a:prstGeom prst="rect">
            <a:avLst/>
          </a:prstGeom>
          <a:noFill/>
        </p:spPr>
        <p:txBody>
          <a:bodyPr wrap="square" rtlCol="0">
            <a:spAutoFit/>
          </a:bodyPr>
          <a:lstStyle>
            <a:defPPr>
              <a:defRPr lang="zh-CN"/>
            </a:defPPr>
            <a:lvl1pPr>
              <a:lnSpc>
                <a:spcPct val="150000"/>
              </a:lnSpc>
              <a:defRPr b="1">
                <a:solidFill>
                  <a:srgbClr val="002060"/>
                </a:solidFill>
                <a:latin typeface="+mn-lt"/>
                <a:ea typeface="+mn-lt"/>
                <a:cs typeface="+mn-lt"/>
              </a:defRPr>
            </a:lvl1pPr>
          </a:lstStyle>
          <a:p>
            <a:pPr>
              <a:lnSpc>
                <a:spcPct val="100000"/>
              </a:lnSpc>
            </a:pPr>
            <a:r>
              <a:rPr sz="1400" dirty="0"/>
              <a:t>举办世界青年技能日——新时代·新技能·“芯”人才主题讲座；召开“选一校、择一业、荣一生”——工业4.0+新商业开创数字经济新时代云端会议</a:t>
            </a:r>
          </a:p>
          <a:p>
            <a:pPr>
              <a:lnSpc>
                <a:spcPct val="100000"/>
              </a:lnSpc>
            </a:pPr>
            <a:r>
              <a:rPr sz="1400" dirty="0"/>
              <a:t>组织江、浙、皖成员院校5名教师来沪参加企业实践</a:t>
            </a:r>
          </a:p>
          <a:p>
            <a:pPr>
              <a:lnSpc>
                <a:spcPct val="100000"/>
              </a:lnSpc>
            </a:pPr>
            <a:r>
              <a:rPr sz="1400" dirty="0"/>
              <a:t>对口支援楚雄州职业教育工作，召开联席会议，签订第二轮（2021-2025年）合作备忘录和2021年合作实施方案</a:t>
            </a:r>
          </a:p>
          <a:p>
            <a:pPr>
              <a:lnSpc>
                <a:spcPct val="100000"/>
              </a:lnSpc>
            </a:pPr>
            <a:r>
              <a:rPr sz="1400" dirty="0"/>
              <a:t>完成社会服务培训共计12645人次，社会培训收入167.97万元</a:t>
            </a:r>
          </a:p>
          <a:p>
            <a:pPr>
              <a:lnSpc>
                <a:spcPct val="100000"/>
              </a:lnSpc>
            </a:pPr>
            <a:r>
              <a:rPr sz="1400" dirty="0"/>
              <a:t>开展第六届全国职业教育活动周——“职业体验日”活动，组织了上海市中小学生在线职业体验活动</a:t>
            </a:r>
          </a:p>
          <a:p>
            <a:pPr>
              <a:lnSpc>
                <a:spcPct val="100000"/>
              </a:lnSpc>
            </a:pPr>
            <a:r>
              <a:rPr sz="1400" dirty="0"/>
              <a:t>积极参与上海重大活动，106名志愿者参与进博会志愿服务</a:t>
            </a:r>
          </a:p>
          <a:p>
            <a:pPr>
              <a:lnSpc>
                <a:spcPct val="100000"/>
              </a:lnSpc>
            </a:pPr>
            <a:endParaRPr lang="zh-CN" altLang="en-US" sz="1400" dirty="0"/>
          </a:p>
          <a:p>
            <a:pPr>
              <a:lnSpc>
                <a:spcPct val="100000"/>
              </a:lnSpc>
            </a:pPr>
            <a:endParaRPr lang="zh-CN" altLang="en-US" sz="1400" dirty="0"/>
          </a:p>
        </p:txBody>
      </p:sp>
      <p:sp>
        <p:nvSpPr>
          <p:cNvPr id="7" name="文本框 6"/>
          <p:cNvSpPr txBox="1"/>
          <p:nvPr/>
        </p:nvSpPr>
        <p:spPr>
          <a:xfrm>
            <a:off x="7073900" y="3860800"/>
            <a:ext cx="1627505" cy="307777"/>
          </a:xfrm>
          <a:prstGeom prst="rect">
            <a:avLst/>
          </a:prstGeom>
          <a:noFill/>
        </p:spPr>
        <p:txBody>
          <a:bodyPr wrap="square" rtlCol="0">
            <a:spAutoFit/>
          </a:bodyPr>
          <a:lstStyle>
            <a:defPPr>
              <a:defRPr lang="zh-CN"/>
            </a:defPPr>
            <a:lvl1pPr>
              <a:defRPr sz="1200" b="1">
                <a:solidFill>
                  <a:srgbClr val="0070C0"/>
                </a:solidFill>
                <a:latin typeface="+mn-lt"/>
                <a:ea typeface="+mn-lt"/>
              </a:defRPr>
            </a:lvl1pPr>
          </a:lstStyle>
          <a:p>
            <a:r>
              <a:rPr lang="zh-CN" altLang="en-US" dirty="0"/>
              <a:t>产教融合</a:t>
            </a:r>
            <a:r>
              <a:rPr lang="en-US" altLang="zh-CN" dirty="0"/>
              <a:t>50</a:t>
            </a:r>
            <a:r>
              <a:rPr lang="zh-CN" altLang="en-US" dirty="0"/>
              <a:t>强</a:t>
            </a:r>
          </a:p>
        </p:txBody>
      </p:sp>
      <p:pic>
        <p:nvPicPr>
          <p:cNvPr id="68610" name="Picture 2" descr="http://www1.stiei.edu.cn/_upload/article/images/af/fe/f5fe9bd349a4a8f0a6d56067c2a0/14a14f1b-0b39-4b37-98d4-287560586869.jpg"/>
          <p:cNvPicPr>
            <a:picLocks noChangeAspect="1" noChangeArrowheads="1"/>
          </p:cNvPicPr>
          <p:nvPr/>
        </p:nvPicPr>
        <p:blipFill>
          <a:blip r:embed="rId10" cstate="print"/>
          <a:srcRect/>
          <a:stretch>
            <a:fillRect/>
          </a:stretch>
        </p:blipFill>
        <p:spPr bwMode="auto">
          <a:xfrm>
            <a:off x="4300212" y="3147354"/>
            <a:ext cx="2142490" cy="1379220"/>
          </a:xfrm>
          <a:prstGeom prst="rect">
            <a:avLst/>
          </a:prstGeom>
          <a:noFill/>
        </p:spPr>
      </p:pic>
      <p:pic>
        <p:nvPicPr>
          <p:cNvPr id="68616" name="Picture 8" descr="http://www1.stiei.edu.cn/_upload/article/images/58/15/9cd2b5784861a9841c833171334f/8416dd0a-904e-45d9-9fd7-87cd0d7f834f.jpg"/>
          <p:cNvPicPr>
            <a:picLocks noChangeAspect="1" noChangeArrowheads="1"/>
          </p:cNvPicPr>
          <p:nvPr/>
        </p:nvPicPr>
        <p:blipFill>
          <a:blip r:embed="rId11" cstate="print"/>
          <a:srcRect/>
          <a:stretch>
            <a:fillRect/>
          </a:stretch>
        </p:blipFill>
        <p:spPr bwMode="auto">
          <a:xfrm>
            <a:off x="764540" y="3136265"/>
            <a:ext cx="2069465" cy="1378585"/>
          </a:xfrm>
          <a:prstGeom prst="rect">
            <a:avLst/>
          </a:prstGeom>
          <a:noFill/>
        </p:spPr>
      </p:pic>
      <p:sp>
        <p:nvSpPr>
          <p:cNvPr id="10" name="燕尾形 47"/>
          <p:cNvSpPr/>
          <p:nvPr>
            <p:custDataLst>
              <p:tags r:id="rId1"/>
            </p:custDataLst>
          </p:nvPr>
        </p:nvSpPr>
        <p:spPr>
          <a:xfrm>
            <a:off x="107504" y="1211580"/>
            <a:ext cx="142875" cy="120650"/>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4" name="燕尾形 47"/>
          <p:cNvSpPr/>
          <p:nvPr>
            <p:custDataLst>
              <p:tags r:id="rId2"/>
            </p:custDataLst>
          </p:nvPr>
        </p:nvSpPr>
        <p:spPr>
          <a:xfrm>
            <a:off x="109409" y="1838325"/>
            <a:ext cx="142875" cy="120650"/>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6" name="燕尾形 47"/>
          <p:cNvSpPr/>
          <p:nvPr>
            <p:custDataLst>
              <p:tags r:id="rId3"/>
            </p:custDataLst>
          </p:nvPr>
        </p:nvSpPr>
        <p:spPr>
          <a:xfrm>
            <a:off x="109409" y="1642110"/>
            <a:ext cx="142875" cy="120650"/>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8" name="燕尾形 47"/>
          <p:cNvSpPr/>
          <p:nvPr>
            <p:custDataLst>
              <p:tags r:id="rId4"/>
            </p:custDataLst>
          </p:nvPr>
        </p:nvSpPr>
        <p:spPr>
          <a:xfrm>
            <a:off x="107504" y="2256790"/>
            <a:ext cx="142875" cy="120650"/>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9" name="燕尾形 47"/>
          <p:cNvSpPr/>
          <p:nvPr>
            <p:custDataLst>
              <p:tags r:id="rId5"/>
            </p:custDataLst>
          </p:nvPr>
        </p:nvSpPr>
        <p:spPr>
          <a:xfrm>
            <a:off x="109409" y="2511425"/>
            <a:ext cx="142875" cy="120650"/>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4" name="燕尾形 47"/>
          <p:cNvSpPr/>
          <p:nvPr>
            <p:custDataLst>
              <p:tags r:id="rId6"/>
            </p:custDataLst>
          </p:nvPr>
        </p:nvSpPr>
        <p:spPr>
          <a:xfrm>
            <a:off x="109409" y="2933700"/>
            <a:ext cx="142875" cy="120650"/>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8" name="矩形 17"/>
          <p:cNvSpPr/>
          <p:nvPr/>
        </p:nvSpPr>
        <p:spPr>
          <a:xfrm>
            <a:off x="3923030" y="4516120"/>
            <a:ext cx="3775075" cy="275590"/>
          </a:xfrm>
          <a:prstGeom prst="rect">
            <a:avLst/>
          </a:prstGeom>
          <a:noFill/>
        </p:spPr>
        <p:txBody>
          <a:bodyPr wrap="square" rtlCol="0">
            <a:spAutoFit/>
          </a:bodyPr>
          <a:lstStyle/>
          <a:p>
            <a:r>
              <a:rPr lang="zh-CN" altLang="en-US" sz="1200" b="1" dirty="0">
                <a:solidFill>
                  <a:srgbClr val="0070C0"/>
                </a:solidFill>
                <a:latin typeface="+mn-lt"/>
                <a:ea typeface="+mn-lt"/>
              </a:rPr>
              <a:t>工业</a:t>
            </a:r>
            <a:r>
              <a:rPr lang="en-US" altLang="zh-CN" sz="1200" b="1" dirty="0">
                <a:solidFill>
                  <a:srgbClr val="0070C0"/>
                </a:solidFill>
                <a:latin typeface="+mn-lt"/>
                <a:ea typeface="+mn-lt"/>
              </a:rPr>
              <a:t>4.0+</a:t>
            </a:r>
            <a:r>
              <a:rPr lang="zh-CN" altLang="en-US" sz="1200" b="1" dirty="0">
                <a:solidFill>
                  <a:srgbClr val="0070C0"/>
                </a:solidFill>
                <a:latin typeface="+mn-lt"/>
                <a:ea typeface="+mn-lt"/>
              </a:rPr>
              <a:t>新商业开创数字经济新时代云端会议</a:t>
            </a:r>
          </a:p>
        </p:txBody>
      </p:sp>
      <p:sp>
        <p:nvSpPr>
          <p:cNvPr id="19" name="矩形 18"/>
          <p:cNvSpPr/>
          <p:nvPr/>
        </p:nvSpPr>
        <p:spPr>
          <a:xfrm>
            <a:off x="287020" y="4515966"/>
            <a:ext cx="4572000" cy="275590"/>
          </a:xfrm>
          <a:prstGeom prst="rect">
            <a:avLst/>
          </a:prstGeom>
          <a:noFill/>
        </p:spPr>
        <p:txBody>
          <a:bodyPr wrap="square" rtlCol="0">
            <a:spAutoFit/>
          </a:bodyPr>
          <a:lstStyle/>
          <a:p>
            <a:r>
              <a:rPr lang="zh-CN" altLang="en-US" sz="1200" b="1" dirty="0">
                <a:solidFill>
                  <a:srgbClr val="0070C0"/>
                </a:solidFill>
                <a:latin typeface="+mn-lt"/>
                <a:ea typeface="+mn-lt"/>
              </a:rPr>
              <a:t>签订支援楚雄州职业教育第二轮合作备忘录</a:t>
            </a:r>
          </a:p>
        </p:txBody>
      </p:sp>
    </p:spTree>
  </p:cSld>
  <p:clrMapOvr>
    <a:masterClrMapping/>
  </p:clrMapOvr>
  <p:transition advClick="0" advTm="5000">
    <p:push/>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40385" y="799242"/>
            <a:ext cx="3959860" cy="368300"/>
          </a:xfrm>
          <a:prstGeom prst="rect">
            <a:avLst/>
          </a:prstGeom>
          <a:noFill/>
        </p:spPr>
        <p:txBody>
          <a:bodyPr wrap="square" rtlCol="0">
            <a:spAutoFit/>
          </a:bodyPr>
          <a:lstStyle/>
          <a:p>
            <a:r>
              <a:rPr lang="zh-CN" altLang="en-US" b="1" dirty="0">
                <a:solidFill>
                  <a:srgbClr val="C00000"/>
                </a:solidFill>
                <a:latin typeface="+mn-lt"/>
                <a:ea typeface="+mn-lt"/>
                <a:cs typeface="+mn-lt"/>
              </a:rPr>
              <a:t>深化国际交流内涵</a:t>
            </a:r>
          </a:p>
        </p:txBody>
      </p:sp>
      <p:sp>
        <p:nvSpPr>
          <p:cNvPr id="11" name="TextBox 10"/>
          <p:cNvSpPr txBox="1"/>
          <p:nvPr/>
        </p:nvSpPr>
        <p:spPr>
          <a:xfrm>
            <a:off x="833437" y="3594523"/>
            <a:ext cx="7554595" cy="1705403"/>
          </a:xfrm>
          <a:prstGeom prst="rect">
            <a:avLst/>
          </a:prstGeom>
          <a:noFill/>
        </p:spPr>
        <p:txBody>
          <a:bodyPr wrap="square" rtlCol="0">
            <a:spAutoFit/>
          </a:bodyPr>
          <a:lstStyle>
            <a:defPPr>
              <a:defRPr lang="zh-CN"/>
            </a:defPPr>
            <a:lvl1pPr>
              <a:lnSpc>
                <a:spcPct val="150000"/>
              </a:lnSpc>
              <a:defRPr b="1">
                <a:solidFill>
                  <a:srgbClr val="002060"/>
                </a:solidFill>
                <a:latin typeface="+mn-lt"/>
                <a:ea typeface="+mn-lt"/>
                <a:cs typeface="+mn-lt"/>
              </a:defRPr>
            </a:lvl1pPr>
          </a:lstStyle>
          <a:p>
            <a:r>
              <a:rPr dirty="0"/>
              <a:t>严明外事纪律，规范因公出国（境）团组、来华留学生、学生海外游学团组的组织和管理等工作的流程和工作机制</a:t>
            </a:r>
          </a:p>
          <a:p>
            <a:r>
              <a:rPr lang="en-US" dirty="0"/>
              <a:t> </a:t>
            </a:r>
            <a:r>
              <a:rPr lang="zh-CN" altLang="en-US" dirty="0"/>
              <a:t>中泰申谷学院开启网络课程</a:t>
            </a:r>
            <a:endParaRPr dirty="0"/>
          </a:p>
          <a:p>
            <a:endParaRPr lang="zh-CN" altLang="en-US" dirty="0"/>
          </a:p>
        </p:txBody>
      </p:sp>
      <p:pic>
        <p:nvPicPr>
          <p:cNvPr id="2" name="图片 1" descr="中国职业院校世界竞争力50强"/>
          <p:cNvPicPr>
            <a:picLocks noChangeAspect="1"/>
          </p:cNvPicPr>
          <p:nvPr/>
        </p:nvPicPr>
        <p:blipFill>
          <a:blip r:embed="rId5" cstate="print"/>
          <a:stretch>
            <a:fillRect/>
          </a:stretch>
        </p:blipFill>
        <p:spPr>
          <a:xfrm>
            <a:off x="435610" y="1330960"/>
            <a:ext cx="2489220" cy="1817562"/>
          </a:xfrm>
          <a:prstGeom prst="rect">
            <a:avLst/>
          </a:prstGeom>
        </p:spPr>
      </p:pic>
      <p:sp>
        <p:nvSpPr>
          <p:cNvPr id="3" name="文本框 2"/>
          <p:cNvSpPr txBox="1"/>
          <p:nvPr/>
        </p:nvSpPr>
        <p:spPr>
          <a:xfrm>
            <a:off x="1024255" y="3298825"/>
            <a:ext cx="1379220" cy="306705"/>
          </a:xfrm>
          <a:prstGeom prst="rect">
            <a:avLst/>
          </a:prstGeom>
          <a:noFill/>
        </p:spPr>
        <p:txBody>
          <a:bodyPr wrap="square" rtlCol="0">
            <a:spAutoFit/>
          </a:bodyPr>
          <a:lstStyle>
            <a:defPPr>
              <a:defRPr lang="zh-CN"/>
            </a:defPPr>
            <a:lvl1pPr>
              <a:defRPr sz="1200" b="1">
                <a:solidFill>
                  <a:srgbClr val="0070C0"/>
                </a:solidFill>
                <a:latin typeface="+mn-lt"/>
                <a:ea typeface="+mn-lt"/>
              </a:defRPr>
            </a:lvl1pPr>
          </a:lstStyle>
          <a:p>
            <a:r>
              <a:rPr lang="zh-CN" altLang="en-US" dirty="0"/>
              <a:t>竞争力</a:t>
            </a:r>
            <a:r>
              <a:rPr lang="en-US" altLang="zh-CN" dirty="0"/>
              <a:t>50</a:t>
            </a:r>
            <a:r>
              <a:rPr lang="zh-CN" altLang="en-US" dirty="0"/>
              <a:t>强</a:t>
            </a:r>
          </a:p>
        </p:txBody>
      </p:sp>
      <p:sp>
        <p:nvSpPr>
          <p:cNvPr id="5" name="TextBox 5"/>
          <p:cNvSpPr txBox="1"/>
          <p:nvPr/>
        </p:nvSpPr>
        <p:spPr>
          <a:xfrm>
            <a:off x="467544" y="195486"/>
            <a:ext cx="6357937" cy="521970"/>
          </a:xfrm>
          <a:prstGeom prst="rect">
            <a:avLst/>
          </a:prstGeom>
          <a:noFill/>
          <a:ln w="9525">
            <a:noFill/>
          </a:ln>
        </p:spPr>
        <p:txBody>
          <a:bodyPr>
            <a:spAutoFit/>
          </a:bodyPr>
          <a:lstStyle>
            <a:defPPr>
              <a:defRPr lang="zh-CN"/>
            </a:defPPr>
            <a:lvl1pPr>
              <a:defRPr sz="2800" b="1">
                <a:solidFill>
                  <a:srgbClr val="002060"/>
                </a:solidFill>
                <a:latin typeface="+mn-ea"/>
                <a:ea typeface="+mn-ea"/>
              </a:defRPr>
            </a:lvl1pPr>
          </a:lstStyle>
          <a:p>
            <a:r>
              <a:rPr lang="zh-CN" altLang="en-US" sz="2400" kern="100" dirty="0">
                <a:cs typeface="Times New Roman" panose="02020603050405020304" pitchFamily="18" charset="0"/>
                <a:sym typeface="+mn-ea"/>
              </a:rPr>
              <a:t>六</a:t>
            </a:r>
            <a:r>
              <a:rPr lang="zh-CN" altLang="en-US" kern="100" dirty="0">
                <a:cs typeface="Times New Roman" panose="02020603050405020304" pitchFamily="18" charset="0"/>
                <a:sym typeface="+mn-ea"/>
              </a:rPr>
              <a:t>、</a:t>
            </a:r>
            <a:r>
              <a:rPr lang="zh-CN" altLang="en-US" sz="2400" kern="100" dirty="0">
                <a:cs typeface="Times New Roman" panose="02020603050405020304" pitchFamily="18" charset="0"/>
                <a:sym typeface="+mn-ea"/>
              </a:rPr>
              <a:t>加强社会服务能力</a:t>
            </a:r>
            <a:r>
              <a:rPr lang="zh-CN" altLang="en-US" sz="2000" kern="100" dirty="0">
                <a:cs typeface="Times New Roman" panose="02020603050405020304" pitchFamily="18" charset="0"/>
                <a:sym typeface="+mn-ea"/>
              </a:rPr>
              <a:t>    </a:t>
            </a:r>
            <a:r>
              <a:rPr lang="zh-CN" altLang="en-US" sz="2400" kern="100" dirty="0">
                <a:cs typeface="Times New Roman" panose="02020603050405020304" pitchFamily="18" charset="0"/>
                <a:sym typeface="+mn-ea"/>
              </a:rPr>
              <a:t>提高外事交流水平</a:t>
            </a:r>
          </a:p>
        </p:txBody>
      </p:sp>
      <p:pic>
        <p:nvPicPr>
          <p:cNvPr id="16386" name="Picture 2" descr="http://www1.stiei.edu.cn/_upload/article/images/94/b4/6746d0454504a6ae95e7bc82c324/7d4aa6b3-7a1a-4f55-8cac-1b94ba71cada.jpg"/>
          <p:cNvPicPr>
            <a:picLocks noChangeAspect="1" noChangeArrowheads="1"/>
          </p:cNvPicPr>
          <p:nvPr/>
        </p:nvPicPr>
        <p:blipFill>
          <a:blip r:embed="rId6" cstate="print"/>
          <a:srcRect/>
          <a:stretch>
            <a:fillRect/>
          </a:stretch>
        </p:blipFill>
        <p:spPr bwMode="auto">
          <a:xfrm>
            <a:off x="3164205" y="1330960"/>
            <a:ext cx="2827655" cy="1880870"/>
          </a:xfrm>
          <a:prstGeom prst="rect">
            <a:avLst/>
          </a:prstGeom>
          <a:noFill/>
        </p:spPr>
      </p:pic>
      <p:pic>
        <p:nvPicPr>
          <p:cNvPr id="16388" name="Picture 4" descr="http://www1.stiei.edu.cn/_upload/article/images/94/b4/6746d0454504a6ae95e7bc82c324/cc8e6685-47d5-4c62-9445-568399b7af0f.jpg"/>
          <p:cNvPicPr>
            <a:picLocks noChangeAspect="1" noChangeArrowheads="1"/>
          </p:cNvPicPr>
          <p:nvPr/>
        </p:nvPicPr>
        <p:blipFill>
          <a:blip r:embed="rId7" cstate="print"/>
          <a:srcRect/>
          <a:stretch>
            <a:fillRect/>
          </a:stretch>
        </p:blipFill>
        <p:spPr bwMode="auto">
          <a:xfrm>
            <a:off x="6207125" y="1330960"/>
            <a:ext cx="2506980" cy="1880870"/>
          </a:xfrm>
          <a:prstGeom prst="rect">
            <a:avLst/>
          </a:prstGeom>
          <a:noFill/>
        </p:spPr>
      </p:pic>
      <p:sp>
        <p:nvSpPr>
          <p:cNvPr id="7" name="文本框 6"/>
          <p:cNvSpPr txBox="1"/>
          <p:nvPr/>
        </p:nvSpPr>
        <p:spPr>
          <a:xfrm>
            <a:off x="3229610" y="3298825"/>
            <a:ext cx="2762250" cy="306705"/>
          </a:xfrm>
          <a:prstGeom prst="rect">
            <a:avLst/>
          </a:prstGeom>
          <a:noFill/>
        </p:spPr>
        <p:txBody>
          <a:bodyPr wrap="square" rtlCol="0">
            <a:spAutoFit/>
          </a:bodyPr>
          <a:lstStyle>
            <a:defPPr>
              <a:defRPr lang="zh-CN"/>
            </a:defPPr>
            <a:lvl1pPr>
              <a:defRPr sz="1200" b="1">
                <a:solidFill>
                  <a:srgbClr val="0070C0"/>
                </a:solidFill>
                <a:latin typeface="+mn-lt"/>
                <a:ea typeface="+mn-lt"/>
              </a:defRPr>
            </a:lvl1pPr>
          </a:lstStyle>
          <a:p>
            <a:r>
              <a:rPr lang="zh-CN" altLang="zh-CN" dirty="0"/>
              <a:t>中国</a:t>
            </a:r>
            <a:r>
              <a:rPr lang="en-US" altLang="zh-CN" dirty="0"/>
              <a:t>-</a:t>
            </a:r>
            <a:r>
              <a:rPr lang="zh-CN" altLang="en-US" dirty="0"/>
              <a:t>东盟职业教育国际合作联盟</a:t>
            </a:r>
          </a:p>
        </p:txBody>
      </p:sp>
      <p:sp>
        <p:nvSpPr>
          <p:cNvPr id="8" name="文本框 7"/>
          <p:cNvSpPr txBox="1"/>
          <p:nvPr/>
        </p:nvSpPr>
        <p:spPr>
          <a:xfrm>
            <a:off x="6645275" y="3298825"/>
            <a:ext cx="2068830" cy="521970"/>
          </a:xfrm>
          <a:prstGeom prst="rect">
            <a:avLst/>
          </a:prstGeom>
          <a:noFill/>
        </p:spPr>
        <p:txBody>
          <a:bodyPr wrap="square" rtlCol="0">
            <a:spAutoFit/>
          </a:bodyPr>
          <a:lstStyle>
            <a:defPPr>
              <a:defRPr lang="zh-CN"/>
            </a:defPPr>
            <a:lvl1pPr>
              <a:defRPr sz="1200" b="1">
                <a:solidFill>
                  <a:srgbClr val="0070C0"/>
                </a:solidFill>
                <a:latin typeface="+mn-lt"/>
                <a:ea typeface="+mn-lt"/>
              </a:defRPr>
            </a:lvl1pPr>
          </a:lstStyle>
          <a:p>
            <a:r>
              <a:rPr lang="zh-CN" altLang="zh-CN" dirty="0">
                <a:sym typeface="+mn-ea"/>
              </a:rPr>
              <a:t>中泰合作突出贡献奖</a:t>
            </a:r>
            <a:endParaRPr lang="zh-CN" altLang="zh-CN" dirty="0"/>
          </a:p>
          <a:p>
            <a:endParaRPr lang="zh-CN" altLang="en-US" dirty="0"/>
          </a:p>
        </p:txBody>
      </p:sp>
      <p:sp>
        <p:nvSpPr>
          <p:cNvPr id="10" name="燕尾形 47"/>
          <p:cNvSpPr/>
          <p:nvPr>
            <p:custDataLst>
              <p:tags r:id="rId1"/>
            </p:custDataLst>
          </p:nvPr>
        </p:nvSpPr>
        <p:spPr>
          <a:xfrm>
            <a:off x="483552" y="3760490"/>
            <a:ext cx="276225" cy="20256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6" name="燕尾形 47"/>
          <p:cNvSpPr/>
          <p:nvPr>
            <p:custDataLst>
              <p:tags r:id="rId2"/>
            </p:custDataLst>
          </p:nvPr>
        </p:nvSpPr>
        <p:spPr>
          <a:xfrm>
            <a:off x="463697" y="4575023"/>
            <a:ext cx="276225" cy="20256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ransition advClick="0" advTm="5000">
    <p:push/>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512937"/>
            <a:ext cx="9144000" cy="2117627"/>
          </a:xfrm>
          <a:prstGeom prst="rect">
            <a:avLst/>
          </a:prstGeom>
          <a:solidFill>
            <a:srgbClr val="05579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dirty="0">
              <a:solidFill>
                <a:schemeClr val="bg1"/>
              </a:solidFill>
            </a:endParaRPr>
          </a:p>
        </p:txBody>
      </p:sp>
      <p:sp>
        <p:nvSpPr>
          <p:cNvPr id="5" name="文本框 1"/>
          <p:cNvSpPr>
            <a:spLocks noChangeArrowheads="1"/>
          </p:cNvSpPr>
          <p:nvPr/>
        </p:nvSpPr>
        <p:spPr bwMode="auto">
          <a:xfrm>
            <a:off x="4896711" y="1819930"/>
            <a:ext cx="3857146" cy="1308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nSpc>
                <a:spcPct val="150000"/>
              </a:lnSpc>
            </a:pPr>
            <a:r>
              <a:rPr lang="zh-CN" altLang="en-US" sz="2700" b="1" dirty="0">
                <a:solidFill>
                  <a:schemeClr val="bg1"/>
                </a:solidFill>
                <a:latin typeface="+mn-ea"/>
                <a:ea typeface="+mn-ea"/>
                <a:sym typeface="+mn-lt"/>
              </a:rPr>
              <a:t>七、</a:t>
            </a:r>
            <a:r>
              <a:rPr lang="zh-CN" altLang="en-US" sz="2800" b="1" dirty="0">
                <a:solidFill>
                  <a:schemeClr val="bg1"/>
                </a:solidFill>
                <a:latin typeface="微软雅黑" panose="020B0503020204020204" pitchFamily="34" charset="-122"/>
                <a:ea typeface="微软雅黑" panose="020B0503020204020204" pitchFamily="34" charset="-122"/>
              </a:rPr>
              <a:t>提升管理服务水平 </a:t>
            </a:r>
            <a:endParaRPr lang="en-US" altLang="zh-CN" sz="2800" b="1" dirty="0">
              <a:solidFill>
                <a:schemeClr val="bg1"/>
              </a:solidFill>
              <a:latin typeface="微软雅黑" panose="020B0503020204020204" pitchFamily="34" charset="-122"/>
              <a:ea typeface="微软雅黑" panose="020B0503020204020204" pitchFamily="34" charset="-122"/>
            </a:endParaRPr>
          </a:p>
          <a:p>
            <a:pPr lvl="0">
              <a:lnSpc>
                <a:spcPct val="150000"/>
              </a:lnSpc>
            </a:pPr>
            <a:r>
              <a:rPr lang="en-US" altLang="zh-CN" sz="2800" b="1" dirty="0">
                <a:solidFill>
                  <a:schemeClr val="bg1"/>
                </a:solidFill>
                <a:latin typeface="微软雅黑" panose="020B0503020204020204" pitchFamily="34" charset="-122"/>
                <a:ea typeface="微软雅黑" panose="020B0503020204020204" pitchFamily="34" charset="-122"/>
              </a:rPr>
              <a:t>    </a:t>
            </a:r>
            <a:r>
              <a:rPr lang="zh-CN" altLang="en-US" sz="2800" b="1" dirty="0">
                <a:solidFill>
                  <a:schemeClr val="bg1"/>
                </a:solidFill>
                <a:latin typeface="微软雅黑" panose="020B0503020204020204" pitchFamily="34" charset="-122"/>
                <a:ea typeface="微软雅黑" panose="020B0503020204020204" pitchFamily="34" charset="-122"/>
              </a:rPr>
              <a:t>  构建美丽和谐校园</a:t>
            </a:r>
            <a:endParaRPr lang="zh-CN" altLang="zh-CN" sz="2800" b="1" dirty="0">
              <a:solidFill>
                <a:schemeClr val="bg1"/>
              </a:solidFill>
              <a:latin typeface="+mj-ea"/>
              <a:ea typeface="+mj-ea"/>
            </a:endParaRPr>
          </a:p>
        </p:txBody>
      </p:sp>
      <p:pic>
        <p:nvPicPr>
          <p:cNvPr id="3" name="图片 2"/>
          <p:cNvPicPr>
            <a:picLocks noChangeAspect="1"/>
          </p:cNvPicPr>
          <p:nvPr>
            <p:custDataLst>
              <p:tags r:id="rId1"/>
            </p:custDataLst>
          </p:nvPr>
        </p:nvPicPr>
        <p:blipFill>
          <a:blip r:embed="rId3"/>
          <a:stretch>
            <a:fillRect/>
          </a:stretch>
        </p:blipFill>
        <p:spPr>
          <a:xfrm>
            <a:off x="298133" y="1513523"/>
            <a:ext cx="3792855" cy="2116931"/>
          </a:xfrm>
          <a:prstGeom prst="rect">
            <a:avLst/>
          </a:prstGeom>
        </p:spPr>
      </p:pic>
    </p:spTree>
    <p:extLst>
      <p:ext uri="{BB962C8B-B14F-4D97-AF65-F5344CB8AC3E}">
        <p14:creationId xmlns:p14="http://schemas.microsoft.com/office/powerpoint/2010/main" val="3767246520"/>
      </p:ext>
    </p:extLst>
  </p:cSld>
  <p:clrMapOvr>
    <a:masterClrMapping/>
  </p:clrMapOvr>
  <mc:AlternateContent xmlns:mc="http://schemas.openxmlformats.org/markup-compatibility/2006" xmlns:p14="http://schemas.microsoft.com/office/powerpoint/2010/main">
    <mc:Choice Requires="p14">
      <p:transition spd="slow" p14:dur="1500"/>
    </mc:Choice>
    <mc:Fallback xmlns="">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Text Box 3"/>
          <p:cNvSpPr txBox="1"/>
          <p:nvPr/>
        </p:nvSpPr>
        <p:spPr>
          <a:xfrm>
            <a:off x="540385" y="283978"/>
            <a:ext cx="7848600" cy="460375"/>
          </a:xfrm>
          <a:prstGeom prst="rect">
            <a:avLst/>
          </a:prstGeom>
          <a:noFill/>
          <a:ln w="9525">
            <a:noFill/>
          </a:ln>
        </p:spPr>
        <p:txBody>
          <a:bodyPr>
            <a:spAutoFit/>
          </a:bodyPr>
          <a:lstStyle/>
          <a:p>
            <a:r>
              <a:rPr lang="zh-CN" altLang="en-US" sz="2400" b="1" dirty="0">
                <a:solidFill>
                  <a:srgbClr val="002060"/>
                </a:solidFill>
                <a:latin typeface="+mn-ea"/>
                <a:ea typeface="+mn-ea"/>
              </a:rPr>
              <a:t>七、</a:t>
            </a:r>
            <a:r>
              <a:rPr lang="zh-CN" altLang="zh-CN" sz="2400" b="1" dirty="0">
                <a:solidFill>
                  <a:srgbClr val="002060"/>
                </a:solidFill>
                <a:latin typeface="+mn-ea"/>
                <a:ea typeface="+mn-ea"/>
              </a:rPr>
              <a:t>提升管理服务水平，构建美丽和谐校园</a:t>
            </a:r>
          </a:p>
        </p:txBody>
      </p:sp>
      <p:sp>
        <p:nvSpPr>
          <p:cNvPr id="2" name="TextBox 1"/>
          <p:cNvSpPr txBox="1"/>
          <p:nvPr/>
        </p:nvSpPr>
        <p:spPr>
          <a:xfrm>
            <a:off x="539552" y="843558"/>
            <a:ext cx="3600400" cy="369332"/>
          </a:xfrm>
          <a:prstGeom prst="rect">
            <a:avLst/>
          </a:prstGeom>
          <a:noFill/>
        </p:spPr>
        <p:txBody>
          <a:bodyPr wrap="square" rtlCol="0">
            <a:spAutoFit/>
          </a:bodyPr>
          <a:lstStyle/>
          <a:p>
            <a:r>
              <a:rPr lang="zh-CN" altLang="en-US" b="1" dirty="0">
                <a:solidFill>
                  <a:srgbClr val="C00000"/>
                </a:solidFill>
                <a:latin typeface="+mn-lt"/>
                <a:ea typeface="+mn-lt"/>
                <a:cs typeface="+mn-lt"/>
              </a:rPr>
              <a:t>推进智慧校园建设</a:t>
            </a:r>
          </a:p>
        </p:txBody>
      </p:sp>
      <p:graphicFrame>
        <p:nvGraphicFramePr>
          <p:cNvPr id="4" name="图示 3"/>
          <p:cNvGraphicFramePr/>
          <p:nvPr>
            <p:extLst>
              <p:ext uri="{D42A27DB-BD31-4B8C-83A1-F6EECF244321}">
                <p14:modId xmlns:p14="http://schemas.microsoft.com/office/powerpoint/2010/main" val="730114157"/>
              </p:ext>
            </p:extLst>
          </p:nvPr>
        </p:nvGraphicFramePr>
        <p:xfrm>
          <a:off x="683568" y="1164854"/>
          <a:ext cx="7920880" cy="36946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advClick="0" advTm="5000">
    <p:push/>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21018" y="1027708"/>
            <a:ext cx="7992888" cy="4198393"/>
          </a:xfrm>
          <a:prstGeom prst="rect">
            <a:avLst/>
          </a:prstGeom>
          <a:noFill/>
        </p:spPr>
        <p:txBody>
          <a:bodyPr wrap="square" rtlCol="0">
            <a:spAutoFit/>
          </a:bodyPr>
          <a:lstStyle>
            <a:defPPr>
              <a:defRPr lang="zh-CN"/>
            </a:defPPr>
            <a:lvl1pPr>
              <a:lnSpc>
                <a:spcPct val="150000"/>
              </a:lnSpc>
              <a:defRPr b="1">
                <a:solidFill>
                  <a:srgbClr val="002060"/>
                </a:solidFill>
                <a:latin typeface="+mn-lt"/>
                <a:ea typeface="+mn-lt"/>
                <a:cs typeface="+mn-lt"/>
              </a:defRPr>
            </a:lvl1pPr>
          </a:lstStyle>
          <a:p>
            <a:r>
              <a:rPr altLang="zh-CN" dirty="0"/>
              <a:t>普陀校区图书馆正式开放，完成纸质图书上架33844册</a:t>
            </a:r>
            <a:r>
              <a:rPr lang="zh-CN" altLang="zh-CN" dirty="0"/>
              <a:t>举办第九届校园读书节系列活动</a:t>
            </a:r>
            <a:endParaRPr lang="zh-CN" altLang="en-US" dirty="0"/>
          </a:p>
          <a:p>
            <a:r>
              <a:rPr lang="zh-CN" altLang="en-US" dirty="0"/>
              <a:t>完</a:t>
            </a:r>
            <a:r>
              <a:rPr altLang="zh-CN" dirty="0"/>
              <a:t>成中国知网博、硕士优秀论文全文数据库，外文全文数据库，笔杆网写作平台、考试题库等多个大类数据库采购</a:t>
            </a:r>
          </a:p>
          <a:p>
            <a:r>
              <a:rPr altLang="zh-CN" dirty="0"/>
              <a:t>扎实做好各门类档案的收集工作，共集文书档案498件和声像档案128件，接收57套设备项目档案</a:t>
            </a:r>
          </a:p>
          <a:p>
            <a:r>
              <a:rPr altLang="zh-CN" dirty="0"/>
              <a:t>开展档案数字化建设，开展声像档案专题资源建设，完成了5067卷文书档案、595卷学籍卡、232张基建图纸、4505张照片、490件实物、3714件合同档案的整理和数字化扫描</a:t>
            </a:r>
          </a:p>
          <a:p>
            <a:endParaRPr lang="zh-CN" altLang="en-US" dirty="0"/>
          </a:p>
        </p:txBody>
      </p:sp>
      <p:sp>
        <p:nvSpPr>
          <p:cNvPr id="27652" name="Text Box 3"/>
          <p:cNvSpPr txBox="1"/>
          <p:nvPr/>
        </p:nvSpPr>
        <p:spPr>
          <a:xfrm>
            <a:off x="540385" y="283978"/>
            <a:ext cx="7848600" cy="460375"/>
          </a:xfrm>
          <a:prstGeom prst="rect">
            <a:avLst/>
          </a:prstGeom>
          <a:noFill/>
          <a:ln w="9525">
            <a:noFill/>
          </a:ln>
        </p:spPr>
        <p:txBody>
          <a:bodyPr>
            <a:spAutoFit/>
          </a:bodyPr>
          <a:lstStyle/>
          <a:p>
            <a:r>
              <a:rPr lang="zh-CN" altLang="en-US" sz="2400" b="1" dirty="0">
                <a:solidFill>
                  <a:srgbClr val="002060"/>
                </a:solidFill>
                <a:latin typeface="+mn-ea"/>
                <a:ea typeface="+mn-ea"/>
              </a:rPr>
              <a:t>七、</a:t>
            </a:r>
            <a:r>
              <a:rPr lang="zh-CN" altLang="zh-CN" sz="2400" b="1" dirty="0">
                <a:solidFill>
                  <a:srgbClr val="002060"/>
                </a:solidFill>
                <a:latin typeface="+mn-ea"/>
                <a:ea typeface="+mn-ea"/>
              </a:rPr>
              <a:t>提升管理服务水平，构建美丽和谐校园</a:t>
            </a:r>
          </a:p>
        </p:txBody>
      </p:sp>
      <p:sp>
        <p:nvSpPr>
          <p:cNvPr id="4" name="TextBox 3"/>
          <p:cNvSpPr txBox="1"/>
          <p:nvPr/>
        </p:nvSpPr>
        <p:spPr>
          <a:xfrm>
            <a:off x="539552" y="843558"/>
            <a:ext cx="3600400" cy="368300"/>
          </a:xfrm>
          <a:prstGeom prst="rect">
            <a:avLst/>
          </a:prstGeom>
          <a:noFill/>
        </p:spPr>
        <p:txBody>
          <a:bodyPr wrap="square" rtlCol="0">
            <a:spAutoFit/>
          </a:bodyPr>
          <a:lstStyle/>
          <a:p>
            <a:r>
              <a:rPr lang="zh-CN" altLang="en-US" b="1" dirty="0">
                <a:solidFill>
                  <a:srgbClr val="C00000"/>
                </a:solidFill>
                <a:latin typeface="+mn-lt"/>
                <a:ea typeface="+mn-lt"/>
                <a:cs typeface="+mn-lt"/>
              </a:rPr>
              <a:t>提高图书档案服务水平</a:t>
            </a:r>
          </a:p>
        </p:txBody>
      </p:sp>
      <p:sp>
        <p:nvSpPr>
          <p:cNvPr id="10" name="燕尾形 47"/>
          <p:cNvSpPr/>
          <p:nvPr>
            <p:custDataLst>
              <p:tags r:id="rId1"/>
            </p:custDataLst>
          </p:nvPr>
        </p:nvSpPr>
        <p:spPr>
          <a:xfrm>
            <a:off x="194271" y="1220431"/>
            <a:ext cx="276225" cy="20256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3" name="燕尾形 47"/>
          <p:cNvSpPr/>
          <p:nvPr>
            <p:custDataLst>
              <p:tags r:id="rId2"/>
            </p:custDataLst>
          </p:nvPr>
        </p:nvSpPr>
        <p:spPr>
          <a:xfrm>
            <a:off x="194270" y="2029757"/>
            <a:ext cx="276225" cy="20256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5" name="燕尾形 47"/>
          <p:cNvSpPr/>
          <p:nvPr>
            <p:custDataLst>
              <p:tags r:id="rId3"/>
            </p:custDataLst>
          </p:nvPr>
        </p:nvSpPr>
        <p:spPr>
          <a:xfrm>
            <a:off x="173446" y="2845056"/>
            <a:ext cx="276225" cy="20256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6" name="燕尾形 47"/>
          <p:cNvSpPr/>
          <p:nvPr>
            <p:custDataLst>
              <p:tags r:id="rId4"/>
            </p:custDataLst>
          </p:nvPr>
        </p:nvSpPr>
        <p:spPr>
          <a:xfrm>
            <a:off x="173446" y="3619222"/>
            <a:ext cx="276225" cy="20256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ransition advClick="0" advTm="5000">
    <p:push/>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83568" y="915566"/>
            <a:ext cx="7462520" cy="369332"/>
          </a:xfrm>
          <a:prstGeom prst="rect">
            <a:avLst/>
          </a:prstGeom>
          <a:noFill/>
        </p:spPr>
        <p:txBody>
          <a:bodyPr wrap="square" rtlCol="0">
            <a:spAutoFit/>
          </a:bodyPr>
          <a:lstStyle/>
          <a:p>
            <a:pPr marL="285750" indent="-285750">
              <a:buFont typeface="Arial" panose="020B0604020202020204" pitchFamily="34" charset="0"/>
              <a:buChar char="•"/>
            </a:pPr>
            <a:endParaRPr lang="zh-CN" altLang="en-US" b="1" dirty="0">
              <a:solidFill>
                <a:schemeClr val="tx1"/>
              </a:solidFill>
              <a:effectLst>
                <a:outerShdw blurRad="38100" dist="25400" dir="5400000" algn="ctr" rotWithShape="0">
                  <a:srgbClr val="6E747A">
                    <a:alpha val="43000"/>
                  </a:srgbClr>
                </a:outerShdw>
              </a:effectLst>
            </a:endParaRPr>
          </a:p>
        </p:txBody>
      </p:sp>
      <p:sp>
        <p:nvSpPr>
          <p:cNvPr id="24" name="TextBox 23"/>
          <p:cNvSpPr txBox="1"/>
          <p:nvPr/>
        </p:nvSpPr>
        <p:spPr>
          <a:xfrm>
            <a:off x="2051720" y="771550"/>
            <a:ext cx="5256584" cy="307777"/>
          </a:xfrm>
          <a:prstGeom prst="rect">
            <a:avLst/>
          </a:prstGeom>
          <a:noFill/>
        </p:spPr>
        <p:txBody>
          <a:bodyPr wrap="square" rtlCol="0">
            <a:spAutoFit/>
          </a:bodyPr>
          <a:lstStyle/>
          <a:p>
            <a:pPr algn="ctr"/>
            <a:endParaRPr lang="zh-CN" altLang="en-US" sz="1400" b="1" dirty="0"/>
          </a:p>
        </p:txBody>
      </p:sp>
      <p:sp>
        <p:nvSpPr>
          <p:cNvPr id="13" name="TextBox 12"/>
          <p:cNvSpPr txBox="1"/>
          <p:nvPr/>
        </p:nvSpPr>
        <p:spPr>
          <a:xfrm>
            <a:off x="575048" y="1206181"/>
            <a:ext cx="8568952" cy="2536400"/>
          </a:xfrm>
          <a:prstGeom prst="rect">
            <a:avLst/>
          </a:prstGeom>
          <a:noFill/>
        </p:spPr>
        <p:txBody>
          <a:bodyPr wrap="square" rtlCol="0">
            <a:spAutoFit/>
          </a:bodyPr>
          <a:lstStyle>
            <a:defPPr>
              <a:defRPr lang="zh-CN"/>
            </a:defPPr>
            <a:lvl1pPr>
              <a:lnSpc>
                <a:spcPct val="150000"/>
              </a:lnSpc>
              <a:defRPr b="1">
                <a:solidFill>
                  <a:srgbClr val="002060"/>
                </a:solidFill>
                <a:latin typeface="+mn-lt"/>
                <a:ea typeface="+mn-lt"/>
                <a:cs typeface="+mn-lt"/>
              </a:defRPr>
            </a:lvl1pPr>
          </a:lstStyle>
          <a:p>
            <a:r>
              <a:rPr dirty="0"/>
              <a:t>全年完成采购金额总计12643余万元</a:t>
            </a:r>
          </a:p>
          <a:p>
            <a:r>
              <a:rPr lang="zh-CN" altLang="en-US" dirty="0"/>
              <a:t>完</a:t>
            </a:r>
            <a:r>
              <a:rPr dirty="0"/>
              <a:t>成新村路校区资产交接工作，接收上海工程技术大学新村路校区移交资产其中土地面积53838m2房屋建筑面积49433.488m2，仪器设备家具等570台/件。账面原值总计21423201.68元</a:t>
            </a:r>
          </a:p>
          <a:p>
            <a:r>
              <a:rPr dirty="0" err="1"/>
              <a:t>完成学生宿舍空调安装项目引进</a:t>
            </a:r>
            <a:endParaRPr lang="zh-CN" altLang="en-US" dirty="0"/>
          </a:p>
          <a:p>
            <a:endParaRPr lang="zh-CN" altLang="en-US" dirty="0"/>
          </a:p>
        </p:txBody>
      </p:sp>
      <p:sp>
        <p:nvSpPr>
          <p:cNvPr id="15" name="TextBox 14"/>
          <p:cNvSpPr txBox="1"/>
          <p:nvPr/>
        </p:nvSpPr>
        <p:spPr>
          <a:xfrm>
            <a:off x="611560" y="915566"/>
            <a:ext cx="5904656" cy="368300"/>
          </a:xfrm>
          <a:prstGeom prst="rect">
            <a:avLst/>
          </a:prstGeom>
          <a:noFill/>
        </p:spPr>
        <p:txBody>
          <a:bodyPr wrap="square" rtlCol="0">
            <a:spAutoFit/>
          </a:bodyPr>
          <a:lstStyle/>
          <a:p>
            <a:r>
              <a:rPr lang="zh-CN" altLang="en-US" b="1" dirty="0">
                <a:solidFill>
                  <a:srgbClr val="C00000"/>
                </a:solidFill>
                <a:latin typeface="+mn-lt"/>
                <a:ea typeface="+mn-lt"/>
                <a:cs typeface="+mn-lt"/>
              </a:rPr>
              <a:t>强化国有资产管理，提高资产管理效能</a:t>
            </a:r>
          </a:p>
        </p:txBody>
      </p:sp>
      <p:sp>
        <p:nvSpPr>
          <p:cNvPr id="27652" name="Text Box 3"/>
          <p:cNvSpPr txBox="1"/>
          <p:nvPr/>
        </p:nvSpPr>
        <p:spPr>
          <a:xfrm>
            <a:off x="540385" y="283978"/>
            <a:ext cx="7848600" cy="460375"/>
          </a:xfrm>
          <a:prstGeom prst="rect">
            <a:avLst/>
          </a:prstGeom>
          <a:noFill/>
          <a:ln w="9525">
            <a:noFill/>
          </a:ln>
        </p:spPr>
        <p:txBody>
          <a:bodyPr>
            <a:spAutoFit/>
          </a:bodyPr>
          <a:lstStyle/>
          <a:p>
            <a:r>
              <a:rPr lang="zh-CN" altLang="en-US" sz="2400" b="1" dirty="0">
                <a:solidFill>
                  <a:srgbClr val="002060"/>
                </a:solidFill>
                <a:latin typeface="+mn-ea"/>
                <a:ea typeface="+mn-ea"/>
              </a:rPr>
              <a:t>七、</a:t>
            </a:r>
            <a:r>
              <a:rPr lang="zh-CN" altLang="zh-CN" sz="2400" b="1" dirty="0">
                <a:solidFill>
                  <a:srgbClr val="002060"/>
                </a:solidFill>
                <a:latin typeface="+mn-ea"/>
                <a:ea typeface="+mn-ea"/>
              </a:rPr>
              <a:t>提升管理服务水平，构建美丽和谐校园</a:t>
            </a:r>
          </a:p>
        </p:txBody>
      </p:sp>
      <p:pic>
        <p:nvPicPr>
          <p:cNvPr id="9218" name="Picture 2" descr="http://www1.stiei.edu.cn/_upload/article/images/ce/39/6a01dc4b4ee885786d9a0b9ea203/843a88af-f9d2-444a-8f6b-08905e8e1c3a.jpg"/>
          <p:cNvPicPr>
            <a:picLocks noChangeAspect="1" noChangeArrowheads="1"/>
          </p:cNvPicPr>
          <p:nvPr/>
        </p:nvPicPr>
        <p:blipFill>
          <a:blip r:embed="rId6" cstate="print"/>
          <a:srcRect/>
          <a:stretch>
            <a:fillRect/>
          </a:stretch>
        </p:blipFill>
        <p:spPr bwMode="auto">
          <a:xfrm>
            <a:off x="3923928" y="2808496"/>
            <a:ext cx="2490470" cy="1868170"/>
          </a:xfrm>
          <a:prstGeom prst="rect">
            <a:avLst/>
          </a:prstGeom>
          <a:noFill/>
        </p:spPr>
      </p:pic>
      <p:sp>
        <p:nvSpPr>
          <p:cNvPr id="10" name="燕尾形 47"/>
          <p:cNvSpPr/>
          <p:nvPr>
            <p:custDataLst>
              <p:tags r:id="rId1"/>
            </p:custDataLst>
          </p:nvPr>
        </p:nvSpPr>
        <p:spPr>
          <a:xfrm>
            <a:off x="251520" y="1388745"/>
            <a:ext cx="276225" cy="20256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4" name="燕尾形 47"/>
          <p:cNvSpPr/>
          <p:nvPr>
            <p:custDataLst>
              <p:tags r:id="rId2"/>
            </p:custDataLst>
          </p:nvPr>
        </p:nvSpPr>
        <p:spPr>
          <a:xfrm>
            <a:off x="245941" y="1851670"/>
            <a:ext cx="276225" cy="20256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5" name="燕尾形 47"/>
          <p:cNvSpPr/>
          <p:nvPr>
            <p:custDataLst>
              <p:tags r:id="rId3"/>
            </p:custDataLst>
          </p:nvPr>
        </p:nvSpPr>
        <p:spPr>
          <a:xfrm>
            <a:off x="251519" y="3003798"/>
            <a:ext cx="276225" cy="20256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7"/>
          <a:stretch>
            <a:fillRect/>
          </a:stretch>
        </p:blipFill>
        <p:spPr>
          <a:xfrm>
            <a:off x="6534599" y="2587206"/>
            <a:ext cx="2489200" cy="1867535"/>
          </a:xfrm>
          <a:prstGeom prst="rect">
            <a:avLst/>
          </a:prstGeom>
        </p:spPr>
      </p:pic>
    </p:spTree>
  </p:cSld>
  <p:clrMapOvr>
    <a:masterClrMapping/>
  </p:clrMapOvr>
  <p:transition advClick="0" advTm="5000">
    <p:push/>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descr="http://www1.stiei.edu.cn/_upload/article/images/49/3c/f0be3a5049f5816b0085178fe5fb/22f283ad-faa5-445a-b0b9-120c7860bc37.png"/>
          <p:cNvPicPr>
            <a:picLocks noChangeAspect="1" noChangeArrowheads="1"/>
          </p:cNvPicPr>
          <p:nvPr/>
        </p:nvPicPr>
        <p:blipFill>
          <a:blip r:embed="rId9" cstate="print"/>
          <a:srcRect/>
          <a:stretch>
            <a:fillRect/>
          </a:stretch>
        </p:blipFill>
        <p:spPr bwMode="auto">
          <a:xfrm>
            <a:off x="7164288" y="1284830"/>
            <a:ext cx="1739558" cy="3312368"/>
          </a:xfrm>
          <a:prstGeom prst="rect">
            <a:avLst/>
          </a:prstGeom>
          <a:noFill/>
        </p:spPr>
      </p:pic>
      <p:sp>
        <p:nvSpPr>
          <p:cNvPr id="3" name="文本框 2"/>
          <p:cNvSpPr txBox="1"/>
          <p:nvPr/>
        </p:nvSpPr>
        <p:spPr>
          <a:xfrm>
            <a:off x="683568" y="915566"/>
            <a:ext cx="7462520" cy="369332"/>
          </a:xfrm>
          <a:prstGeom prst="rect">
            <a:avLst/>
          </a:prstGeom>
          <a:noFill/>
        </p:spPr>
        <p:txBody>
          <a:bodyPr wrap="square" rtlCol="0">
            <a:spAutoFit/>
          </a:bodyPr>
          <a:lstStyle/>
          <a:p>
            <a:pPr marL="285750" indent="-285750">
              <a:buFont typeface="Arial" panose="020B0604020202020204" pitchFamily="34" charset="0"/>
              <a:buChar char="•"/>
            </a:pPr>
            <a:endParaRPr lang="zh-CN" altLang="en-US" b="1" dirty="0">
              <a:solidFill>
                <a:schemeClr val="tx1"/>
              </a:solidFill>
              <a:effectLst>
                <a:outerShdw blurRad="38100" dist="25400" dir="5400000" algn="ctr" rotWithShape="0">
                  <a:srgbClr val="6E747A">
                    <a:alpha val="43000"/>
                  </a:srgbClr>
                </a:outerShdw>
              </a:effectLst>
            </a:endParaRPr>
          </a:p>
        </p:txBody>
      </p:sp>
      <p:sp>
        <p:nvSpPr>
          <p:cNvPr id="24" name="TextBox 23"/>
          <p:cNvSpPr txBox="1"/>
          <p:nvPr/>
        </p:nvSpPr>
        <p:spPr>
          <a:xfrm>
            <a:off x="2051720" y="771550"/>
            <a:ext cx="5256584" cy="307777"/>
          </a:xfrm>
          <a:prstGeom prst="rect">
            <a:avLst/>
          </a:prstGeom>
          <a:noFill/>
        </p:spPr>
        <p:txBody>
          <a:bodyPr wrap="square" rtlCol="0">
            <a:spAutoFit/>
          </a:bodyPr>
          <a:lstStyle/>
          <a:p>
            <a:pPr algn="ctr"/>
            <a:endParaRPr lang="zh-CN" altLang="en-US" sz="1400" b="1" dirty="0"/>
          </a:p>
        </p:txBody>
      </p:sp>
      <p:sp>
        <p:nvSpPr>
          <p:cNvPr id="7" name="TextBox 6"/>
          <p:cNvSpPr txBox="1"/>
          <p:nvPr/>
        </p:nvSpPr>
        <p:spPr>
          <a:xfrm>
            <a:off x="467544" y="1635646"/>
            <a:ext cx="8424936" cy="369332"/>
          </a:xfrm>
          <a:prstGeom prst="rect">
            <a:avLst/>
          </a:prstGeom>
          <a:noFill/>
        </p:spPr>
        <p:txBody>
          <a:bodyPr wrap="square" rtlCol="0">
            <a:spAutoFit/>
          </a:bodyPr>
          <a:lstStyle/>
          <a:p>
            <a:endParaRPr lang="zh-CN" altLang="en-US" dirty="0"/>
          </a:p>
        </p:txBody>
      </p:sp>
      <p:sp>
        <p:nvSpPr>
          <p:cNvPr id="13" name="TextBox 12"/>
          <p:cNvSpPr txBox="1"/>
          <p:nvPr/>
        </p:nvSpPr>
        <p:spPr>
          <a:xfrm>
            <a:off x="296604" y="1285131"/>
            <a:ext cx="8523867" cy="3782895"/>
          </a:xfrm>
          <a:prstGeom prst="rect">
            <a:avLst/>
          </a:prstGeom>
          <a:noFill/>
        </p:spPr>
        <p:txBody>
          <a:bodyPr wrap="square" rtlCol="0">
            <a:spAutoFit/>
          </a:bodyPr>
          <a:lstStyle>
            <a:defPPr>
              <a:defRPr lang="zh-CN"/>
            </a:defPPr>
            <a:lvl1pPr>
              <a:lnSpc>
                <a:spcPct val="150000"/>
              </a:lnSpc>
              <a:defRPr b="1">
                <a:solidFill>
                  <a:srgbClr val="002060"/>
                </a:solidFill>
                <a:latin typeface="+mn-lt"/>
                <a:ea typeface="+mn-lt"/>
                <a:cs typeface="+mn-lt"/>
              </a:defRPr>
            </a:lvl1pPr>
          </a:lstStyle>
          <a:p>
            <a:r>
              <a:rPr altLang="zh-CN" dirty="0"/>
              <a:t>完成学校《四期建设工程项目项建书》的编制工作，通过了上海市发改委的专家评审和现场调研</a:t>
            </a:r>
          </a:p>
          <a:p>
            <a:r>
              <a:rPr altLang="zh-CN" dirty="0"/>
              <a:t>完成《学院“十四五”基本建设规划》的编制工作，并上报市教委进行评审</a:t>
            </a:r>
          </a:p>
          <a:p>
            <a:r>
              <a:rPr altLang="zh-CN" dirty="0"/>
              <a:t>完成普陀校区11幢房屋测绘及抗震检测工作</a:t>
            </a:r>
          </a:p>
          <a:p>
            <a:r>
              <a:rPr lang="zh-CN" altLang="zh-CN" dirty="0"/>
              <a:t>完成2021年维修工程项目共计13项预算编制和申报工作</a:t>
            </a:r>
          </a:p>
          <a:p>
            <a:r>
              <a:rPr lang="zh-CN" altLang="zh-CN" dirty="0"/>
              <a:t>完成2021-2023年委属高校维修项目入库申报共计16项的预算编制和申报工作</a:t>
            </a:r>
          </a:p>
          <a:p>
            <a:r>
              <a:rPr lang="zh-CN" altLang="zh-CN" dirty="0"/>
              <a:t>完成了奉贤校区生活园区室外总体维修及电力扩容工程等维修项目共计14项</a:t>
            </a:r>
          </a:p>
          <a:p>
            <a:r>
              <a:rPr lang="zh-CN" altLang="zh-CN" dirty="0"/>
              <a:t>闵行校区食堂获评“六</a:t>
            </a:r>
            <a:r>
              <a:rPr lang="en-US" altLang="zh-CN" dirty="0"/>
              <a:t>T</a:t>
            </a:r>
            <a:r>
              <a:rPr lang="zh-CN" altLang="zh-CN" dirty="0"/>
              <a:t>”示范食堂，奉贤校区一楼食堂获评“六</a:t>
            </a:r>
            <a:r>
              <a:rPr lang="en-US" altLang="zh-CN" dirty="0"/>
              <a:t>T</a:t>
            </a:r>
            <a:r>
              <a:rPr lang="zh-CN" altLang="zh-CN" dirty="0"/>
              <a:t>”达标食堂</a:t>
            </a:r>
            <a:endParaRPr lang="zh-CN" altLang="en-US" dirty="0"/>
          </a:p>
          <a:p>
            <a:endParaRPr lang="zh-CN" altLang="en-US" dirty="0"/>
          </a:p>
        </p:txBody>
      </p:sp>
      <p:sp>
        <p:nvSpPr>
          <p:cNvPr id="15" name="TextBox 14"/>
          <p:cNvSpPr txBox="1"/>
          <p:nvPr/>
        </p:nvSpPr>
        <p:spPr>
          <a:xfrm>
            <a:off x="611560" y="915566"/>
            <a:ext cx="5904656" cy="645160"/>
          </a:xfrm>
          <a:prstGeom prst="rect">
            <a:avLst/>
          </a:prstGeom>
          <a:noFill/>
        </p:spPr>
        <p:txBody>
          <a:bodyPr wrap="square" rtlCol="0">
            <a:spAutoFit/>
          </a:bodyPr>
          <a:lstStyle/>
          <a:p>
            <a:r>
              <a:rPr lang="zh-CN" altLang="en-US" b="1" dirty="0">
                <a:solidFill>
                  <a:srgbClr val="C00000"/>
                </a:solidFill>
                <a:latin typeface="+mn-lt"/>
                <a:ea typeface="+mn-lt"/>
                <a:cs typeface="+mn-lt"/>
              </a:rPr>
              <a:t>筑建美丽校园</a:t>
            </a:r>
          </a:p>
          <a:p>
            <a:endParaRPr lang="zh-CN" altLang="en-US" dirty="0">
              <a:solidFill>
                <a:srgbClr val="FF6600"/>
              </a:solidFill>
              <a:latin typeface="+mn-lt"/>
              <a:ea typeface="+mn-lt"/>
            </a:endParaRPr>
          </a:p>
        </p:txBody>
      </p:sp>
      <p:sp>
        <p:nvSpPr>
          <p:cNvPr id="8" name="Text Box 3"/>
          <p:cNvSpPr txBox="1"/>
          <p:nvPr/>
        </p:nvSpPr>
        <p:spPr>
          <a:xfrm>
            <a:off x="575310" y="249688"/>
            <a:ext cx="7848600" cy="460375"/>
          </a:xfrm>
          <a:prstGeom prst="rect">
            <a:avLst/>
          </a:prstGeom>
          <a:noFill/>
          <a:ln w="9525">
            <a:noFill/>
          </a:ln>
        </p:spPr>
        <p:txBody>
          <a:bodyPr>
            <a:spAutoFit/>
          </a:bodyPr>
          <a:lstStyle/>
          <a:p>
            <a:r>
              <a:rPr lang="zh-CN" altLang="en-US" sz="2400" b="1" dirty="0">
                <a:solidFill>
                  <a:srgbClr val="002060"/>
                </a:solidFill>
                <a:latin typeface="+mn-ea"/>
                <a:ea typeface="+mn-ea"/>
              </a:rPr>
              <a:t>七、</a:t>
            </a:r>
            <a:r>
              <a:rPr lang="zh-CN" altLang="zh-CN" sz="2400" b="1" dirty="0">
                <a:solidFill>
                  <a:srgbClr val="002060"/>
                </a:solidFill>
                <a:latin typeface="+mn-ea"/>
                <a:ea typeface="+mn-ea"/>
              </a:rPr>
              <a:t>提升管理服务水平，构建美丽和谐校园</a:t>
            </a:r>
          </a:p>
        </p:txBody>
      </p:sp>
      <p:sp>
        <p:nvSpPr>
          <p:cNvPr id="10" name="燕尾形 47"/>
          <p:cNvSpPr/>
          <p:nvPr>
            <p:custDataLst>
              <p:tags r:id="rId1"/>
            </p:custDataLst>
          </p:nvPr>
        </p:nvSpPr>
        <p:spPr>
          <a:xfrm>
            <a:off x="118745" y="1421765"/>
            <a:ext cx="178435" cy="139700"/>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32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5" name="燕尾形 47"/>
          <p:cNvSpPr/>
          <p:nvPr>
            <p:custDataLst>
              <p:tags r:id="rId2"/>
            </p:custDataLst>
          </p:nvPr>
        </p:nvSpPr>
        <p:spPr>
          <a:xfrm>
            <a:off x="88429" y="2335530"/>
            <a:ext cx="178435" cy="139700"/>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32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6" name="燕尾形 47"/>
          <p:cNvSpPr/>
          <p:nvPr>
            <p:custDataLst>
              <p:tags r:id="rId3"/>
            </p:custDataLst>
          </p:nvPr>
        </p:nvSpPr>
        <p:spPr>
          <a:xfrm>
            <a:off x="82527" y="2733675"/>
            <a:ext cx="178435" cy="139700"/>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32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9" name="燕尾形 47"/>
          <p:cNvSpPr/>
          <p:nvPr>
            <p:custDataLst>
              <p:tags r:id="rId4"/>
            </p:custDataLst>
          </p:nvPr>
        </p:nvSpPr>
        <p:spPr>
          <a:xfrm>
            <a:off x="90525" y="3120570"/>
            <a:ext cx="178435" cy="139700"/>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32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4" name="燕尾形 47"/>
          <p:cNvSpPr/>
          <p:nvPr>
            <p:custDataLst>
              <p:tags r:id="rId5"/>
            </p:custDataLst>
          </p:nvPr>
        </p:nvSpPr>
        <p:spPr>
          <a:xfrm>
            <a:off x="84209" y="3557981"/>
            <a:ext cx="178435" cy="139700"/>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32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6" name="燕尾形 47"/>
          <p:cNvSpPr/>
          <p:nvPr>
            <p:custDataLst>
              <p:tags r:id="rId6"/>
            </p:custDataLst>
          </p:nvPr>
        </p:nvSpPr>
        <p:spPr>
          <a:xfrm>
            <a:off x="90525" y="3995392"/>
            <a:ext cx="178435" cy="139700"/>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32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ransition advClick="0" advTm="5000">
    <p:push/>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ee4262e9-3f08-4cbb-b0db-34e0cfa8366b"/>
          <p:cNvPicPr>
            <a:picLocks noChangeAspect="1"/>
          </p:cNvPicPr>
          <p:nvPr/>
        </p:nvPicPr>
        <p:blipFill>
          <a:blip r:embed="rId6"/>
          <a:stretch>
            <a:fillRect/>
          </a:stretch>
        </p:blipFill>
        <p:spPr>
          <a:xfrm>
            <a:off x="5363845" y="2913380"/>
            <a:ext cx="2639695" cy="1808480"/>
          </a:xfrm>
          <a:prstGeom prst="rect">
            <a:avLst/>
          </a:prstGeom>
        </p:spPr>
      </p:pic>
      <p:pic>
        <p:nvPicPr>
          <p:cNvPr id="7170" name="Picture 2" descr="http://www1.stiei.edu.cn/_upload/article/images/2d/d6/2bfd60d54c92b82f64af64384a2a/cba548f2-ae14-4b9a-b03a-f00fdea2883c.jpg"/>
          <p:cNvPicPr>
            <a:picLocks noChangeAspect="1" noChangeArrowheads="1"/>
          </p:cNvPicPr>
          <p:nvPr/>
        </p:nvPicPr>
        <p:blipFill>
          <a:blip r:embed="rId7" cstate="print"/>
          <a:srcRect/>
          <a:stretch>
            <a:fillRect/>
          </a:stretch>
        </p:blipFill>
        <p:spPr bwMode="auto">
          <a:xfrm>
            <a:off x="1189990" y="2913380"/>
            <a:ext cx="2427605" cy="1820545"/>
          </a:xfrm>
          <a:prstGeom prst="rect">
            <a:avLst/>
          </a:prstGeom>
          <a:noFill/>
        </p:spPr>
      </p:pic>
      <p:sp>
        <p:nvSpPr>
          <p:cNvPr id="2" name="TextBox 1"/>
          <p:cNvSpPr txBox="1"/>
          <p:nvPr/>
        </p:nvSpPr>
        <p:spPr>
          <a:xfrm>
            <a:off x="476130" y="804220"/>
            <a:ext cx="3744416" cy="368300"/>
          </a:xfrm>
          <a:prstGeom prst="rect">
            <a:avLst/>
          </a:prstGeom>
          <a:noFill/>
        </p:spPr>
        <p:txBody>
          <a:bodyPr wrap="square" rtlCol="0">
            <a:spAutoFit/>
          </a:bodyPr>
          <a:lstStyle/>
          <a:p>
            <a:r>
              <a:rPr lang="zh-CN" altLang="en-US" b="1" dirty="0">
                <a:solidFill>
                  <a:srgbClr val="C00000"/>
                </a:solidFill>
                <a:latin typeface="+mn-lt"/>
                <a:ea typeface="+mn-lt"/>
                <a:cs typeface="+mn-lt"/>
              </a:rPr>
              <a:t>强化为教职工服务</a:t>
            </a:r>
          </a:p>
        </p:txBody>
      </p:sp>
      <p:sp>
        <p:nvSpPr>
          <p:cNvPr id="4" name="TextBox 3"/>
          <p:cNvSpPr txBox="1"/>
          <p:nvPr/>
        </p:nvSpPr>
        <p:spPr>
          <a:xfrm>
            <a:off x="526911" y="1059582"/>
            <a:ext cx="8352928" cy="1754326"/>
          </a:xfrm>
          <a:prstGeom prst="rect">
            <a:avLst/>
          </a:prstGeom>
          <a:noFill/>
        </p:spPr>
        <p:txBody>
          <a:bodyPr wrap="square" rtlCol="0">
            <a:spAutoFit/>
          </a:bodyPr>
          <a:lstStyle>
            <a:defPPr>
              <a:defRPr lang="zh-CN"/>
            </a:defPPr>
            <a:lvl1pPr>
              <a:lnSpc>
                <a:spcPct val="150000"/>
              </a:lnSpc>
              <a:defRPr b="1">
                <a:solidFill>
                  <a:srgbClr val="002060"/>
                </a:solidFill>
                <a:latin typeface="+mn-lt"/>
                <a:ea typeface="+mn-lt"/>
                <a:cs typeface="+mn-lt"/>
              </a:defRPr>
            </a:lvl1pPr>
          </a:lstStyle>
          <a:p>
            <a:pPr>
              <a:lnSpc>
                <a:spcPct val="100000"/>
              </a:lnSpc>
            </a:pPr>
            <a:r>
              <a:rPr lang="zh-CN" altLang="zh-CN" dirty="0"/>
              <a:t>持续做好节假日慰问工作，关爱教工健康，727位教职工参加了“上海职工互助保障项目”</a:t>
            </a:r>
          </a:p>
          <a:p>
            <a:pPr>
              <a:lnSpc>
                <a:spcPct val="100000"/>
              </a:lnSpc>
            </a:pPr>
            <a:r>
              <a:rPr altLang="zh-CN" dirty="0"/>
              <a:t>上海市总工会女职工委员会批准我校“妈咪小屋”为“四星级妈咪小屋”</a:t>
            </a:r>
          </a:p>
          <a:p>
            <a:pPr>
              <a:lnSpc>
                <a:spcPct val="100000"/>
              </a:lnSpc>
            </a:pPr>
            <a:r>
              <a:rPr altLang="zh-CN" dirty="0"/>
              <a:t>丰富离退休教职工精神文化生活，为575名退休教职继续投保上海市总工会《退休教职工住院互助医疗保障计划》，</a:t>
            </a:r>
            <a:r>
              <a:rPr altLang="zh-CN" dirty="0" err="1"/>
              <a:t>启动“上海电子信息职业技术学院优秀退休教职工”评选工作</a:t>
            </a:r>
            <a:endParaRPr lang="zh-CN" altLang="en-US" dirty="0"/>
          </a:p>
        </p:txBody>
      </p:sp>
      <p:sp>
        <p:nvSpPr>
          <p:cNvPr id="11" name="Text Box 3"/>
          <p:cNvSpPr txBox="1"/>
          <p:nvPr/>
        </p:nvSpPr>
        <p:spPr>
          <a:xfrm>
            <a:off x="540385" y="283978"/>
            <a:ext cx="7848600" cy="460375"/>
          </a:xfrm>
          <a:prstGeom prst="rect">
            <a:avLst/>
          </a:prstGeom>
          <a:noFill/>
          <a:ln w="9525">
            <a:noFill/>
          </a:ln>
        </p:spPr>
        <p:txBody>
          <a:bodyPr>
            <a:spAutoFit/>
          </a:bodyPr>
          <a:lstStyle/>
          <a:p>
            <a:r>
              <a:rPr lang="zh-CN" altLang="en-US" sz="2400" b="1" dirty="0">
                <a:solidFill>
                  <a:srgbClr val="002060"/>
                </a:solidFill>
                <a:latin typeface="+mn-ea"/>
                <a:ea typeface="+mn-ea"/>
              </a:rPr>
              <a:t>七、</a:t>
            </a:r>
            <a:r>
              <a:rPr lang="zh-CN" altLang="zh-CN" sz="2400" b="1" dirty="0">
                <a:solidFill>
                  <a:srgbClr val="002060"/>
                </a:solidFill>
                <a:latin typeface="+mn-ea"/>
                <a:ea typeface="+mn-ea"/>
              </a:rPr>
              <a:t>提升管理服务水平，构建美丽和谐校园</a:t>
            </a:r>
          </a:p>
        </p:txBody>
      </p:sp>
      <p:sp>
        <p:nvSpPr>
          <p:cNvPr id="10" name="燕尾形 47"/>
          <p:cNvSpPr/>
          <p:nvPr>
            <p:custDataLst>
              <p:tags r:id="rId1"/>
            </p:custDataLst>
          </p:nvPr>
        </p:nvSpPr>
        <p:spPr>
          <a:xfrm>
            <a:off x="264161" y="1243331"/>
            <a:ext cx="203384" cy="176292"/>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550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6" name="燕尾形 47"/>
          <p:cNvSpPr/>
          <p:nvPr>
            <p:custDataLst>
              <p:tags r:id="rId2"/>
            </p:custDataLst>
          </p:nvPr>
        </p:nvSpPr>
        <p:spPr>
          <a:xfrm>
            <a:off x="272746" y="1687175"/>
            <a:ext cx="203384" cy="176292"/>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550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2" name="燕尾形 47">
            <a:extLst>
              <a:ext uri="{FF2B5EF4-FFF2-40B4-BE49-F238E27FC236}">
                <a16:creationId xmlns:a16="http://schemas.microsoft.com/office/drawing/2014/main" id="{1F3D47F6-74B4-4302-BA5F-0B4BFD5E48FE}"/>
              </a:ext>
            </a:extLst>
          </p:cNvPr>
          <p:cNvSpPr/>
          <p:nvPr>
            <p:custDataLst>
              <p:tags r:id="rId3"/>
            </p:custDataLst>
          </p:nvPr>
        </p:nvSpPr>
        <p:spPr>
          <a:xfrm>
            <a:off x="264161" y="1995686"/>
            <a:ext cx="203384" cy="176292"/>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550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ransition advClick="0" advTm="5000">
    <p:push/>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1.stiei.edu.cn/_upload/article/images/f6/6f/15f7098e4274b637c4c789cc06bc/5df7e300-1405-4985-9897-c0bb9d8ff3d3.jpg"/>
          <p:cNvPicPr>
            <a:picLocks noChangeAspect="1" noChangeArrowheads="1"/>
          </p:cNvPicPr>
          <p:nvPr/>
        </p:nvPicPr>
        <p:blipFill>
          <a:blip r:embed="rId7" cstate="print"/>
          <a:srcRect/>
          <a:stretch>
            <a:fillRect/>
          </a:stretch>
        </p:blipFill>
        <p:spPr bwMode="auto">
          <a:xfrm>
            <a:off x="950595" y="2506345"/>
            <a:ext cx="1449705" cy="1962785"/>
          </a:xfrm>
          <a:prstGeom prst="rect">
            <a:avLst/>
          </a:prstGeom>
          <a:noFill/>
        </p:spPr>
      </p:pic>
      <p:pic>
        <p:nvPicPr>
          <p:cNvPr id="5125" name="Picture 5" descr="http://www1.stiei.edu.cn/_upload/article/images/f6/6f/15f7098e4274b637c4c789cc06bc/2c02cb1b-6c3a-456e-b22c-bb287bf6b414.jpg"/>
          <p:cNvPicPr>
            <a:picLocks noChangeAspect="1" noChangeArrowheads="1"/>
          </p:cNvPicPr>
          <p:nvPr/>
        </p:nvPicPr>
        <p:blipFill>
          <a:blip r:embed="rId8" cstate="print"/>
          <a:srcRect/>
          <a:stretch>
            <a:fillRect/>
          </a:stretch>
        </p:blipFill>
        <p:spPr bwMode="auto">
          <a:xfrm>
            <a:off x="2400300" y="2506345"/>
            <a:ext cx="1435735" cy="2024380"/>
          </a:xfrm>
          <a:prstGeom prst="rect">
            <a:avLst/>
          </a:prstGeom>
          <a:noFill/>
        </p:spPr>
      </p:pic>
      <p:sp>
        <p:nvSpPr>
          <p:cNvPr id="2" name="TextBox 1"/>
          <p:cNvSpPr txBox="1"/>
          <p:nvPr/>
        </p:nvSpPr>
        <p:spPr>
          <a:xfrm>
            <a:off x="487026" y="768430"/>
            <a:ext cx="3744416" cy="368300"/>
          </a:xfrm>
          <a:prstGeom prst="rect">
            <a:avLst/>
          </a:prstGeom>
          <a:noFill/>
        </p:spPr>
        <p:txBody>
          <a:bodyPr wrap="square" rtlCol="0">
            <a:spAutoFit/>
          </a:bodyPr>
          <a:lstStyle/>
          <a:p>
            <a:r>
              <a:rPr lang="zh-CN" altLang="en-US" b="1" dirty="0">
                <a:solidFill>
                  <a:srgbClr val="C00000"/>
                </a:solidFill>
                <a:latin typeface="+mn-lt"/>
                <a:ea typeface="+mn-lt"/>
                <a:cs typeface="+mn-lt"/>
              </a:rPr>
              <a:t>筑建安全校园</a:t>
            </a:r>
          </a:p>
        </p:txBody>
      </p:sp>
      <p:sp>
        <p:nvSpPr>
          <p:cNvPr id="4" name="TextBox 3"/>
          <p:cNvSpPr txBox="1"/>
          <p:nvPr/>
        </p:nvSpPr>
        <p:spPr>
          <a:xfrm>
            <a:off x="487244" y="1131412"/>
            <a:ext cx="8964488" cy="1568450"/>
          </a:xfrm>
          <a:prstGeom prst="rect">
            <a:avLst/>
          </a:prstGeom>
          <a:noFill/>
        </p:spPr>
        <p:txBody>
          <a:bodyPr wrap="square" rtlCol="0">
            <a:spAutoFit/>
          </a:bodyPr>
          <a:lstStyle>
            <a:defPPr>
              <a:defRPr lang="zh-CN"/>
            </a:defPPr>
            <a:lvl1pPr>
              <a:lnSpc>
                <a:spcPct val="150000"/>
              </a:lnSpc>
              <a:defRPr b="1">
                <a:solidFill>
                  <a:srgbClr val="002060"/>
                </a:solidFill>
                <a:latin typeface="+mn-lt"/>
                <a:ea typeface="+mn-lt"/>
                <a:cs typeface="+mn-lt"/>
              </a:defRPr>
            </a:lvl1pPr>
          </a:lstStyle>
          <a:p>
            <a:r>
              <a:rPr altLang="zh-CN" dirty="0"/>
              <a:t>严格管控校门，严守值班，严密巡查，应对随时可能出现的突发状况</a:t>
            </a:r>
          </a:p>
          <a:p>
            <a:r>
              <a:rPr lang="zh-CN" altLang="en-US" dirty="0"/>
              <a:t>完</a:t>
            </a:r>
            <a:r>
              <a:rPr lang="zh-CN" altLang="zh-CN" dirty="0"/>
              <a:t>成消防基础设施建设项目5个，</a:t>
            </a:r>
            <a:r>
              <a:rPr altLang="zh-CN" dirty="0" err="1"/>
              <a:t>完善消防设备设施改造，排查整治火灾隐患</a:t>
            </a:r>
            <a:r>
              <a:rPr altLang="zh-CN" dirty="0"/>
              <a:t>，</a:t>
            </a:r>
            <a:endParaRPr lang="en-US" altLang="zh-CN" dirty="0"/>
          </a:p>
          <a:p>
            <a:r>
              <a:rPr altLang="zh-CN" dirty="0" err="1"/>
              <a:t>开展消防宣传培训演练等</a:t>
            </a:r>
            <a:endParaRPr altLang="zh-CN" dirty="0"/>
          </a:p>
          <a:p>
            <a:r>
              <a:rPr altLang="zh-CN" dirty="0" err="1"/>
              <a:t>加强校园交通安全教育和管理，构建现代化安全综合防控系统</a:t>
            </a:r>
            <a:r>
              <a:rPr altLang="zh-CN" dirty="0"/>
              <a:t>，</a:t>
            </a:r>
            <a:endParaRPr lang="en-US" altLang="zh-CN" dirty="0"/>
          </a:p>
          <a:p>
            <a:r>
              <a:rPr altLang="zh-CN" dirty="0" err="1"/>
              <a:t>引导师生养成良好的交通行为习惯</a:t>
            </a:r>
            <a:endParaRPr altLang="zh-CN" dirty="0"/>
          </a:p>
          <a:p>
            <a:r>
              <a:rPr altLang="zh-CN" dirty="0"/>
              <a:t>加强新生入学安全教育工作，开展安全宣传教育活动25次</a:t>
            </a:r>
          </a:p>
          <a:p>
            <a:endParaRPr lang="zh-CN" altLang="zh-CN" dirty="0"/>
          </a:p>
        </p:txBody>
      </p:sp>
      <p:sp>
        <p:nvSpPr>
          <p:cNvPr id="13" name="Text Box 3"/>
          <p:cNvSpPr txBox="1"/>
          <p:nvPr/>
        </p:nvSpPr>
        <p:spPr>
          <a:xfrm>
            <a:off x="540385" y="283978"/>
            <a:ext cx="7848600" cy="460375"/>
          </a:xfrm>
          <a:prstGeom prst="rect">
            <a:avLst/>
          </a:prstGeom>
          <a:noFill/>
          <a:ln w="9525">
            <a:noFill/>
          </a:ln>
        </p:spPr>
        <p:txBody>
          <a:bodyPr>
            <a:spAutoFit/>
          </a:bodyPr>
          <a:lstStyle/>
          <a:p>
            <a:r>
              <a:rPr lang="zh-CN" altLang="en-US" sz="2400" b="1" dirty="0">
                <a:solidFill>
                  <a:srgbClr val="002060"/>
                </a:solidFill>
                <a:latin typeface="+mn-ea"/>
                <a:ea typeface="+mn-ea"/>
              </a:rPr>
              <a:t>七、</a:t>
            </a:r>
            <a:r>
              <a:rPr lang="zh-CN" altLang="zh-CN" sz="2400" b="1" dirty="0">
                <a:solidFill>
                  <a:srgbClr val="002060"/>
                </a:solidFill>
                <a:latin typeface="+mn-ea"/>
                <a:ea typeface="+mn-ea"/>
              </a:rPr>
              <a:t>提升管理服务水平，构建美丽和谐校园</a:t>
            </a:r>
          </a:p>
        </p:txBody>
      </p:sp>
      <p:sp>
        <p:nvSpPr>
          <p:cNvPr id="5" name="文本框 4"/>
          <p:cNvSpPr txBox="1"/>
          <p:nvPr/>
        </p:nvSpPr>
        <p:spPr>
          <a:xfrm>
            <a:off x="1445895" y="4566285"/>
            <a:ext cx="1685925" cy="275590"/>
          </a:xfrm>
          <a:prstGeom prst="rect">
            <a:avLst/>
          </a:prstGeom>
          <a:noFill/>
        </p:spPr>
        <p:txBody>
          <a:bodyPr wrap="square" rtlCol="0">
            <a:spAutoFit/>
          </a:bodyPr>
          <a:lstStyle>
            <a:defPPr>
              <a:defRPr lang="zh-CN"/>
            </a:defPPr>
            <a:lvl1pPr>
              <a:defRPr sz="1200" b="1">
                <a:solidFill>
                  <a:srgbClr val="0070C0"/>
                </a:solidFill>
                <a:latin typeface="+mn-lt"/>
                <a:ea typeface="+mn-lt"/>
              </a:defRPr>
            </a:lvl1pPr>
          </a:lstStyle>
          <a:p>
            <a:r>
              <a:rPr lang="zh-CN" altLang="en-US" dirty="0"/>
              <a:t>上海市安全文明校园</a:t>
            </a:r>
          </a:p>
        </p:txBody>
      </p:sp>
      <p:sp>
        <p:nvSpPr>
          <p:cNvPr id="6" name="文本框 5"/>
          <p:cNvSpPr txBox="1"/>
          <p:nvPr/>
        </p:nvSpPr>
        <p:spPr>
          <a:xfrm>
            <a:off x="6003208" y="4392930"/>
            <a:ext cx="3105785" cy="275590"/>
          </a:xfrm>
          <a:prstGeom prst="rect">
            <a:avLst/>
          </a:prstGeom>
          <a:noFill/>
        </p:spPr>
        <p:txBody>
          <a:bodyPr wrap="square" rtlCol="0">
            <a:spAutoFit/>
          </a:bodyPr>
          <a:lstStyle>
            <a:defPPr>
              <a:defRPr lang="zh-CN"/>
            </a:defPPr>
            <a:lvl1pPr>
              <a:defRPr sz="1200" b="1">
                <a:solidFill>
                  <a:srgbClr val="0070C0"/>
                </a:solidFill>
                <a:latin typeface="+mn-lt"/>
                <a:ea typeface="+mn-lt"/>
              </a:defRPr>
            </a:lvl1pPr>
          </a:lstStyle>
          <a:p>
            <a:r>
              <a:rPr lang="zh-CN" altLang="en-US" dirty="0"/>
              <a:t>上海学校后勤保卫系统</a:t>
            </a:r>
            <a:r>
              <a:rPr lang="en-US" altLang="zh-CN" dirty="0"/>
              <a:t>2020</a:t>
            </a:r>
            <a:r>
              <a:rPr lang="zh-CN" altLang="en-US" dirty="0"/>
              <a:t>年度感动人物</a:t>
            </a:r>
          </a:p>
        </p:txBody>
      </p:sp>
      <p:sp>
        <p:nvSpPr>
          <p:cNvPr id="8" name="燕尾形 47"/>
          <p:cNvSpPr/>
          <p:nvPr>
            <p:custDataLst>
              <p:tags r:id="rId1"/>
            </p:custDataLst>
          </p:nvPr>
        </p:nvSpPr>
        <p:spPr>
          <a:xfrm>
            <a:off x="255710" y="1329294"/>
            <a:ext cx="160020" cy="13652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32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9" name="燕尾形 47"/>
          <p:cNvSpPr/>
          <p:nvPr>
            <p:custDataLst>
              <p:tags r:id="rId2"/>
            </p:custDataLst>
          </p:nvPr>
        </p:nvSpPr>
        <p:spPr>
          <a:xfrm>
            <a:off x="255710" y="1773357"/>
            <a:ext cx="160020" cy="13652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32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4" name="燕尾形 47"/>
          <p:cNvSpPr/>
          <p:nvPr>
            <p:custDataLst>
              <p:tags r:id="rId3"/>
            </p:custDataLst>
          </p:nvPr>
        </p:nvSpPr>
        <p:spPr>
          <a:xfrm>
            <a:off x="247105" y="2571750"/>
            <a:ext cx="160020" cy="13652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32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pic>
        <p:nvPicPr>
          <p:cNvPr id="15" name="Picture 3">
            <a:extLst>
              <a:ext uri="{FF2B5EF4-FFF2-40B4-BE49-F238E27FC236}">
                <a16:creationId xmlns:a16="http://schemas.microsoft.com/office/drawing/2014/main" id="{931D9122-7C6A-40CC-94CA-8E649D567DA3}"/>
              </a:ext>
            </a:extLst>
          </p:cNvPr>
          <p:cNvPicPr>
            <a:picLocks noChangeAspect="1" noChangeArrowheads="1"/>
          </p:cNvPicPr>
          <p:nvPr/>
        </p:nvPicPr>
        <p:blipFill>
          <a:blip r:embed="rId9" cstate="print"/>
          <a:srcRect/>
          <a:stretch>
            <a:fillRect/>
          </a:stretch>
        </p:blipFill>
        <p:spPr bwMode="auto">
          <a:xfrm>
            <a:off x="7092280" y="2211710"/>
            <a:ext cx="1517650" cy="2023745"/>
          </a:xfrm>
          <a:prstGeom prst="rect">
            <a:avLst/>
          </a:prstGeom>
          <a:noFill/>
          <a:ln w="9525">
            <a:noFill/>
            <a:miter lim="800000"/>
            <a:headEnd/>
            <a:tailEnd/>
          </a:ln>
        </p:spPr>
      </p:pic>
      <p:sp>
        <p:nvSpPr>
          <p:cNvPr id="16" name="燕尾形 47">
            <a:extLst>
              <a:ext uri="{FF2B5EF4-FFF2-40B4-BE49-F238E27FC236}">
                <a16:creationId xmlns:a16="http://schemas.microsoft.com/office/drawing/2014/main" id="{3935A58C-F9E0-48AC-9F65-3E1C17EAA48A}"/>
              </a:ext>
            </a:extLst>
          </p:cNvPr>
          <p:cNvSpPr/>
          <p:nvPr>
            <p:custDataLst>
              <p:tags r:id="rId4"/>
            </p:custDataLst>
          </p:nvPr>
        </p:nvSpPr>
        <p:spPr>
          <a:xfrm>
            <a:off x="287165" y="3382010"/>
            <a:ext cx="160020" cy="13652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32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ransition advClick="0" advTm="5000">
    <p:push/>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7" name="图片 3" descr="bg3.jpg"/>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0" y="-46971"/>
            <a:ext cx="9228513" cy="5142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 name="Textfeld 1"/>
          <p:cNvSpPr txBox="1">
            <a:spLocks noChangeArrowheads="1"/>
          </p:cNvSpPr>
          <p:nvPr/>
        </p:nvSpPr>
        <p:spPr bwMode="auto">
          <a:xfrm>
            <a:off x="-108711" y="2931175"/>
            <a:ext cx="9035682"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00000"/>
              </a:lnSpc>
              <a:buClrTx/>
              <a:buSzTx/>
              <a:defRPr/>
            </a:pPr>
            <a:r>
              <a:rPr lang="en-US" altLang="zh-CN" sz="2800" b="1" dirty="0">
                <a:solidFill>
                  <a:srgbClr val="002060"/>
                </a:solidFill>
                <a:effectLst>
                  <a:outerShdw blurRad="38100" dist="19050" dir="2700000" algn="tl" rotWithShape="0">
                    <a:schemeClr val="dk1">
                      <a:alpha val="40000"/>
                    </a:schemeClr>
                  </a:outerShdw>
                </a:effectLst>
                <a:uLnTx/>
                <a:uFillTx/>
                <a:latin typeface="+mn-ea"/>
                <a:ea typeface="+mn-ea"/>
                <a:cs typeface="+mj-lt"/>
              </a:rPr>
              <a:t>2021年行政工作要点</a:t>
            </a:r>
          </a:p>
        </p:txBody>
      </p:sp>
      <p:sp>
        <p:nvSpPr>
          <p:cNvPr id="4099" name="Textfeld 3"/>
          <p:cNvSpPr txBox="1">
            <a:spLocks noChangeArrowheads="1"/>
          </p:cNvSpPr>
          <p:nvPr/>
        </p:nvSpPr>
        <p:spPr bwMode="auto">
          <a:xfrm>
            <a:off x="1010759" y="3959296"/>
            <a:ext cx="6481266"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buClrTx/>
              <a:buSzTx/>
            </a:pPr>
            <a:r>
              <a:rPr lang="en-US" altLang="zh-CN" sz="2000" b="1" dirty="0">
                <a:solidFill>
                  <a:srgbClr val="002060"/>
                </a:solidFill>
                <a:latin typeface="方正舒体" panose="02010601030101010101" pitchFamily="2" charset="-122"/>
                <a:ea typeface="方正舒体" panose="02010601030101010101" pitchFamily="2" charset="-122"/>
                <a:cs typeface="+mj-lt"/>
                <a:sym typeface="微软雅黑" panose="020B0503020204020204" pitchFamily="34" charset="-122"/>
              </a:rPr>
              <a:t>2021年4月30日</a:t>
            </a:r>
          </a:p>
        </p:txBody>
      </p:sp>
      <p:pic>
        <p:nvPicPr>
          <p:cNvPr id="4100" name="图片 3" descr="bg3.jpg"/>
          <p:cNvPicPr>
            <a:picLocks noChangeAspect="1" noChangeArrowheads="1"/>
          </p:cNvPicPr>
          <p:nvPr/>
        </p:nvPicPr>
        <p:blipFill>
          <a:blip r:embed="rId5" cstate="print">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0" y="670"/>
            <a:ext cx="5380224" cy="85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925706" y="1005576"/>
            <a:ext cx="4266474" cy="2713756"/>
          </a:xfrm>
          <a:prstGeom prst="rect">
            <a:avLst/>
          </a:prstGeom>
          <a:noFill/>
        </p:spPr>
        <p:txBody>
          <a:bodyPr wrap="square" rtlCol="0">
            <a:spAutoFit/>
          </a:bodyPr>
          <a:lstStyle/>
          <a:p>
            <a:pPr algn="ctr"/>
            <a:r>
              <a:rPr lang="zh-CN" altLang="en-US" sz="3200" b="1" dirty="0">
                <a:solidFill>
                  <a:srgbClr val="C00000"/>
                </a:solidFill>
                <a:latin typeface="+mj-lt"/>
                <a:ea typeface="+mj-lt"/>
                <a:cs typeface="+mj-lt"/>
              </a:rPr>
              <a:t>目标</a:t>
            </a:r>
            <a:endParaRPr lang="en-US" altLang="zh-CN" sz="3200" b="1" dirty="0">
              <a:solidFill>
                <a:srgbClr val="C00000"/>
              </a:solidFill>
              <a:latin typeface="+mj-lt"/>
              <a:ea typeface="+mj-lt"/>
              <a:cs typeface="+mj-lt"/>
            </a:endParaRPr>
          </a:p>
          <a:p>
            <a:pPr algn="ctr">
              <a:lnSpc>
                <a:spcPct val="150000"/>
              </a:lnSpc>
            </a:pPr>
            <a:r>
              <a:rPr lang="zh-CN" altLang="en-US" sz="3200" b="1" dirty="0">
                <a:solidFill>
                  <a:srgbClr val="002060"/>
                </a:solidFill>
                <a:latin typeface="+mj-lt"/>
                <a:ea typeface="+mj-lt"/>
                <a:cs typeface="+mj-lt"/>
              </a:rPr>
              <a:t>力量源泉  成功利器</a:t>
            </a:r>
            <a:endParaRPr lang="en-US" altLang="en-US" sz="3200" b="1" kern="1200" dirty="0">
              <a:solidFill>
                <a:srgbClr val="002060"/>
              </a:solidFill>
              <a:latin typeface="+mj-lt"/>
              <a:ea typeface="+mj-lt"/>
              <a:cs typeface="+mj-lt"/>
            </a:endParaRPr>
          </a:p>
          <a:p>
            <a:pPr algn="ctr">
              <a:lnSpc>
                <a:spcPct val="150000"/>
              </a:lnSpc>
            </a:pPr>
            <a:r>
              <a:rPr lang="zh-CN" altLang="en-US" sz="3200" b="1" dirty="0">
                <a:solidFill>
                  <a:srgbClr val="002060"/>
                </a:solidFill>
                <a:latin typeface="+mj-lt"/>
                <a:ea typeface="+mj-lt"/>
                <a:cs typeface="+mj-lt"/>
              </a:rPr>
              <a:t>结果体现  过程保证</a:t>
            </a:r>
            <a:endParaRPr lang="en-US" altLang="zh-CN" sz="3200" b="1" dirty="0">
              <a:solidFill>
                <a:srgbClr val="002060"/>
              </a:solidFill>
              <a:latin typeface="+mj-lt"/>
              <a:ea typeface="+mj-lt"/>
              <a:cs typeface="+mj-lt"/>
            </a:endParaRPr>
          </a:p>
          <a:p>
            <a:pPr algn="ctr">
              <a:lnSpc>
                <a:spcPct val="150000"/>
              </a:lnSpc>
            </a:pPr>
            <a:r>
              <a:rPr lang="zh-CN" altLang="en-US" sz="3200" b="1" dirty="0">
                <a:solidFill>
                  <a:srgbClr val="002060"/>
                </a:solidFill>
                <a:latin typeface="+mj-lt"/>
                <a:ea typeface="+mj-lt"/>
                <a:cs typeface="+mj-lt"/>
              </a:rPr>
              <a:t>担当责任  崇高价值</a:t>
            </a:r>
            <a:endParaRPr lang="en-US" altLang="en-US" sz="3200" b="1" kern="1200" dirty="0">
              <a:solidFill>
                <a:srgbClr val="002060"/>
              </a:solidFill>
              <a:latin typeface="+mj-lt"/>
              <a:ea typeface="+mj-lt"/>
              <a:cs typeface="+mj-lt"/>
            </a:endParaRPr>
          </a:p>
        </p:txBody>
      </p:sp>
    </p:spTree>
  </p:cSld>
  <p:clrMapOvr>
    <a:masterClrMapping/>
  </p:clrMapOvr>
  <mc:AlternateContent xmlns:mc="http://schemas.openxmlformats.org/markup-compatibility/2006" xmlns:p14="http://schemas.microsoft.com/office/powerpoint/2010/main">
    <mc:Choice Requires="p14">
      <p:transition p14:dur="0" advClick="0" advTm="5000"/>
    </mc:Choice>
    <mc:Fallback xmlns="">
      <p:transition advClick="0" advTm="500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05526" y="1059582"/>
            <a:ext cx="8370930" cy="2816990"/>
          </a:xfrm>
          <a:prstGeom prst="rect">
            <a:avLst/>
          </a:prstGeom>
          <a:noFill/>
        </p:spPr>
        <p:txBody>
          <a:bodyPr wrap="square" rtlCol="0">
            <a:spAutoFit/>
          </a:bodyPr>
          <a:lstStyle/>
          <a:p>
            <a:pPr algn="ctr"/>
            <a:r>
              <a:rPr lang="zh-CN" altLang="en-US" sz="2800" b="1" dirty="0">
                <a:solidFill>
                  <a:srgbClr val="C00000"/>
                </a:solidFill>
                <a:latin typeface="+mj-lt"/>
                <a:ea typeface="+mj-lt"/>
                <a:cs typeface="+mj-lt"/>
              </a:rPr>
              <a:t>中共中央 国务院</a:t>
            </a:r>
            <a:endParaRPr lang="en-US" altLang="zh-CN" sz="2800" b="1" dirty="0">
              <a:solidFill>
                <a:srgbClr val="C00000"/>
              </a:solidFill>
              <a:latin typeface="+mj-lt"/>
              <a:ea typeface="+mj-lt"/>
              <a:cs typeface="+mj-lt"/>
            </a:endParaRPr>
          </a:p>
          <a:p>
            <a:pPr algn="ctr">
              <a:lnSpc>
                <a:spcPct val="150000"/>
              </a:lnSpc>
            </a:pPr>
            <a:r>
              <a:rPr lang="en-US" altLang="zh-CN" sz="2800" b="1" dirty="0">
                <a:solidFill>
                  <a:srgbClr val="002060"/>
                </a:solidFill>
                <a:latin typeface="+mj-lt"/>
                <a:ea typeface="+mj-lt"/>
                <a:cs typeface="+mj-lt"/>
              </a:rPr>
              <a:t>《</a:t>
            </a:r>
            <a:r>
              <a:rPr lang="zh-CN" altLang="en-US" sz="2800" b="1" dirty="0">
                <a:solidFill>
                  <a:srgbClr val="002060"/>
                </a:solidFill>
                <a:latin typeface="+mj-lt"/>
                <a:ea typeface="+mj-lt"/>
                <a:cs typeface="+mj-lt"/>
              </a:rPr>
              <a:t>深化新时代教育评价改革总体方案</a:t>
            </a:r>
            <a:r>
              <a:rPr lang="en-US" altLang="zh-CN" sz="2800" b="1" dirty="0">
                <a:solidFill>
                  <a:srgbClr val="002060"/>
                </a:solidFill>
                <a:latin typeface="+mj-lt"/>
                <a:ea typeface="+mj-lt"/>
                <a:cs typeface="+mj-lt"/>
              </a:rPr>
              <a:t>》</a:t>
            </a:r>
          </a:p>
          <a:p>
            <a:pPr algn="ctr"/>
            <a:r>
              <a:rPr lang="en-US" altLang="zh-CN" sz="2800" b="1" dirty="0">
                <a:solidFill>
                  <a:srgbClr val="002060"/>
                </a:solidFill>
                <a:latin typeface="+mj-lt"/>
                <a:ea typeface="+mj-lt"/>
                <a:cs typeface="+mj-lt"/>
              </a:rPr>
              <a:t> </a:t>
            </a:r>
            <a:r>
              <a:rPr lang="zh-CN" altLang="en-US" sz="2800" b="1" dirty="0">
                <a:solidFill>
                  <a:srgbClr val="C00000"/>
                </a:solidFill>
                <a:latin typeface="+mj-lt"/>
                <a:ea typeface="+mj-lt"/>
                <a:cs typeface="+mj-lt"/>
              </a:rPr>
              <a:t>教育部 </a:t>
            </a:r>
            <a:endParaRPr lang="en-US" altLang="zh-CN" sz="2800" b="1" dirty="0">
              <a:solidFill>
                <a:srgbClr val="C00000"/>
              </a:solidFill>
              <a:latin typeface="+mj-lt"/>
              <a:ea typeface="+mj-lt"/>
              <a:cs typeface="+mj-lt"/>
            </a:endParaRPr>
          </a:p>
          <a:p>
            <a:pPr algn="ctr">
              <a:lnSpc>
                <a:spcPct val="150000"/>
              </a:lnSpc>
            </a:pPr>
            <a:r>
              <a:rPr lang="en-US" altLang="zh-CN" sz="2800" b="1" dirty="0">
                <a:solidFill>
                  <a:srgbClr val="002060"/>
                </a:solidFill>
                <a:latin typeface="+mj-lt"/>
                <a:ea typeface="+mj-lt"/>
                <a:cs typeface="+mj-lt"/>
              </a:rPr>
              <a:t>《</a:t>
            </a:r>
            <a:r>
              <a:rPr lang="zh-CN" altLang="en-US" sz="2800" b="1" dirty="0">
                <a:solidFill>
                  <a:srgbClr val="002060"/>
                </a:solidFill>
                <a:latin typeface="+mj-lt"/>
                <a:ea typeface="+mj-lt"/>
                <a:cs typeface="+mj-lt"/>
              </a:rPr>
              <a:t>职业教育提质培优行动计划（</a:t>
            </a:r>
            <a:r>
              <a:rPr lang="en-US" altLang="zh-CN" sz="2800" b="1" dirty="0">
                <a:solidFill>
                  <a:srgbClr val="002060"/>
                </a:solidFill>
                <a:latin typeface="+mj-lt"/>
                <a:ea typeface="+mj-lt"/>
                <a:cs typeface="+mj-lt"/>
              </a:rPr>
              <a:t>2020—2023</a:t>
            </a:r>
            <a:r>
              <a:rPr lang="zh-CN" altLang="en-US" sz="2800" b="1" dirty="0">
                <a:solidFill>
                  <a:srgbClr val="002060"/>
                </a:solidFill>
                <a:latin typeface="+mj-lt"/>
                <a:ea typeface="+mj-lt"/>
                <a:cs typeface="+mj-lt"/>
              </a:rPr>
              <a:t>年）</a:t>
            </a:r>
            <a:r>
              <a:rPr lang="en-US" altLang="zh-CN" sz="2800" b="1" dirty="0">
                <a:solidFill>
                  <a:srgbClr val="002060"/>
                </a:solidFill>
                <a:latin typeface="+mj-lt"/>
                <a:ea typeface="+mj-lt"/>
                <a:cs typeface="+mj-lt"/>
              </a:rPr>
              <a:t>》</a:t>
            </a:r>
          </a:p>
          <a:p>
            <a:pPr algn="ctr">
              <a:lnSpc>
                <a:spcPct val="150000"/>
              </a:lnSpc>
            </a:pPr>
            <a:r>
              <a:rPr lang="en-US" altLang="zh-CN" sz="2800" b="1" dirty="0">
                <a:solidFill>
                  <a:srgbClr val="002060"/>
                </a:solidFill>
                <a:latin typeface="+mj-lt"/>
                <a:ea typeface="+mj-lt"/>
                <a:cs typeface="+mj-lt"/>
              </a:rPr>
              <a:t>《</a:t>
            </a:r>
            <a:r>
              <a:rPr lang="zh-CN" altLang="en-US" sz="2800" b="1" dirty="0">
                <a:solidFill>
                  <a:srgbClr val="002060"/>
                </a:solidFill>
                <a:latin typeface="+mj-lt"/>
                <a:ea typeface="+mj-lt"/>
                <a:cs typeface="+mj-lt"/>
              </a:rPr>
              <a:t>本科层次职业教育专业设置管理办法（试行）</a:t>
            </a:r>
            <a:r>
              <a:rPr lang="en-US" altLang="zh-CN" sz="2800" b="1" dirty="0">
                <a:solidFill>
                  <a:srgbClr val="002060"/>
                </a:solidFill>
                <a:latin typeface="+mj-lt"/>
                <a:ea typeface="+mj-lt"/>
                <a:cs typeface="+mj-lt"/>
              </a:rPr>
              <a:t>》</a:t>
            </a:r>
            <a:endParaRPr lang="zh-CN" altLang="en-US" sz="2800" b="1" dirty="0">
              <a:solidFill>
                <a:srgbClr val="002060"/>
              </a:solidFill>
              <a:latin typeface="+mj-lt"/>
              <a:ea typeface="+mj-lt"/>
              <a:cs typeface="+mj-lt"/>
            </a:endParaRPr>
          </a:p>
        </p:txBody>
      </p:sp>
    </p:spTree>
  </p:cSld>
  <p:clrMapOvr>
    <a:masterClrMapping/>
  </p:clrMapOvr>
  <mc:AlternateContent xmlns:mc="http://schemas.openxmlformats.org/markup-compatibility/2006" xmlns:p14="http://schemas.microsoft.com/office/powerpoint/2010/main">
    <mc:Choice Requires="p14">
      <p:transition p14:dur="0" advClick="0" advTm="5000"/>
    </mc:Choice>
    <mc:Fallback xmlns="">
      <p:transition advClick="0" advTm="500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43508" y="897564"/>
            <a:ext cx="8910990" cy="3230245"/>
          </a:xfrm>
          <a:prstGeom prst="rect">
            <a:avLst/>
          </a:prstGeom>
          <a:noFill/>
        </p:spPr>
        <p:txBody>
          <a:bodyPr wrap="square" rtlCol="0">
            <a:spAutoFit/>
          </a:bodyPr>
          <a:lstStyle/>
          <a:p>
            <a:pPr algn="ctr"/>
            <a:r>
              <a:rPr lang="zh-CN" altLang="en-US" sz="3200" b="1" dirty="0">
                <a:solidFill>
                  <a:srgbClr val="C00000"/>
                </a:solidFill>
                <a:latin typeface="+mj-lt"/>
                <a:ea typeface="+mj-lt"/>
                <a:cs typeface="+mj-lt"/>
              </a:rPr>
              <a:t>上海市 </a:t>
            </a:r>
            <a:endParaRPr lang="en-US" altLang="zh-CN" sz="3200" b="1" dirty="0">
              <a:solidFill>
                <a:srgbClr val="C00000"/>
              </a:solidFill>
              <a:latin typeface="+mj-lt"/>
              <a:ea typeface="+mj-lt"/>
              <a:cs typeface="+mj-lt"/>
            </a:endParaRPr>
          </a:p>
          <a:p>
            <a:pPr algn="ctr"/>
            <a:r>
              <a:rPr lang="zh-CN" altLang="en-US" sz="2800" b="1" dirty="0">
                <a:solidFill>
                  <a:srgbClr val="002060"/>
                </a:solidFill>
                <a:latin typeface="+mj-lt"/>
                <a:ea typeface="+mj-lt"/>
                <a:cs typeface="+mj-lt"/>
              </a:rPr>
              <a:t>关于印发上海市建设产教融合型城市试点方案的通知</a:t>
            </a:r>
            <a:endParaRPr lang="en-US" altLang="zh-CN" sz="2800" b="1" dirty="0">
              <a:solidFill>
                <a:srgbClr val="002060"/>
              </a:solidFill>
              <a:latin typeface="+mj-lt"/>
              <a:ea typeface="+mj-lt"/>
              <a:cs typeface="+mj-lt"/>
            </a:endParaRPr>
          </a:p>
          <a:p>
            <a:pPr algn="ctr"/>
            <a:endParaRPr lang="en-US" altLang="zh-CN" sz="2800" b="1" dirty="0">
              <a:solidFill>
                <a:srgbClr val="002060"/>
              </a:solidFill>
              <a:latin typeface="+mj-lt"/>
              <a:ea typeface="+mj-lt"/>
              <a:cs typeface="+mj-lt"/>
            </a:endParaRPr>
          </a:p>
          <a:p>
            <a:pPr algn="ctr"/>
            <a:r>
              <a:rPr lang="zh-CN" altLang="zh-CN" sz="2800" b="1" dirty="0">
                <a:solidFill>
                  <a:srgbClr val="002060"/>
                </a:solidFill>
                <a:latin typeface="+mj-lt"/>
                <a:ea typeface="+mj-lt"/>
                <a:cs typeface="+mj-lt"/>
              </a:rPr>
              <a:t>上海职业教育高质量发展行动计划（</a:t>
            </a:r>
            <a:r>
              <a:rPr lang="en-US" altLang="zh-CN" sz="2800" b="1" dirty="0">
                <a:solidFill>
                  <a:srgbClr val="002060"/>
                </a:solidFill>
                <a:latin typeface="+mj-lt"/>
                <a:ea typeface="+mj-lt"/>
                <a:cs typeface="+mj-lt"/>
              </a:rPr>
              <a:t>2019-2022</a:t>
            </a:r>
            <a:r>
              <a:rPr lang="zh-CN" altLang="zh-CN" sz="2800" b="1" dirty="0">
                <a:solidFill>
                  <a:srgbClr val="002060"/>
                </a:solidFill>
                <a:latin typeface="+mj-lt"/>
                <a:ea typeface="+mj-lt"/>
                <a:cs typeface="+mj-lt"/>
              </a:rPr>
              <a:t>年）</a:t>
            </a:r>
            <a:endParaRPr lang="en-US" altLang="zh-CN" sz="2800" b="1" dirty="0">
              <a:solidFill>
                <a:srgbClr val="002060"/>
              </a:solidFill>
              <a:latin typeface="+mj-lt"/>
              <a:ea typeface="+mj-lt"/>
              <a:cs typeface="+mj-lt"/>
            </a:endParaRPr>
          </a:p>
          <a:p>
            <a:pPr algn="ctr"/>
            <a:r>
              <a:rPr lang="zh-CN" altLang="en-US" sz="2800" b="1" dirty="0">
                <a:solidFill>
                  <a:srgbClr val="002060"/>
                </a:solidFill>
                <a:latin typeface="+mj-lt"/>
                <a:ea typeface="+mj-lt"/>
                <a:cs typeface="+mj-lt"/>
              </a:rPr>
              <a:t>双一流高等职业院校建设</a:t>
            </a:r>
            <a:r>
              <a:rPr lang="zh-CN" altLang="zh-CN" sz="2800" b="1" dirty="0">
                <a:solidFill>
                  <a:srgbClr val="002060"/>
                </a:solidFill>
                <a:latin typeface="+mj-lt"/>
                <a:ea typeface="+mj-lt"/>
                <a:cs typeface="+mj-lt"/>
              </a:rPr>
              <a:t>（</a:t>
            </a:r>
            <a:r>
              <a:rPr lang="en-US" altLang="zh-CN" sz="2800" b="1" dirty="0">
                <a:solidFill>
                  <a:srgbClr val="002060"/>
                </a:solidFill>
                <a:latin typeface="+mj-lt"/>
                <a:ea typeface="+mj-lt"/>
                <a:cs typeface="+mj-lt"/>
              </a:rPr>
              <a:t>2019-2022</a:t>
            </a:r>
            <a:r>
              <a:rPr lang="zh-CN" altLang="zh-CN" sz="2800" b="1" dirty="0">
                <a:solidFill>
                  <a:srgbClr val="002060"/>
                </a:solidFill>
                <a:latin typeface="+mj-lt"/>
                <a:ea typeface="+mj-lt"/>
                <a:cs typeface="+mj-lt"/>
              </a:rPr>
              <a:t>年）</a:t>
            </a:r>
            <a:endParaRPr lang="en-US" altLang="zh-CN" sz="2800" b="1" dirty="0">
              <a:solidFill>
                <a:srgbClr val="002060"/>
              </a:solidFill>
              <a:latin typeface="+mj-lt"/>
              <a:ea typeface="+mj-lt"/>
              <a:cs typeface="+mj-lt"/>
            </a:endParaRPr>
          </a:p>
          <a:p>
            <a:pPr algn="ctr"/>
            <a:endParaRPr lang="en-US" altLang="zh-CN" sz="3000" b="1" dirty="0">
              <a:solidFill>
                <a:srgbClr val="002060"/>
              </a:solidFill>
              <a:latin typeface="华文行楷" panose="02010800040101010101" pitchFamily="2" charset="-122"/>
              <a:ea typeface="华文行楷" panose="02010800040101010101" pitchFamily="2" charset="-122"/>
            </a:endParaRPr>
          </a:p>
          <a:p>
            <a:pPr algn="ctr"/>
            <a:r>
              <a:rPr lang="en-US" altLang="zh-CN" sz="3000" b="1" dirty="0">
                <a:solidFill>
                  <a:srgbClr val="002060"/>
                </a:solidFill>
                <a:latin typeface="华文行楷" panose="02010800040101010101" pitchFamily="2" charset="-122"/>
                <a:ea typeface="华文行楷" panose="02010800040101010101" pitchFamily="2" charset="-122"/>
              </a:rPr>
              <a:t> </a:t>
            </a:r>
            <a:endParaRPr lang="en-US" altLang="en-US" sz="3000" b="1" kern="1200" dirty="0">
              <a:solidFill>
                <a:srgbClr val="002060"/>
              </a:solidFill>
              <a:latin typeface="华文行楷" panose="02010800040101010101" pitchFamily="2" charset="-122"/>
              <a:ea typeface="华文行楷" panose="0201080004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p14:dur="0" advClick="0" advTm="5000"/>
    </mc:Choice>
    <mc:Fallback xmlns="">
      <p:transition advClick="0" advTm="500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H_Desc_1"/>
          <p:cNvSpPr/>
          <p:nvPr>
            <p:custDataLst>
              <p:tags r:id="rId2"/>
            </p:custDataLst>
          </p:nvPr>
        </p:nvSpPr>
        <p:spPr>
          <a:xfrm>
            <a:off x="683568" y="1221600"/>
            <a:ext cx="7679996" cy="2646294"/>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19050" cap="sq">
            <a:noFill/>
            <a:bevel/>
          </a:ln>
        </p:spPr>
        <p:style>
          <a:lnRef idx="2">
            <a:schemeClr val="accent1">
              <a:shade val="50000"/>
            </a:schemeClr>
          </a:lnRef>
          <a:fillRef idx="1">
            <a:schemeClr val="accent1"/>
          </a:fillRef>
          <a:effectRef idx="0">
            <a:schemeClr val="accent1"/>
          </a:effectRef>
          <a:fontRef idx="minor">
            <a:schemeClr val="lt1"/>
          </a:fontRef>
        </p:style>
        <p:txBody>
          <a:bodyPr lIns="81000" rIns="81000">
            <a:normAutofit fontScale="92500" lnSpcReduction="10000"/>
          </a:bodyPr>
          <a:lstStyle/>
          <a:p>
            <a:pPr>
              <a:lnSpc>
                <a:spcPct val="150000"/>
              </a:lnSpc>
            </a:pPr>
            <a:r>
              <a:rPr lang="en-US" altLang="zh-CN" sz="1800" b="1" dirty="0">
                <a:solidFill>
                  <a:srgbClr val="002060"/>
                </a:solidFill>
                <a:latin typeface="+mj-ea"/>
                <a:ea typeface="+mj-ea"/>
              </a:rPr>
              <a:t>       2021</a:t>
            </a:r>
            <a:r>
              <a:rPr lang="zh-CN" altLang="zh-CN" sz="1800" b="1" dirty="0">
                <a:solidFill>
                  <a:srgbClr val="002060"/>
                </a:solidFill>
                <a:latin typeface="+mj-ea"/>
                <a:ea typeface="+mj-ea"/>
              </a:rPr>
              <a:t>年，学校要以习近平新时代中国特色社会主义思想为指导，深入贯彻党的十九届五中全会精神</a:t>
            </a:r>
            <a:r>
              <a:rPr lang="zh-CN" altLang="en-US" sz="1800" b="1" dirty="0">
                <a:solidFill>
                  <a:srgbClr val="002060"/>
                </a:solidFill>
                <a:latin typeface="+mj-ea"/>
                <a:ea typeface="+mj-ea"/>
              </a:rPr>
              <a:t>、</a:t>
            </a:r>
            <a:r>
              <a:rPr lang="zh-CN" altLang="zh-CN" sz="1800" b="1" dirty="0">
                <a:solidFill>
                  <a:srgbClr val="002060"/>
                </a:solidFill>
                <a:latin typeface="+mj-ea"/>
                <a:ea typeface="+mj-ea"/>
              </a:rPr>
              <a:t>习近平总书记关于教育的重要论述和全国教育大会精神，全面贯彻党的教育方针，围绕立德树人根本任务，落实《国家职业教育改革实施方案》，推进《上海职业教育高质量发展行动计划（</a:t>
            </a:r>
            <a:r>
              <a:rPr lang="en-US" altLang="zh-CN" sz="1800" b="1" dirty="0">
                <a:solidFill>
                  <a:srgbClr val="002060"/>
                </a:solidFill>
                <a:latin typeface="+mj-ea"/>
                <a:ea typeface="+mj-ea"/>
              </a:rPr>
              <a:t>2019-2022</a:t>
            </a:r>
            <a:r>
              <a:rPr lang="zh-CN" altLang="zh-CN" sz="1800" b="1" dirty="0">
                <a:solidFill>
                  <a:srgbClr val="002060"/>
                </a:solidFill>
                <a:latin typeface="+mj-ea"/>
                <a:ea typeface="+mj-ea"/>
              </a:rPr>
              <a:t>年）》，推进双一流院校建设、教育综合改革和教育评价改革，巩固拓展新冠肺炎疫情防控和教育改革发展成果，</a:t>
            </a:r>
            <a:r>
              <a:rPr lang="zh-CN" altLang="en-US" sz="1800" b="1" dirty="0">
                <a:solidFill>
                  <a:srgbClr val="002060"/>
                </a:solidFill>
                <a:latin typeface="+mj-ea"/>
                <a:ea typeface="+mj-ea"/>
              </a:rPr>
              <a:t>凝神聚力，</a:t>
            </a:r>
            <a:r>
              <a:rPr lang="zh-CN" altLang="zh-CN" sz="1800" b="1" dirty="0">
                <a:solidFill>
                  <a:srgbClr val="002060"/>
                </a:solidFill>
                <a:latin typeface="+mj-ea"/>
                <a:ea typeface="+mj-ea"/>
              </a:rPr>
              <a:t>攻坚克难，提升内涵，推动学校人才培养事业的全面发展，培养德智体美劳全面发展的社会主义接班人。</a:t>
            </a:r>
          </a:p>
          <a:p>
            <a:pPr>
              <a:lnSpc>
                <a:spcPct val="150000"/>
              </a:lnSpc>
            </a:pPr>
            <a:endParaRPr lang="zh-CN" altLang="zh-CN" sz="2100" b="1" dirty="0">
              <a:solidFill>
                <a:srgbClr val="002060"/>
              </a:solidFill>
              <a:latin typeface="+mj-ea"/>
              <a:ea typeface="+mj-ea"/>
            </a:endParaRPr>
          </a:p>
        </p:txBody>
      </p:sp>
      <p:sp>
        <p:nvSpPr>
          <p:cNvPr id="3" name="矩形 2"/>
          <p:cNvSpPr/>
          <p:nvPr/>
        </p:nvSpPr>
        <p:spPr>
          <a:xfrm>
            <a:off x="251520" y="573528"/>
            <a:ext cx="8478942" cy="425583"/>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eaLnBrk="1" fontAlgn="auto" hangingPunct="1">
              <a:spcBef>
                <a:spcPts val="0"/>
              </a:spcBef>
              <a:spcAft>
                <a:spcPts val="0"/>
              </a:spcAft>
            </a:pPr>
            <a:endParaRPr lang="zh-CN" altLang="en-US" sz="100">
              <a:solidFill>
                <a:srgbClr val="00B0F0"/>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683568" y="691256"/>
            <a:ext cx="333375" cy="419100"/>
            <a:chOff x="3730625" y="2654300"/>
            <a:chExt cx="444500" cy="558800"/>
          </a:xfrm>
        </p:grpSpPr>
        <p:sp>
          <p:nvSpPr>
            <p:cNvPr id="14" name="MH_Other_1"/>
            <p:cNvSpPr/>
            <p:nvPr>
              <p:custDataLst>
                <p:tags r:id="rId5"/>
              </p:custDataLst>
            </p:nvPr>
          </p:nvSpPr>
          <p:spPr>
            <a:xfrm rot="19743805">
              <a:off x="3730625" y="2654300"/>
              <a:ext cx="173038" cy="558800"/>
            </a:xfrm>
            <a:custGeom>
              <a:avLst/>
              <a:gdLst>
                <a:gd name="connsiteX0" fmla="*/ 128434 w 128434"/>
                <a:gd name="connsiteY0" fmla="*/ 64576 h 416103"/>
                <a:gd name="connsiteX1" fmla="*/ 128434 w 128434"/>
                <a:gd name="connsiteY1" fmla="*/ 416103 h 416103"/>
                <a:gd name="connsiteX2" fmla="*/ 0 w 128434"/>
                <a:gd name="connsiteY2" fmla="*/ 339125 h 416103"/>
                <a:gd name="connsiteX3" fmla="*/ 0 w 128434"/>
                <a:gd name="connsiteY3" fmla="*/ 0 h 416103"/>
              </a:gdLst>
              <a:ahLst/>
              <a:cxnLst>
                <a:cxn ang="0">
                  <a:pos x="connsiteX0" y="connsiteY0"/>
                </a:cxn>
                <a:cxn ang="0">
                  <a:pos x="connsiteX1" y="connsiteY1"/>
                </a:cxn>
                <a:cxn ang="0">
                  <a:pos x="connsiteX2" y="connsiteY2"/>
                </a:cxn>
                <a:cxn ang="0">
                  <a:pos x="connsiteX3" y="connsiteY3"/>
                </a:cxn>
              </a:cxnLst>
              <a:rect l="l" t="t" r="r" b="b"/>
              <a:pathLst>
                <a:path w="128434" h="416103">
                  <a:moveTo>
                    <a:pt x="128434" y="64576"/>
                  </a:moveTo>
                  <a:lnTo>
                    <a:pt x="128434" y="416103"/>
                  </a:lnTo>
                  <a:lnTo>
                    <a:pt x="0" y="339125"/>
                  </a:lnTo>
                  <a:lnTo>
                    <a:pt x="0" y="0"/>
                  </a:lnTo>
                  <a:close/>
                </a:path>
              </a:pathLst>
            </a:cu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0">
                <a:latin typeface="Arial" panose="020B0604020202020204" pitchFamily="34" charset="0"/>
                <a:ea typeface="黑体" panose="02010609060101010101" pitchFamily="49" charset="-122"/>
              </a:endParaRPr>
            </a:p>
          </p:txBody>
        </p:sp>
        <p:sp>
          <p:nvSpPr>
            <p:cNvPr id="15" name="MH_Other_2"/>
            <p:cNvSpPr/>
            <p:nvPr>
              <p:custDataLst>
                <p:tags r:id="rId6"/>
              </p:custDataLst>
            </p:nvPr>
          </p:nvSpPr>
          <p:spPr>
            <a:xfrm rot="19743805">
              <a:off x="4003675" y="2654300"/>
              <a:ext cx="171450" cy="558800"/>
            </a:xfrm>
            <a:custGeom>
              <a:avLst/>
              <a:gdLst>
                <a:gd name="connsiteX0" fmla="*/ 128434 w 128434"/>
                <a:gd name="connsiteY0" fmla="*/ 64576 h 416103"/>
                <a:gd name="connsiteX1" fmla="*/ 128434 w 128434"/>
                <a:gd name="connsiteY1" fmla="*/ 416103 h 416103"/>
                <a:gd name="connsiteX2" fmla="*/ 0 w 128434"/>
                <a:gd name="connsiteY2" fmla="*/ 339125 h 416103"/>
                <a:gd name="connsiteX3" fmla="*/ 0 w 128434"/>
                <a:gd name="connsiteY3" fmla="*/ 0 h 416103"/>
              </a:gdLst>
              <a:ahLst/>
              <a:cxnLst>
                <a:cxn ang="0">
                  <a:pos x="connsiteX0" y="connsiteY0"/>
                </a:cxn>
                <a:cxn ang="0">
                  <a:pos x="connsiteX1" y="connsiteY1"/>
                </a:cxn>
                <a:cxn ang="0">
                  <a:pos x="connsiteX2" y="connsiteY2"/>
                </a:cxn>
                <a:cxn ang="0">
                  <a:pos x="connsiteX3" y="connsiteY3"/>
                </a:cxn>
              </a:cxnLst>
              <a:rect l="l" t="t" r="r" b="b"/>
              <a:pathLst>
                <a:path w="128434" h="416103">
                  <a:moveTo>
                    <a:pt x="128434" y="64576"/>
                  </a:moveTo>
                  <a:lnTo>
                    <a:pt x="128434" y="416103"/>
                  </a:lnTo>
                  <a:lnTo>
                    <a:pt x="0" y="339125"/>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0">
                <a:latin typeface="Arial" panose="020B0604020202020204" pitchFamily="34" charset="0"/>
                <a:ea typeface="黑体" panose="02010609060101010101" pitchFamily="49" charset="-122"/>
              </a:endParaRPr>
            </a:p>
          </p:txBody>
        </p:sp>
      </p:grpSp>
      <p:grpSp>
        <p:nvGrpSpPr>
          <p:cNvPr id="9" name="组合 8"/>
          <p:cNvGrpSpPr/>
          <p:nvPr/>
        </p:nvGrpSpPr>
        <p:grpSpPr>
          <a:xfrm rot="10800000">
            <a:off x="8136396" y="3705876"/>
            <a:ext cx="333375" cy="419100"/>
            <a:chOff x="3730625" y="2654300"/>
            <a:chExt cx="444500" cy="558800"/>
          </a:xfrm>
        </p:grpSpPr>
        <p:sp>
          <p:nvSpPr>
            <p:cNvPr id="10" name="MH_Other_1"/>
            <p:cNvSpPr/>
            <p:nvPr>
              <p:custDataLst>
                <p:tags r:id="rId3"/>
              </p:custDataLst>
            </p:nvPr>
          </p:nvSpPr>
          <p:spPr>
            <a:xfrm rot="19743805">
              <a:off x="3730625" y="2654300"/>
              <a:ext cx="173038" cy="558800"/>
            </a:xfrm>
            <a:custGeom>
              <a:avLst/>
              <a:gdLst>
                <a:gd name="connsiteX0" fmla="*/ 128434 w 128434"/>
                <a:gd name="connsiteY0" fmla="*/ 64576 h 416103"/>
                <a:gd name="connsiteX1" fmla="*/ 128434 w 128434"/>
                <a:gd name="connsiteY1" fmla="*/ 416103 h 416103"/>
                <a:gd name="connsiteX2" fmla="*/ 0 w 128434"/>
                <a:gd name="connsiteY2" fmla="*/ 339125 h 416103"/>
                <a:gd name="connsiteX3" fmla="*/ 0 w 128434"/>
                <a:gd name="connsiteY3" fmla="*/ 0 h 416103"/>
              </a:gdLst>
              <a:ahLst/>
              <a:cxnLst>
                <a:cxn ang="0">
                  <a:pos x="connsiteX0" y="connsiteY0"/>
                </a:cxn>
                <a:cxn ang="0">
                  <a:pos x="connsiteX1" y="connsiteY1"/>
                </a:cxn>
                <a:cxn ang="0">
                  <a:pos x="connsiteX2" y="connsiteY2"/>
                </a:cxn>
                <a:cxn ang="0">
                  <a:pos x="connsiteX3" y="connsiteY3"/>
                </a:cxn>
              </a:cxnLst>
              <a:rect l="l" t="t" r="r" b="b"/>
              <a:pathLst>
                <a:path w="128434" h="416103">
                  <a:moveTo>
                    <a:pt x="128434" y="64576"/>
                  </a:moveTo>
                  <a:lnTo>
                    <a:pt x="128434" y="416103"/>
                  </a:lnTo>
                  <a:lnTo>
                    <a:pt x="0" y="339125"/>
                  </a:lnTo>
                  <a:lnTo>
                    <a:pt x="0" y="0"/>
                  </a:lnTo>
                  <a:close/>
                </a:path>
              </a:pathLst>
            </a:cu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0">
                <a:latin typeface="Arial" panose="020B0604020202020204" pitchFamily="34" charset="0"/>
                <a:ea typeface="黑体" panose="02010609060101010101" pitchFamily="49" charset="-122"/>
              </a:endParaRPr>
            </a:p>
          </p:txBody>
        </p:sp>
        <p:sp>
          <p:nvSpPr>
            <p:cNvPr id="11" name="MH_Other_2"/>
            <p:cNvSpPr/>
            <p:nvPr>
              <p:custDataLst>
                <p:tags r:id="rId4"/>
              </p:custDataLst>
            </p:nvPr>
          </p:nvSpPr>
          <p:spPr>
            <a:xfrm rot="19743805">
              <a:off x="4003675" y="2654300"/>
              <a:ext cx="171450" cy="558800"/>
            </a:xfrm>
            <a:custGeom>
              <a:avLst/>
              <a:gdLst>
                <a:gd name="connsiteX0" fmla="*/ 128434 w 128434"/>
                <a:gd name="connsiteY0" fmla="*/ 64576 h 416103"/>
                <a:gd name="connsiteX1" fmla="*/ 128434 w 128434"/>
                <a:gd name="connsiteY1" fmla="*/ 416103 h 416103"/>
                <a:gd name="connsiteX2" fmla="*/ 0 w 128434"/>
                <a:gd name="connsiteY2" fmla="*/ 339125 h 416103"/>
                <a:gd name="connsiteX3" fmla="*/ 0 w 128434"/>
                <a:gd name="connsiteY3" fmla="*/ 0 h 416103"/>
              </a:gdLst>
              <a:ahLst/>
              <a:cxnLst>
                <a:cxn ang="0">
                  <a:pos x="connsiteX0" y="connsiteY0"/>
                </a:cxn>
                <a:cxn ang="0">
                  <a:pos x="connsiteX1" y="connsiteY1"/>
                </a:cxn>
                <a:cxn ang="0">
                  <a:pos x="connsiteX2" y="connsiteY2"/>
                </a:cxn>
                <a:cxn ang="0">
                  <a:pos x="connsiteX3" y="connsiteY3"/>
                </a:cxn>
              </a:cxnLst>
              <a:rect l="l" t="t" r="r" b="b"/>
              <a:pathLst>
                <a:path w="128434" h="416103">
                  <a:moveTo>
                    <a:pt x="128434" y="64576"/>
                  </a:moveTo>
                  <a:lnTo>
                    <a:pt x="128434" y="416103"/>
                  </a:lnTo>
                  <a:lnTo>
                    <a:pt x="0" y="339125"/>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0">
                <a:latin typeface="Arial" panose="020B0604020202020204" pitchFamily="34" charset="0"/>
                <a:ea typeface="黑体" panose="02010609060101010101" pitchFamily="49" charset="-122"/>
              </a:endParaRP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H_Others_10"/>
          <p:cNvSpPr txBox="1"/>
          <p:nvPr>
            <p:custDataLst>
              <p:tags r:id="rId2"/>
            </p:custDataLst>
          </p:nvPr>
        </p:nvSpPr>
        <p:spPr>
          <a:xfrm>
            <a:off x="997320" y="2404523"/>
            <a:ext cx="1095375" cy="484748"/>
          </a:xfrm>
          <a:prstGeom prst="rect">
            <a:avLst/>
          </a:prstGeom>
          <a:noFill/>
          <a:ln>
            <a:noFill/>
          </a:ln>
        </p:spPr>
        <p:txBody>
          <a:bodyPr wrap="square" lIns="0" tIns="0" rIns="0" bIns="0" rtlCol="0" anchor="ctr" anchorCtr="0">
            <a:noAutofit/>
          </a:bodyPr>
          <a:lstStyle/>
          <a:p>
            <a:pPr algn="ctr"/>
            <a:r>
              <a:rPr lang="zh-CN" altLang="en-US" sz="2700" b="1" dirty="0">
                <a:solidFill>
                  <a:srgbClr val="002060"/>
                </a:solidFill>
                <a:latin typeface="微软雅黑" panose="020B0503020204020204" pitchFamily="34" charset="-122"/>
                <a:ea typeface="微软雅黑" panose="020B0503020204020204" pitchFamily="34" charset="-122"/>
              </a:rPr>
              <a:t>目录</a:t>
            </a:r>
          </a:p>
        </p:txBody>
      </p:sp>
      <p:grpSp>
        <p:nvGrpSpPr>
          <p:cNvPr id="3" name="组合 2"/>
          <p:cNvGrpSpPr/>
          <p:nvPr/>
        </p:nvGrpSpPr>
        <p:grpSpPr>
          <a:xfrm>
            <a:off x="2411760" y="929923"/>
            <a:ext cx="695327" cy="3377294"/>
            <a:chOff x="3949699" y="1211943"/>
            <a:chExt cx="927102" cy="4503058"/>
          </a:xfrm>
        </p:grpSpPr>
        <p:sp>
          <p:nvSpPr>
            <p:cNvPr id="40" name="MH_Others_1"/>
            <p:cNvSpPr/>
            <p:nvPr>
              <p:custDataLst>
                <p:tags r:id="rId9"/>
              </p:custDataLst>
            </p:nvPr>
          </p:nvSpPr>
          <p:spPr>
            <a:xfrm>
              <a:off x="3949699" y="1260747"/>
              <a:ext cx="317500" cy="461461"/>
            </a:xfrm>
            <a:custGeom>
              <a:avLst/>
              <a:gdLst>
                <a:gd name="connsiteX0" fmla="*/ 203199 w 203199"/>
                <a:gd name="connsiteY0" fmla="*/ 0 h 210018"/>
                <a:gd name="connsiteX1" fmla="*/ 203199 w 203199"/>
                <a:gd name="connsiteY1" fmla="*/ 210018 h 210018"/>
                <a:gd name="connsiteX2" fmla="*/ 0 w 203199"/>
                <a:gd name="connsiteY2" fmla="*/ 210018 h 210018"/>
                <a:gd name="connsiteX3" fmla="*/ 0 w 203199"/>
                <a:gd name="connsiteY3" fmla="*/ 209707 h 210018"/>
              </a:gdLst>
              <a:ahLst/>
              <a:cxnLst>
                <a:cxn ang="0">
                  <a:pos x="connsiteX0" y="connsiteY0"/>
                </a:cxn>
                <a:cxn ang="0">
                  <a:pos x="connsiteX1" y="connsiteY1"/>
                </a:cxn>
                <a:cxn ang="0">
                  <a:pos x="connsiteX2" y="connsiteY2"/>
                </a:cxn>
                <a:cxn ang="0">
                  <a:pos x="connsiteX3" y="connsiteY3"/>
                </a:cxn>
              </a:cxnLst>
              <a:rect l="l" t="t" r="r" b="b"/>
              <a:pathLst>
                <a:path w="203199" h="210018">
                  <a:moveTo>
                    <a:pt x="203199" y="0"/>
                  </a:moveTo>
                  <a:lnTo>
                    <a:pt x="203199" y="210018"/>
                  </a:lnTo>
                  <a:lnTo>
                    <a:pt x="0" y="210018"/>
                  </a:lnTo>
                  <a:lnTo>
                    <a:pt x="0" y="209707"/>
                  </a:lnTo>
                  <a:close/>
                </a:path>
              </a:pathLst>
            </a:cu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1000" tIns="0" rIns="0" bIns="0" numCol="1" spcCol="0" rtlCol="0" fromWordArt="0" anchor="ctr" anchorCtr="0" forceAA="0" compatLnSpc="1">
              <a:noAutofit/>
            </a:bodyPr>
            <a:lstStyle/>
            <a:p>
              <a:pPr algn="ctr"/>
              <a:endParaRPr lang="zh-CN" altLang="en-US" sz="100">
                <a:solidFill>
                  <a:schemeClr val="tx1"/>
                </a:solidFill>
              </a:endParaRPr>
            </a:p>
          </p:txBody>
        </p:sp>
        <p:sp>
          <p:nvSpPr>
            <p:cNvPr id="49" name="MH_Others_2"/>
            <p:cNvSpPr/>
            <p:nvPr>
              <p:custDataLst>
                <p:tags r:id="rId10"/>
              </p:custDataLst>
            </p:nvPr>
          </p:nvSpPr>
          <p:spPr>
            <a:xfrm>
              <a:off x="3949699" y="2059305"/>
              <a:ext cx="317500" cy="461461"/>
            </a:xfrm>
            <a:custGeom>
              <a:avLst/>
              <a:gdLst>
                <a:gd name="connsiteX0" fmla="*/ 203199 w 203199"/>
                <a:gd name="connsiteY0" fmla="*/ 0 h 210018"/>
                <a:gd name="connsiteX1" fmla="*/ 203199 w 203199"/>
                <a:gd name="connsiteY1" fmla="*/ 210018 h 210018"/>
                <a:gd name="connsiteX2" fmla="*/ 0 w 203199"/>
                <a:gd name="connsiteY2" fmla="*/ 210018 h 210018"/>
                <a:gd name="connsiteX3" fmla="*/ 0 w 203199"/>
                <a:gd name="connsiteY3" fmla="*/ 209707 h 210018"/>
              </a:gdLst>
              <a:ahLst/>
              <a:cxnLst>
                <a:cxn ang="0">
                  <a:pos x="connsiteX0" y="connsiteY0"/>
                </a:cxn>
                <a:cxn ang="0">
                  <a:pos x="connsiteX1" y="connsiteY1"/>
                </a:cxn>
                <a:cxn ang="0">
                  <a:pos x="connsiteX2" y="connsiteY2"/>
                </a:cxn>
                <a:cxn ang="0">
                  <a:pos x="connsiteX3" y="connsiteY3"/>
                </a:cxn>
              </a:cxnLst>
              <a:rect l="l" t="t" r="r" b="b"/>
              <a:pathLst>
                <a:path w="203199" h="210018">
                  <a:moveTo>
                    <a:pt x="203199" y="0"/>
                  </a:moveTo>
                  <a:lnTo>
                    <a:pt x="203199" y="210018"/>
                  </a:lnTo>
                  <a:lnTo>
                    <a:pt x="0" y="210018"/>
                  </a:lnTo>
                  <a:lnTo>
                    <a:pt x="0" y="209707"/>
                  </a:lnTo>
                  <a:close/>
                </a:path>
              </a:pathLst>
            </a:cu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1000" tIns="0" rIns="0" bIns="0" numCol="1" spcCol="0" rtlCol="0" fromWordArt="0" anchor="ctr" anchorCtr="0" forceAA="0" compatLnSpc="1">
              <a:noAutofit/>
            </a:bodyPr>
            <a:lstStyle/>
            <a:p>
              <a:pPr algn="ctr"/>
              <a:endParaRPr lang="zh-CN" altLang="en-US" sz="100">
                <a:solidFill>
                  <a:schemeClr val="tx1"/>
                </a:solidFill>
              </a:endParaRPr>
            </a:p>
          </p:txBody>
        </p:sp>
        <p:sp>
          <p:nvSpPr>
            <p:cNvPr id="61" name="MH_Others_3"/>
            <p:cNvSpPr/>
            <p:nvPr>
              <p:custDataLst>
                <p:tags r:id="rId11"/>
              </p:custDataLst>
            </p:nvPr>
          </p:nvSpPr>
          <p:spPr>
            <a:xfrm>
              <a:off x="3949699" y="2857864"/>
              <a:ext cx="317500" cy="461461"/>
            </a:xfrm>
            <a:custGeom>
              <a:avLst/>
              <a:gdLst>
                <a:gd name="connsiteX0" fmla="*/ 203199 w 203199"/>
                <a:gd name="connsiteY0" fmla="*/ 0 h 210018"/>
                <a:gd name="connsiteX1" fmla="*/ 203199 w 203199"/>
                <a:gd name="connsiteY1" fmla="*/ 210018 h 210018"/>
                <a:gd name="connsiteX2" fmla="*/ 0 w 203199"/>
                <a:gd name="connsiteY2" fmla="*/ 210018 h 210018"/>
                <a:gd name="connsiteX3" fmla="*/ 0 w 203199"/>
                <a:gd name="connsiteY3" fmla="*/ 209707 h 210018"/>
              </a:gdLst>
              <a:ahLst/>
              <a:cxnLst>
                <a:cxn ang="0">
                  <a:pos x="connsiteX0" y="connsiteY0"/>
                </a:cxn>
                <a:cxn ang="0">
                  <a:pos x="connsiteX1" y="connsiteY1"/>
                </a:cxn>
                <a:cxn ang="0">
                  <a:pos x="connsiteX2" y="connsiteY2"/>
                </a:cxn>
                <a:cxn ang="0">
                  <a:pos x="connsiteX3" y="connsiteY3"/>
                </a:cxn>
              </a:cxnLst>
              <a:rect l="l" t="t" r="r" b="b"/>
              <a:pathLst>
                <a:path w="203199" h="210018">
                  <a:moveTo>
                    <a:pt x="203199" y="0"/>
                  </a:moveTo>
                  <a:lnTo>
                    <a:pt x="203199" y="210018"/>
                  </a:lnTo>
                  <a:lnTo>
                    <a:pt x="0" y="210018"/>
                  </a:lnTo>
                  <a:lnTo>
                    <a:pt x="0" y="209707"/>
                  </a:lnTo>
                  <a:close/>
                </a:path>
              </a:pathLst>
            </a:cu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1000" tIns="0" rIns="0" bIns="0" numCol="1" spcCol="0" rtlCol="0" fromWordArt="0" anchor="ctr" anchorCtr="0" forceAA="0" compatLnSpc="1">
              <a:noAutofit/>
            </a:bodyPr>
            <a:lstStyle/>
            <a:p>
              <a:pPr algn="ctr"/>
              <a:endParaRPr lang="zh-CN" altLang="en-US" sz="100">
                <a:solidFill>
                  <a:schemeClr val="tx1"/>
                </a:solidFill>
              </a:endParaRPr>
            </a:p>
          </p:txBody>
        </p:sp>
        <p:sp>
          <p:nvSpPr>
            <p:cNvPr id="73" name="MH_Others_4"/>
            <p:cNvSpPr/>
            <p:nvPr>
              <p:custDataLst>
                <p:tags r:id="rId12"/>
              </p:custDataLst>
            </p:nvPr>
          </p:nvSpPr>
          <p:spPr>
            <a:xfrm>
              <a:off x="3949699" y="3656422"/>
              <a:ext cx="317500" cy="461461"/>
            </a:xfrm>
            <a:custGeom>
              <a:avLst/>
              <a:gdLst>
                <a:gd name="connsiteX0" fmla="*/ 203199 w 203199"/>
                <a:gd name="connsiteY0" fmla="*/ 0 h 210018"/>
                <a:gd name="connsiteX1" fmla="*/ 203199 w 203199"/>
                <a:gd name="connsiteY1" fmla="*/ 210018 h 210018"/>
                <a:gd name="connsiteX2" fmla="*/ 0 w 203199"/>
                <a:gd name="connsiteY2" fmla="*/ 210018 h 210018"/>
                <a:gd name="connsiteX3" fmla="*/ 0 w 203199"/>
                <a:gd name="connsiteY3" fmla="*/ 209707 h 210018"/>
              </a:gdLst>
              <a:ahLst/>
              <a:cxnLst>
                <a:cxn ang="0">
                  <a:pos x="connsiteX0" y="connsiteY0"/>
                </a:cxn>
                <a:cxn ang="0">
                  <a:pos x="connsiteX1" y="connsiteY1"/>
                </a:cxn>
                <a:cxn ang="0">
                  <a:pos x="connsiteX2" y="connsiteY2"/>
                </a:cxn>
                <a:cxn ang="0">
                  <a:pos x="connsiteX3" y="connsiteY3"/>
                </a:cxn>
              </a:cxnLst>
              <a:rect l="l" t="t" r="r" b="b"/>
              <a:pathLst>
                <a:path w="203199" h="210018">
                  <a:moveTo>
                    <a:pt x="203199" y="0"/>
                  </a:moveTo>
                  <a:lnTo>
                    <a:pt x="203199" y="210018"/>
                  </a:lnTo>
                  <a:lnTo>
                    <a:pt x="0" y="210018"/>
                  </a:lnTo>
                  <a:lnTo>
                    <a:pt x="0" y="209707"/>
                  </a:lnTo>
                  <a:close/>
                </a:path>
              </a:pathLst>
            </a:cu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1000" tIns="0" rIns="0" bIns="0" numCol="1" spcCol="0" rtlCol="0" fromWordArt="0" anchor="ctr" anchorCtr="0" forceAA="0" compatLnSpc="1">
              <a:noAutofit/>
            </a:bodyPr>
            <a:lstStyle/>
            <a:p>
              <a:pPr algn="ctr"/>
              <a:endParaRPr lang="zh-CN" altLang="en-US" sz="100">
                <a:solidFill>
                  <a:schemeClr val="tx1"/>
                </a:solidFill>
              </a:endParaRPr>
            </a:p>
          </p:txBody>
        </p:sp>
        <p:sp>
          <p:nvSpPr>
            <p:cNvPr id="79" name="MH_Others_5"/>
            <p:cNvSpPr/>
            <p:nvPr>
              <p:custDataLst>
                <p:tags r:id="rId13"/>
              </p:custDataLst>
            </p:nvPr>
          </p:nvSpPr>
          <p:spPr>
            <a:xfrm>
              <a:off x="3949699" y="4454981"/>
              <a:ext cx="317500" cy="461461"/>
            </a:xfrm>
            <a:custGeom>
              <a:avLst/>
              <a:gdLst>
                <a:gd name="connsiteX0" fmla="*/ 203199 w 203199"/>
                <a:gd name="connsiteY0" fmla="*/ 0 h 210018"/>
                <a:gd name="connsiteX1" fmla="*/ 203199 w 203199"/>
                <a:gd name="connsiteY1" fmla="*/ 210018 h 210018"/>
                <a:gd name="connsiteX2" fmla="*/ 0 w 203199"/>
                <a:gd name="connsiteY2" fmla="*/ 210018 h 210018"/>
                <a:gd name="connsiteX3" fmla="*/ 0 w 203199"/>
                <a:gd name="connsiteY3" fmla="*/ 209707 h 210018"/>
              </a:gdLst>
              <a:ahLst/>
              <a:cxnLst>
                <a:cxn ang="0">
                  <a:pos x="connsiteX0" y="connsiteY0"/>
                </a:cxn>
                <a:cxn ang="0">
                  <a:pos x="connsiteX1" y="connsiteY1"/>
                </a:cxn>
                <a:cxn ang="0">
                  <a:pos x="connsiteX2" y="connsiteY2"/>
                </a:cxn>
                <a:cxn ang="0">
                  <a:pos x="connsiteX3" y="connsiteY3"/>
                </a:cxn>
              </a:cxnLst>
              <a:rect l="l" t="t" r="r" b="b"/>
              <a:pathLst>
                <a:path w="203199" h="210018">
                  <a:moveTo>
                    <a:pt x="203199" y="0"/>
                  </a:moveTo>
                  <a:lnTo>
                    <a:pt x="203199" y="210018"/>
                  </a:lnTo>
                  <a:lnTo>
                    <a:pt x="0" y="210018"/>
                  </a:lnTo>
                  <a:lnTo>
                    <a:pt x="0" y="209707"/>
                  </a:lnTo>
                  <a:close/>
                </a:path>
              </a:pathLst>
            </a:cu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1000" tIns="0" rIns="0" bIns="0" numCol="1" spcCol="0" rtlCol="0" fromWordArt="0" anchor="ctr" anchorCtr="0" forceAA="0" compatLnSpc="1">
              <a:noAutofit/>
            </a:bodyPr>
            <a:lstStyle/>
            <a:p>
              <a:pPr algn="ctr"/>
              <a:endParaRPr lang="zh-CN" altLang="en-US" sz="100">
                <a:solidFill>
                  <a:schemeClr val="tx1"/>
                </a:solidFill>
              </a:endParaRPr>
            </a:p>
          </p:txBody>
        </p:sp>
        <p:sp>
          <p:nvSpPr>
            <p:cNvPr id="82" name="MH_Others_6"/>
            <p:cNvSpPr/>
            <p:nvPr>
              <p:custDataLst>
                <p:tags r:id="rId14"/>
              </p:custDataLst>
            </p:nvPr>
          </p:nvSpPr>
          <p:spPr>
            <a:xfrm>
              <a:off x="3949699" y="5253540"/>
              <a:ext cx="317500" cy="461461"/>
            </a:xfrm>
            <a:custGeom>
              <a:avLst/>
              <a:gdLst>
                <a:gd name="connsiteX0" fmla="*/ 203199 w 203199"/>
                <a:gd name="connsiteY0" fmla="*/ 0 h 210018"/>
                <a:gd name="connsiteX1" fmla="*/ 203199 w 203199"/>
                <a:gd name="connsiteY1" fmla="*/ 210018 h 210018"/>
                <a:gd name="connsiteX2" fmla="*/ 0 w 203199"/>
                <a:gd name="connsiteY2" fmla="*/ 210018 h 210018"/>
                <a:gd name="connsiteX3" fmla="*/ 0 w 203199"/>
                <a:gd name="connsiteY3" fmla="*/ 209707 h 210018"/>
              </a:gdLst>
              <a:ahLst/>
              <a:cxnLst>
                <a:cxn ang="0">
                  <a:pos x="connsiteX0" y="connsiteY0"/>
                </a:cxn>
                <a:cxn ang="0">
                  <a:pos x="connsiteX1" y="connsiteY1"/>
                </a:cxn>
                <a:cxn ang="0">
                  <a:pos x="connsiteX2" y="connsiteY2"/>
                </a:cxn>
                <a:cxn ang="0">
                  <a:pos x="connsiteX3" y="connsiteY3"/>
                </a:cxn>
              </a:cxnLst>
              <a:rect l="l" t="t" r="r" b="b"/>
              <a:pathLst>
                <a:path w="203199" h="210018">
                  <a:moveTo>
                    <a:pt x="203199" y="0"/>
                  </a:moveTo>
                  <a:lnTo>
                    <a:pt x="203199" y="210018"/>
                  </a:lnTo>
                  <a:lnTo>
                    <a:pt x="0" y="210018"/>
                  </a:lnTo>
                  <a:lnTo>
                    <a:pt x="0" y="209707"/>
                  </a:lnTo>
                  <a:close/>
                </a:path>
              </a:pathLst>
            </a:cu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1000" tIns="0" rIns="0" bIns="0" numCol="1" spcCol="0" rtlCol="0" fromWordArt="0" anchor="ctr" anchorCtr="0" forceAA="0" compatLnSpc="1">
              <a:noAutofit/>
            </a:bodyPr>
            <a:lstStyle/>
            <a:p>
              <a:pPr algn="ctr"/>
              <a:endParaRPr lang="zh-CN" altLang="en-US" sz="100">
                <a:solidFill>
                  <a:schemeClr val="tx1"/>
                </a:solidFill>
              </a:endParaRPr>
            </a:p>
          </p:txBody>
        </p:sp>
        <p:sp>
          <p:nvSpPr>
            <p:cNvPr id="39" name="MH_Number_1">
              <a:hlinkClick r:id="" action="ppaction://noaction"/>
            </p:cNvPr>
            <p:cNvSpPr/>
            <p:nvPr>
              <p:custDataLst>
                <p:tags r:id="rId15"/>
              </p:custDataLst>
            </p:nvPr>
          </p:nvSpPr>
          <p:spPr>
            <a:xfrm>
              <a:off x="4267200" y="1211943"/>
              <a:ext cx="609601" cy="5102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en-US" altLang="zh-CN" sz="2100" dirty="0">
                  <a:solidFill>
                    <a:srgbClr val="002060"/>
                  </a:solidFill>
                  <a:cs typeface="Times New Roman" panose="02020603050405020304" pitchFamily="18" charset="0"/>
                </a:rPr>
                <a:t>01</a:t>
              </a:r>
              <a:endParaRPr lang="zh-CN" altLang="en-US" sz="2100" dirty="0">
                <a:solidFill>
                  <a:srgbClr val="002060"/>
                </a:solidFill>
                <a:cs typeface="Times New Roman" panose="02020603050405020304" pitchFamily="18" charset="0"/>
              </a:endParaRPr>
            </a:p>
          </p:txBody>
        </p:sp>
        <p:sp>
          <p:nvSpPr>
            <p:cNvPr id="57" name="MH_Number_2">
              <a:hlinkClick r:id="" action="ppaction://noaction"/>
            </p:cNvPr>
            <p:cNvSpPr/>
            <p:nvPr>
              <p:custDataLst>
                <p:tags r:id="rId16"/>
              </p:custDataLst>
            </p:nvPr>
          </p:nvSpPr>
          <p:spPr>
            <a:xfrm>
              <a:off x="4267200" y="2010502"/>
              <a:ext cx="609601" cy="5102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en-US" altLang="zh-CN" sz="2100">
                  <a:solidFill>
                    <a:srgbClr val="002060"/>
                  </a:solidFill>
                  <a:cs typeface="Times New Roman" panose="02020603050405020304" pitchFamily="18" charset="0"/>
                </a:rPr>
                <a:t>02</a:t>
              </a:r>
              <a:endParaRPr lang="zh-CN" altLang="en-US" sz="2100">
                <a:solidFill>
                  <a:srgbClr val="002060"/>
                </a:solidFill>
                <a:cs typeface="Times New Roman" panose="02020603050405020304" pitchFamily="18" charset="0"/>
              </a:endParaRPr>
            </a:p>
          </p:txBody>
        </p:sp>
        <p:sp>
          <p:nvSpPr>
            <p:cNvPr id="69" name="MH_Number_3">
              <a:hlinkClick r:id="" action="ppaction://noaction"/>
            </p:cNvPr>
            <p:cNvSpPr/>
            <p:nvPr>
              <p:custDataLst>
                <p:tags r:id="rId17"/>
              </p:custDataLst>
            </p:nvPr>
          </p:nvSpPr>
          <p:spPr>
            <a:xfrm>
              <a:off x="4267200" y="2809060"/>
              <a:ext cx="609601" cy="5102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en-US" altLang="zh-CN" sz="2100">
                  <a:solidFill>
                    <a:srgbClr val="002060"/>
                  </a:solidFill>
                  <a:cs typeface="Times New Roman" panose="02020603050405020304" pitchFamily="18" charset="0"/>
                </a:rPr>
                <a:t>03</a:t>
              </a:r>
              <a:endParaRPr lang="zh-CN" altLang="en-US" sz="2100">
                <a:solidFill>
                  <a:srgbClr val="002060"/>
                </a:solidFill>
                <a:cs typeface="Times New Roman" panose="02020603050405020304" pitchFamily="18" charset="0"/>
              </a:endParaRPr>
            </a:p>
          </p:txBody>
        </p:sp>
        <p:sp>
          <p:nvSpPr>
            <p:cNvPr id="78" name="MH_Number_4">
              <a:hlinkClick r:id="" action="ppaction://noaction"/>
            </p:cNvPr>
            <p:cNvSpPr/>
            <p:nvPr>
              <p:custDataLst>
                <p:tags r:id="rId18"/>
              </p:custDataLst>
            </p:nvPr>
          </p:nvSpPr>
          <p:spPr>
            <a:xfrm>
              <a:off x="4267200" y="3607619"/>
              <a:ext cx="609601" cy="5102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en-US" altLang="zh-CN" sz="2100">
                  <a:solidFill>
                    <a:srgbClr val="002060"/>
                  </a:solidFill>
                  <a:cs typeface="Times New Roman" panose="02020603050405020304" pitchFamily="18" charset="0"/>
                </a:rPr>
                <a:t>04</a:t>
              </a:r>
              <a:endParaRPr lang="zh-CN" altLang="en-US" sz="2100">
                <a:solidFill>
                  <a:srgbClr val="002060"/>
                </a:solidFill>
                <a:cs typeface="Times New Roman" panose="02020603050405020304" pitchFamily="18" charset="0"/>
              </a:endParaRPr>
            </a:p>
          </p:txBody>
        </p:sp>
        <p:sp>
          <p:nvSpPr>
            <p:cNvPr id="81" name="MH_Number_5">
              <a:hlinkClick r:id="" action="ppaction://noaction"/>
            </p:cNvPr>
            <p:cNvSpPr/>
            <p:nvPr>
              <p:custDataLst>
                <p:tags r:id="rId19"/>
              </p:custDataLst>
            </p:nvPr>
          </p:nvSpPr>
          <p:spPr>
            <a:xfrm>
              <a:off x="4267200" y="4406179"/>
              <a:ext cx="609601" cy="5102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en-US" altLang="zh-CN" sz="2100">
                  <a:solidFill>
                    <a:srgbClr val="002060"/>
                  </a:solidFill>
                  <a:cs typeface="Times New Roman" panose="02020603050405020304" pitchFamily="18" charset="0"/>
                </a:rPr>
                <a:t>05</a:t>
              </a:r>
              <a:endParaRPr lang="zh-CN" altLang="en-US" sz="2100">
                <a:solidFill>
                  <a:srgbClr val="002060"/>
                </a:solidFill>
                <a:cs typeface="Times New Roman" panose="02020603050405020304" pitchFamily="18" charset="0"/>
              </a:endParaRPr>
            </a:p>
          </p:txBody>
        </p:sp>
        <p:sp>
          <p:nvSpPr>
            <p:cNvPr id="84" name="MH_Number_6">
              <a:hlinkClick r:id="" action="ppaction://noaction"/>
            </p:cNvPr>
            <p:cNvSpPr/>
            <p:nvPr>
              <p:custDataLst>
                <p:tags r:id="rId20"/>
              </p:custDataLst>
            </p:nvPr>
          </p:nvSpPr>
          <p:spPr>
            <a:xfrm>
              <a:off x="4267200" y="5204738"/>
              <a:ext cx="609601" cy="5102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en-US" altLang="zh-CN" sz="2100" dirty="0">
                  <a:solidFill>
                    <a:srgbClr val="002060"/>
                  </a:solidFill>
                  <a:cs typeface="Times New Roman" panose="02020603050405020304" pitchFamily="18" charset="0"/>
                </a:rPr>
                <a:t>06</a:t>
              </a:r>
              <a:endParaRPr lang="zh-CN" altLang="en-US" sz="2100" dirty="0">
                <a:solidFill>
                  <a:srgbClr val="002060"/>
                </a:solidFill>
                <a:cs typeface="Times New Roman" panose="02020603050405020304" pitchFamily="18" charset="0"/>
              </a:endParaRPr>
            </a:p>
          </p:txBody>
        </p:sp>
      </p:grpSp>
      <p:grpSp>
        <p:nvGrpSpPr>
          <p:cNvPr id="2" name="组合 1"/>
          <p:cNvGrpSpPr/>
          <p:nvPr/>
        </p:nvGrpSpPr>
        <p:grpSpPr>
          <a:xfrm>
            <a:off x="2465766" y="879781"/>
            <a:ext cx="4993958" cy="3383938"/>
            <a:chOff x="4038600" y="1279130"/>
            <a:chExt cx="6629400" cy="4435870"/>
          </a:xfrm>
        </p:grpSpPr>
        <p:sp>
          <p:nvSpPr>
            <p:cNvPr id="41" name="MH_Entry_1">
              <a:hlinkClick r:id="" action="ppaction://noaction"/>
            </p:cNvPr>
            <p:cNvSpPr/>
            <p:nvPr>
              <p:custDataLst>
                <p:tags r:id="rId3"/>
              </p:custDataLst>
            </p:nvPr>
          </p:nvSpPr>
          <p:spPr>
            <a:xfrm>
              <a:off x="4038600" y="1279130"/>
              <a:ext cx="6629400" cy="510261"/>
            </a:xfrm>
            <a:custGeom>
              <a:avLst/>
              <a:gdLst>
                <a:gd name="connsiteX0" fmla="*/ 228599 w 6629400"/>
                <a:gd name="connsiteY0" fmla="*/ 126626 h 362857"/>
                <a:gd name="connsiteX1" fmla="*/ 228599 w 6629400"/>
                <a:gd name="connsiteY1" fmla="*/ 362857 h 362857"/>
                <a:gd name="connsiteX2" fmla="*/ 0 w 6629400"/>
                <a:gd name="connsiteY2" fmla="*/ 362857 h 362857"/>
                <a:gd name="connsiteX3" fmla="*/ 0 w 6629400"/>
                <a:gd name="connsiteY3" fmla="*/ 362546 h 362857"/>
                <a:gd name="connsiteX4" fmla="*/ 838200 w 6629400"/>
                <a:gd name="connsiteY4" fmla="*/ 0 h 362857"/>
                <a:gd name="connsiteX5" fmla="*/ 5791200 w 6629400"/>
                <a:gd name="connsiteY5" fmla="*/ 0 h 362857"/>
                <a:gd name="connsiteX6" fmla="*/ 6629400 w 6629400"/>
                <a:gd name="connsiteY6" fmla="*/ 0 h 362857"/>
                <a:gd name="connsiteX7" fmla="*/ 6629400 w 6629400"/>
                <a:gd name="connsiteY7" fmla="*/ 362857 h 362857"/>
                <a:gd name="connsiteX8" fmla="*/ 5791200 w 6629400"/>
                <a:gd name="connsiteY8" fmla="*/ 362857 h 362857"/>
                <a:gd name="connsiteX9" fmla="*/ 838200 w 6629400"/>
                <a:gd name="connsiteY9" fmla="*/ 362857 h 362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29400" h="362857">
                  <a:moveTo>
                    <a:pt x="228599" y="126626"/>
                  </a:moveTo>
                  <a:lnTo>
                    <a:pt x="228599" y="362857"/>
                  </a:lnTo>
                  <a:lnTo>
                    <a:pt x="0" y="362857"/>
                  </a:lnTo>
                  <a:lnTo>
                    <a:pt x="0" y="362546"/>
                  </a:lnTo>
                  <a:close/>
                  <a:moveTo>
                    <a:pt x="838200" y="0"/>
                  </a:moveTo>
                  <a:lnTo>
                    <a:pt x="5791200" y="0"/>
                  </a:lnTo>
                  <a:lnTo>
                    <a:pt x="6629400" y="0"/>
                  </a:lnTo>
                  <a:lnTo>
                    <a:pt x="6629400" y="362857"/>
                  </a:lnTo>
                  <a:lnTo>
                    <a:pt x="5791200" y="362857"/>
                  </a:lnTo>
                  <a:lnTo>
                    <a:pt x="838200" y="36285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5000" tIns="0" rIns="0" bIns="0" numCol="1" spcCol="0" rtlCol="0" fromWordArt="0" anchor="ctr" anchorCtr="0" forceAA="0" compatLnSpc="1">
              <a:normAutofit/>
            </a:bodyPr>
            <a:lstStyle/>
            <a:p>
              <a:r>
                <a:rPr lang="zh-CN" altLang="zh-CN" sz="1500" b="1" dirty="0"/>
                <a:t>坚持党的全面领导，</a:t>
              </a:r>
              <a:r>
                <a:rPr lang="zh-CN" altLang="en-US" sz="1500" b="1" dirty="0"/>
                <a:t>为</a:t>
              </a:r>
              <a:r>
                <a:rPr lang="zh-CN" altLang="zh-CN" sz="1500" b="1" dirty="0"/>
                <a:t>十四五谋篇布局</a:t>
              </a:r>
            </a:p>
          </p:txBody>
        </p:sp>
        <p:sp>
          <p:nvSpPr>
            <p:cNvPr id="53" name="MH_Entry_2">
              <a:hlinkClick r:id="" action="ppaction://noaction"/>
            </p:cNvPr>
            <p:cNvSpPr/>
            <p:nvPr>
              <p:custDataLst>
                <p:tags r:id="rId4"/>
              </p:custDataLst>
            </p:nvPr>
          </p:nvSpPr>
          <p:spPr>
            <a:xfrm>
              <a:off x="4038600" y="2010503"/>
              <a:ext cx="6629400" cy="510261"/>
            </a:xfrm>
            <a:custGeom>
              <a:avLst/>
              <a:gdLst>
                <a:gd name="connsiteX0" fmla="*/ 228599 w 6629400"/>
                <a:gd name="connsiteY0" fmla="*/ 126626 h 362857"/>
                <a:gd name="connsiteX1" fmla="*/ 228599 w 6629400"/>
                <a:gd name="connsiteY1" fmla="*/ 362857 h 362857"/>
                <a:gd name="connsiteX2" fmla="*/ 0 w 6629400"/>
                <a:gd name="connsiteY2" fmla="*/ 362857 h 362857"/>
                <a:gd name="connsiteX3" fmla="*/ 0 w 6629400"/>
                <a:gd name="connsiteY3" fmla="*/ 362546 h 362857"/>
                <a:gd name="connsiteX4" fmla="*/ 838200 w 6629400"/>
                <a:gd name="connsiteY4" fmla="*/ 0 h 362857"/>
                <a:gd name="connsiteX5" fmla="*/ 5791200 w 6629400"/>
                <a:gd name="connsiteY5" fmla="*/ 0 h 362857"/>
                <a:gd name="connsiteX6" fmla="*/ 6629400 w 6629400"/>
                <a:gd name="connsiteY6" fmla="*/ 0 h 362857"/>
                <a:gd name="connsiteX7" fmla="*/ 6629400 w 6629400"/>
                <a:gd name="connsiteY7" fmla="*/ 362857 h 362857"/>
                <a:gd name="connsiteX8" fmla="*/ 5791200 w 6629400"/>
                <a:gd name="connsiteY8" fmla="*/ 362857 h 362857"/>
                <a:gd name="connsiteX9" fmla="*/ 838200 w 6629400"/>
                <a:gd name="connsiteY9" fmla="*/ 362857 h 362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29400" h="362857">
                  <a:moveTo>
                    <a:pt x="228599" y="126626"/>
                  </a:moveTo>
                  <a:lnTo>
                    <a:pt x="228599" y="362857"/>
                  </a:lnTo>
                  <a:lnTo>
                    <a:pt x="0" y="362857"/>
                  </a:lnTo>
                  <a:lnTo>
                    <a:pt x="0" y="362546"/>
                  </a:lnTo>
                  <a:close/>
                  <a:moveTo>
                    <a:pt x="838200" y="0"/>
                  </a:moveTo>
                  <a:lnTo>
                    <a:pt x="5791200" y="0"/>
                  </a:lnTo>
                  <a:lnTo>
                    <a:pt x="6629400" y="0"/>
                  </a:lnTo>
                  <a:lnTo>
                    <a:pt x="6629400" y="362857"/>
                  </a:lnTo>
                  <a:lnTo>
                    <a:pt x="5791200" y="362857"/>
                  </a:lnTo>
                  <a:lnTo>
                    <a:pt x="838200" y="36285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5000" tIns="0" rIns="0" bIns="0" numCol="1" spcCol="0" rtlCol="0" fromWordArt="0" anchor="ctr" anchorCtr="0" forceAA="0" compatLnSpc="1">
              <a:normAutofit/>
            </a:bodyPr>
            <a:lstStyle/>
            <a:p>
              <a:r>
                <a:rPr lang="zh-CN" altLang="zh-CN" sz="1500" b="1" dirty="0"/>
                <a:t>持续推进依法治校，深化教育教学改革</a:t>
              </a:r>
            </a:p>
          </p:txBody>
        </p:sp>
        <p:sp>
          <p:nvSpPr>
            <p:cNvPr id="65" name="MH_Entry_3">
              <a:hlinkClick r:id="" action="ppaction://noaction"/>
            </p:cNvPr>
            <p:cNvSpPr/>
            <p:nvPr>
              <p:custDataLst>
                <p:tags r:id="rId5"/>
              </p:custDataLst>
            </p:nvPr>
          </p:nvSpPr>
          <p:spPr>
            <a:xfrm>
              <a:off x="4038600" y="2809062"/>
              <a:ext cx="6629400" cy="510261"/>
            </a:xfrm>
            <a:custGeom>
              <a:avLst/>
              <a:gdLst>
                <a:gd name="connsiteX0" fmla="*/ 228599 w 6629400"/>
                <a:gd name="connsiteY0" fmla="*/ 126626 h 362857"/>
                <a:gd name="connsiteX1" fmla="*/ 228599 w 6629400"/>
                <a:gd name="connsiteY1" fmla="*/ 362857 h 362857"/>
                <a:gd name="connsiteX2" fmla="*/ 0 w 6629400"/>
                <a:gd name="connsiteY2" fmla="*/ 362857 h 362857"/>
                <a:gd name="connsiteX3" fmla="*/ 0 w 6629400"/>
                <a:gd name="connsiteY3" fmla="*/ 362546 h 362857"/>
                <a:gd name="connsiteX4" fmla="*/ 838200 w 6629400"/>
                <a:gd name="connsiteY4" fmla="*/ 0 h 362857"/>
                <a:gd name="connsiteX5" fmla="*/ 5791200 w 6629400"/>
                <a:gd name="connsiteY5" fmla="*/ 0 h 362857"/>
                <a:gd name="connsiteX6" fmla="*/ 6629400 w 6629400"/>
                <a:gd name="connsiteY6" fmla="*/ 0 h 362857"/>
                <a:gd name="connsiteX7" fmla="*/ 6629400 w 6629400"/>
                <a:gd name="connsiteY7" fmla="*/ 362857 h 362857"/>
                <a:gd name="connsiteX8" fmla="*/ 5791200 w 6629400"/>
                <a:gd name="connsiteY8" fmla="*/ 362857 h 362857"/>
                <a:gd name="connsiteX9" fmla="*/ 838200 w 6629400"/>
                <a:gd name="connsiteY9" fmla="*/ 362857 h 362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29400" h="362857">
                  <a:moveTo>
                    <a:pt x="228599" y="126626"/>
                  </a:moveTo>
                  <a:lnTo>
                    <a:pt x="228599" y="362857"/>
                  </a:lnTo>
                  <a:lnTo>
                    <a:pt x="0" y="362857"/>
                  </a:lnTo>
                  <a:lnTo>
                    <a:pt x="0" y="362546"/>
                  </a:lnTo>
                  <a:close/>
                  <a:moveTo>
                    <a:pt x="838200" y="0"/>
                  </a:moveTo>
                  <a:lnTo>
                    <a:pt x="5791200" y="0"/>
                  </a:lnTo>
                  <a:lnTo>
                    <a:pt x="6629400" y="0"/>
                  </a:lnTo>
                  <a:lnTo>
                    <a:pt x="6629400" y="362857"/>
                  </a:lnTo>
                  <a:lnTo>
                    <a:pt x="5791200" y="362857"/>
                  </a:lnTo>
                  <a:lnTo>
                    <a:pt x="838200" y="36285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5000" tIns="0" rIns="0" bIns="0" numCol="1" spcCol="0" rtlCol="0" fromWordArt="0" anchor="ctr" anchorCtr="0" forceAA="0" compatLnSpc="1">
              <a:normAutofit/>
            </a:bodyPr>
            <a:lstStyle/>
            <a:p>
              <a:r>
                <a:rPr lang="zh-CN" altLang="zh-CN" sz="1500" b="1" dirty="0"/>
                <a:t>强化立德树人根本，提升教师队伍质量</a:t>
              </a:r>
            </a:p>
          </p:txBody>
        </p:sp>
        <p:sp>
          <p:nvSpPr>
            <p:cNvPr id="77" name="MH_Entry_4">
              <a:hlinkClick r:id="" action="ppaction://noaction"/>
            </p:cNvPr>
            <p:cNvSpPr/>
            <p:nvPr>
              <p:custDataLst>
                <p:tags r:id="rId6"/>
              </p:custDataLst>
            </p:nvPr>
          </p:nvSpPr>
          <p:spPr>
            <a:xfrm>
              <a:off x="4038600" y="3607621"/>
              <a:ext cx="6629400" cy="510261"/>
            </a:xfrm>
            <a:custGeom>
              <a:avLst/>
              <a:gdLst>
                <a:gd name="connsiteX0" fmla="*/ 228599 w 6629400"/>
                <a:gd name="connsiteY0" fmla="*/ 126626 h 362857"/>
                <a:gd name="connsiteX1" fmla="*/ 228599 w 6629400"/>
                <a:gd name="connsiteY1" fmla="*/ 362857 h 362857"/>
                <a:gd name="connsiteX2" fmla="*/ 0 w 6629400"/>
                <a:gd name="connsiteY2" fmla="*/ 362857 h 362857"/>
                <a:gd name="connsiteX3" fmla="*/ 0 w 6629400"/>
                <a:gd name="connsiteY3" fmla="*/ 362546 h 362857"/>
                <a:gd name="connsiteX4" fmla="*/ 838200 w 6629400"/>
                <a:gd name="connsiteY4" fmla="*/ 0 h 362857"/>
                <a:gd name="connsiteX5" fmla="*/ 5791200 w 6629400"/>
                <a:gd name="connsiteY5" fmla="*/ 0 h 362857"/>
                <a:gd name="connsiteX6" fmla="*/ 6629400 w 6629400"/>
                <a:gd name="connsiteY6" fmla="*/ 0 h 362857"/>
                <a:gd name="connsiteX7" fmla="*/ 6629400 w 6629400"/>
                <a:gd name="connsiteY7" fmla="*/ 362857 h 362857"/>
                <a:gd name="connsiteX8" fmla="*/ 5791200 w 6629400"/>
                <a:gd name="connsiteY8" fmla="*/ 362857 h 362857"/>
                <a:gd name="connsiteX9" fmla="*/ 838200 w 6629400"/>
                <a:gd name="connsiteY9" fmla="*/ 362857 h 362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29400" h="362857">
                  <a:moveTo>
                    <a:pt x="228599" y="126626"/>
                  </a:moveTo>
                  <a:lnTo>
                    <a:pt x="228599" y="362857"/>
                  </a:lnTo>
                  <a:lnTo>
                    <a:pt x="0" y="362857"/>
                  </a:lnTo>
                  <a:lnTo>
                    <a:pt x="0" y="362546"/>
                  </a:lnTo>
                  <a:close/>
                  <a:moveTo>
                    <a:pt x="838200" y="0"/>
                  </a:moveTo>
                  <a:lnTo>
                    <a:pt x="5791200" y="0"/>
                  </a:lnTo>
                  <a:lnTo>
                    <a:pt x="6629400" y="0"/>
                  </a:lnTo>
                  <a:lnTo>
                    <a:pt x="6629400" y="362857"/>
                  </a:lnTo>
                  <a:lnTo>
                    <a:pt x="5791200" y="362857"/>
                  </a:lnTo>
                  <a:lnTo>
                    <a:pt x="838200" y="36285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5000" tIns="0" rIns="0" bIns="0" numCol="1" spcCol="0" rtlCol="0" fromWordArt="0" anchor="ctr" anchorCtr="0" forceAA="0" compatLnSpc="1">
              <a:normAutofit/>
            </a:bodyPr>
            <a:lstStyle/>
            <a:p>
              <a:r>
                <a:rPr lang="zh-CN" altLang="zh-CN" sz="1500" b="1" dirty="0"/>
                <a:t>规范国际交流管理，提升国际竞争能力</a:t>
              </a:r>
            </a:p>
          </p:txBody>
        </p:sp>
        <p:sp>
          <p:nvSpPr>
            <p:cNvPr id="80" name="MH_Entry_5">
              <a:hlinkClick r:id="" action="ppaction://noaction"/>
            </p:cNvPr>
            <p:cNvSpPr/>
            <p:nvPr>
              <p:custDataLst>
                <p:tags r:id="rId7"/>
              </p:custDataLst>
            </p:nvPr>
          </p:nvSpPr>
          <p:spPr>
            <a:xfrm>
              <a:off x="4038600" y="4406180"/>
              <a:ext cx="6629400" cy="510261"/>
            </a:xfrm>
            <a:custGeom>
              <a:avLst/>
              <a:gdLst>
                <a:gd name="connsiteX0" fmla="*/ 228599 w 6629400"/>
                <a:gd name="connsiteY0" fmla="*/ 126626 h 362857"/>
                <a:gd name="connsiteX1" fmla="*/ 228599 w 6629400"/>
                <a:gd name="connsiteY1" fmla="*/ 362857 h 362857"/>
                <a:gd name="connsiteX2" fmla="*/ 0 w 6629400"/>
                <a:gd name="connsiteY2" fmla="*/ 362857 h 362857"/>
                <a:gd name="connsiteX3" fmla="*/ 0 w 6629400"/>
                <a:gd name="connsiteY3" fmla="*/ 362546 h 362857"/>
                <a:gd name="connsiteX4" fmla="*/ 838200 w 6629400"/>
                <a:gd name="connsiteY4" fmla="*/ 0 h 362857"/>
                <a:gd name="connsiteX5" fmla="*/ 5791200 w 6629400"/>
                <a:gd name="connsiteY5" fmla="*/ 0 h 362857"/>
                <a:gd name="connsiteX6" fmla="*/ 6629400 w 6629400"/>
                <a:gd name="connsiteY6" fmla="*/ 0 h 362857"/>
                <a:gd name="connsiteX7" fmla="*/ 6629400 w 6629400"/>
                <a:gd name="connsiteY7" fmla="*/ 362857 h 362857"/>
                <a:gd name="connsiteX8" fmla="*/ 5791200 w 6629400"/>
                <a:gd name="connsiteY8" fmla="*/ 362857 h 362857"/>
                <a:gd name="connsiteX9" fmla="*/ 838200 w 6629400"/>
                <a:gd name="connsiteY9" fmla="*/ 362857 h 362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29400" h="362857">
                  <a:moveTo>
                    <a:pt x="228599" y="126626"/>
                  </a:moveTo>
                  <a:lnTo>
                    <a:pt x="228599" y="362857"/>
                  </a:lnTo>
                  <a:lnTo>
                    <a:pt x="0" y="362857"/>
                  </a:lnTo>
                  <a:lnTo>
                    <a:pt x="0" y="362546"/>
                  </a:lnTo>
                  <a:close/>
                  <a:moveTo>
                    <a:pt x="838200" y="0"/>
                  </a:moveTo>
                  <a:lnTo>
                    <a:pt x="5791200" y="0"/>
                  </a:lnTo>
                  <a:lnTo>
                    <a:pt x="6629400" y="0"/>
                  </a:lnTo>
                  <a:lnTo>
                    <a:pt x="6629400" y="362857"/>
                  </a:lnTo>
                  <a:lnTo>
                    <a:pt x="5791200" y="362857"/>
                  </a:lnTo>
                  <a:lnTo>
                    <a:pt x="838200" y="36285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5000" tIns="0" rIns="0" bIns="0" numCol="1" spcCol="0" rtlCol="0" fromWordArt="0" anchor="ctr" anchorCtr="0" forceAA="0" compatLnSpc="1">
              <a:normAutofit/>
            </a:bodyPr>
            <a:lstStyle/>
            <a:p>
              <a:r>
                <a:rPr lang="zh-CN" altLang="en-US" sz="1500" b="1" dirty="0"/>
                <a:t>聚焦行业</a:t>
              </a:r>
              <a:r>
                <a:rPr lang="zh-CN" altLang="zh-CN" sz="1500" b="1" dirty="0"/>
                <a:t>科</a:t>
              </a:r>
              <a:r>
                <a:rPr lang="zh-CN" altLang="en-US" sz="1500" b="1" dirty="0"/>
                <a:t>学</a:t>
              </a:r>
              <a:r>
                <a:rPr lang="zh-CN" altLang="zh-CN" sz="1500" b="1" dirty="0"/>
                <a:t>技</a:t>
              </a:r>
              <a:r>
                <a:rPr lang="zh-CN" altLang="en-US" sz="1500" b="1" dirty="0"/>
                <a:t>术</a:t>
              </a:r>
              <a:r>
                <a:rPr lang="zh-CN" altLang="zh-CN" sz="1500" b="1" dirty="0"/>
                <a:t>，提升社会服务能力</a:t>
              </a:r>
            </a:p>
          </p:txBody>
        </p:sp>
        <p:sp>
          <p:nvSpPr>
            <p:cNvPr id="83" name="MH_Entry_6">
              <a:hlinkClick r:id="" action="ppaction://noaction"/>
            </p:cNvPr>
            <p:cNvSpPr/>
            <p:nvPr>
              <p:custDataLst>
                <p:tags r:id="rId8"/>
              </p:custDataLst>
            </p:nvPr>
          </p:nvSpPr>
          <p:spPr>
            <a:xfrm>
              <a:off x="4038600" y="5204739"/>
              <a:ext cx="6629400" cy="510261"/>
            </a:xfrm>
            <a:custGeom>
              <a:avLst/>
              <a:gdLst>
                <a:gd name="connsiteX0" fmla="*/ 228599 w 6629400"/>
                <a:gd name="connsiteY0" fmla="*/ 126626 h 362857"/>
                <a:gd name="connsiteX1" fmla="*/ 228599 w 6629400"/>
                <a:gd name="connsiteY1" fmla="*/ 362857 h 362857"/>
                <a:gd name="connsiteX2" fmla="*/ 0 w 6629400"/>
                <a:gd name="connsiteY2" fmla="*/ 362857 h 362857"/>
                <a:gd name="connsiteX3" fmla="*/ 0 w 6629400"/>
                <a:gd name="connsiteY3" fmla="*/ 362546 h 362857"/>
                <a:gd name="connsiteX4" fmla="*/ 838200 w 6629400"/>
                <a:gd name="connsiteY4" fmla="*/ 0 h 362857"/>
                <a:gd name="connsiteX5" fmla="*/ 5791200 w 6629400"/>
                <a:gd name="connsiteY5" fmla="*/ 0 h 362857"/>
                <a:gd name="connsiteX6" fmla="*/ 6629400 w 6629400"/>
                <a:gd name="connsiteY6" fmla="*/ 0 h 362857"/>
                <a:gd name="connsiteX7" fmla="*/ 6629400 w 6629400"/>
                <a:gd name="connsiteY7" fmla="*/ 362857 h 362857"/>
                <a:gd name="connsiteX8" fmla="*/ 5791200 w 6629400"/>
                <a:gd name="connsiteY8" fmla="*/ 362857 h 362857"/>
                <a:gd name="connsiteX9" fmla="*/ 838200 w 6629400"/>
                <a:gd name="connsiteY9" fmla="*/ 362857 h 362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29400" h="362857">
                  <a:moveTo>
                    <a:pt x="228599" y="126626"/>
                  </a:moveTo>
                  <a:lnTo>
                    <a:pt x="228599" y="362857"/>
                  </a:lnTo>
                  <a:lnTo>
                    <a:pt x="0" y="362857"/>
                  </a:lnTo>
                  <a:lnTo>
                    <a:pt x="0" y="362546"/>
                  </a:lnTo>
                  <a:close/>
                  <a:moveTo>
                    <a:pt x="838200" y="0"/>
                  </a:moveTo>
                  <a:lnTo>
                    <a:pt x="5791200" y="0"/>
                  </a:lnTo>
                  <a:lnTo>
                    <a:pt x="6629400" y="0"/>
                  </a:lnTo>
                  <a:lnTo>
                    <a:pt x="6629400" y="362857"/>
                  </a:lnTo>
                  <a:lnTo>
                    <a:pt x="5791200" y="362857"/>
                  </a:lnTo>
                  <a:lnTo>
                    <a:pt x="838200" y="36285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5000" tIns="0" rIns="0" bIns="0" numCol="1" spcCol="0" rtlCol="0" fromWordArt="0" anchor="ctr" anchorCtr="0" forceAA="0" compatLnSpc="1">
              <a:normAutofit/>
            </a:bodyPr>
            <a:lstStyle/>
            <a:p>
              <a:r>
                <a:rPr lang="zh-CN" altLang="zh-CN" sz="1500" b="1" dirty="0"/>
                <a:t>建设美丽和谐校园，提</a:t>
              </a:r>
              <a:r>
                <a:rPr lang="zh-CN" altLang="en-US" sz="1500" b="1" dirty="0"/>
                <a:t>升</a:t>
              </a:r>
              <a:r>
                <a:rPr lang="zh-CN" altLang="zh-CN" sz="1500" b="1" dirty="0"/>
                <a:t>管理服务效能</a:t>
              </a:r>
            </a:p>
          </p:txBody>
        </p:sp>
      </p:grpSp>
      <p:sp>
        <p:nvSpPr>
          <p:cNvPr id="4" name="矩形 3"/>
          <p:cNvSpPr/>
          <p:nvPr/>
        </p:nvSpPr>
        <p:spPr>
          <a:xfrm>
            <a:off x="276225" y="541496"/>
            <a:ext cx="8694896" cy="378143"/>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vertOverflow="overflow" horzOverflow="overflow" vert="horz" wrap="square" lIns="68580" tIns="34290" rIns="68580" bIns="34290" numCol="1" spcCol="0" rtlCol="0" fromWordArt="0" anchor="ctr" anchorCtr="0" forceAA="0" compatLnSpc="1">
            <a:noAutofit/>
          </a:bodyPr>
          <a:lstStyle/>
          <a:p>
            <a:pPr algn="ctr" eaLnBrk="1" fontAlgn="auto" hangingPunct="1">
              <a:spcBef>
                <a:spcPts val="0"/>
              </a:spcBef>
              <a:spcAft>
                <a:spcPts val="0"/>
              </a:spcAft>
            </a:pPr>
            <a:endParaRPr lang="zh-CN" altLang="en-US" sz="100">
              <a:solidFill>
                <a:srgbClr val="00B0F0"/>
              </a:solidFill>
              <a:latin typeface="微软雅黑" panose="020B0503020204020204" pitchFamily="34" charset="-122"/>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84162"/>
            <a:ext cx="7239000" cy="460375"/>
          </a:xfrm>
          <a:noFill/>
        </p:spPr>
        <p:txBody>
          <a:bodyPr wrap="square" rtlCol="0">
            <a:spAutoFit/>
          </a:bodyPr>
          <a:lstStyle/>
          <a:p>
            <a:pPr eaLnBrk="1" hangingPunct="1"/>
            <a:r>
              <a:rPr lang="zh-CN" altLang="zh-CN" sz="2400" dirty="0">
                <a:solidFill>
                  <a:srgbClr val="002060"/>
                </a:solidFill>
                <a:latin typeface="+mj-ea"/>
                <a:cs typeface="+mn-cs"/>
              </a:rPr>
              <a:t>一、坚持党的全面领导，</a:t>
            </a:r>
            <a:r>
              <a:rPr lang="zh-CN" altLang="en-US" sz="2400" dirty="0">
                <a:solidFill>
                  <a:srgbClr val="002060"/>
                </a:solidFill>
                <a:latin typeface="+mj-ea"/>
                <a:cs typeface="+mn-cs"/>
              </a:rPr>
              <a:t>为</a:t>
            </a:r>
            <a:r>
              <a:rPr lang="zh-CN" altLang="zh-CN" sz="2400" dirty="0">
                <a:solidFill>
                  <a:srgbClr val="002060"/>
                </a:solidFill>
                <a:latin typeface="+mj-ea"/>
                <a:cs typeface="+mn-cs"/>
              </a:rPr>
              <a:t>十四五谋篇布局</a:t>
            </a:r>
            <a:endParaRPr lang="zh-CN" altLang="en-US" sz="2400" dirty="0">
              <a:solidFill>
                <a:srgbClr val="002060"/>
              </a:solidFill>
              <a:latin typeface="+mj-ea"/>
              <a:cs typeface="+mn-cs"/>
            </a:endParaRPr>
          </a:p>
        </p:txBody>
      </p:sp>
      <p:sp>
        <p:nvSpPr>
          <p:cNvPr id="6" name="文本框 5"/>
          <p:cNvSpPr txBox="1"/>
          <p:nvPr/>
        </p:nvSpPr>
        <p:spPr>
          <a:xfrm>
            <a:off x="629562" y="891984"/>
            <a:ext cx="4536504" cy="460375"/>
          </a:xfrm>
          <a:prstGeom prst="rect">
            <a:avLst/>
          </a:prstGeom>
          <a:noFill/>
        </p:spPr>
        <p:txBody>
          <a:bodyPr wrap="square" rtlCol="0">
            <a:spAutoFit/>
          </a:bodyPr>
          <a:lstStyle/>
          <a:p>
            <a:pPr lvl="0"/>
            <a:r>
              <a:rPr lang="en-US" altLang="zh-CN" sz="2400" b="1" dirty="0">
                <a:solidFill>
                  <a:srgbClr val="002060"/>
                </a:solidFill>
                <a:latin typeface="+mj-ea"/>
                <a:ea typeface="+mj-ea"/>
              </a:rPr>
              <a:t>1.</a:t>
            </a:r>
            <a:r>
              <a:rPr lang="zh-CN" altLang="zh-CN" sz="2400" b="1" dirty="0">
                <a:solidFill>
                  <a:srgbClr val="002060"/>
                </a:solidFill>
                <a:latin typeface="+mj-ea"/>
                <a:ea typeface="+mj-ea"/>
              </a:rPr>
              <a:t>党建引领高质量发展</a:t>
            </a:r>
          </a:p>
        </p:txBody>
      </p:sp>
      <p:sp>
        <p:nvSpPr>
          <p:cNvPr id="13" name="文本框 12"/>
          <p:cNvSpPr txBox="1"/>
          <p:nvPr/>
        </p:nvSpPr>
        <p:spPr>
          <a:xfrm>
            <a:off x="1601670" y="1584033"/>
            <a:ext cx="6804756" cy="2515235"/>
          </a:xfrm>
          <a:prstGeom prst="rect">
            <a:avLst/>
          </a:prstGeom>
          <a:noFill/>
        </p:spPr>
        <p:txBody>
          <a:bodyPr wrap="square" rtlCol="0">
            <a:spAutoFit/>
          </a:bodyPr>
          <a:lstStyle/>
          <a:p>
            <a:pPr>
              <a:lnSpc>
                <a:spcPct val="150000"/>
              </a:lnSpc>
            </a:pPr>
            <a:r>
              <a:rPr lang="zh-CN" altLang="zh-CN" sz="2100" b="1" dirty="0">
                <a:solidFill>
                  <a:srgbClr val="002060"/>
                </a:solidFill>
                <a:latin typeface="+mj-ea"/>
                <a:ea typeface="+mj-ea"/>
              </a:rPr>
              <a:t>学习贯彻党中央国务院、市委市政府和市教卫工作党委市教委的各项决策部署</a:t>
            </a:r>
            <a:r>
              <a:rPr lang="zh-CN" altLang="en-US" sz="2100" b="1" dirty="0">
                <a:solidFill>
                  <a:srgbClr val="002060"/>
                </a:solidFill>
                <a:latin typeface="+mj-ea"/>
                <a:ea typeface="+mj-ea"/>
              </a:rPr>
              <a:t>，</a:t>
            </a:r>
            <a:r>
              <a:rPr lang="zh-CN" altLang="zh-CN" sz="2100" b="1" dirty="0">
                <a:solidFill>
                  <a:srgbClr val="C00000"/>
                </a:solidFill>
                <a:latin typeface="+mj-ea"/>
                <a:ea typeface="+mj-ea"/>
              </a:rPr>
              <a:t>在建党</a:t>
            </a:r>
            <a:r>
              <a:rPr lang="en-US" altLang="zh-CN" sz="2100" b="1" dirty="0">
                <a:solidFill>
                  <a:srgbClr val="C00000"/>
                </a:solidFill>
                <a:latin typeface="+mj-ea"/>
                <a:ea typeface="+mj-ea"/>
              </a:rPr>
              <a:t>100</a:t>
            </a:r>
            <a:r>
              <a:rPr lang="zh-CN" altLang="zh-CN" sz="2100" b="1" dirty="0">
                <a:solidFill>
                  <a:srgbClr val="C00000"/>
                </a:solidFill>
                <a:latin typeface="+mj-ea"/>
                <a:ea typeface="+mj-ea"/>
              </a:rPr>
              <a:t>周年系列活动中，提高政治站位，履行工作职责</a:t>
            </a:r>
            <a:r>
              <a:rPr lang="zh-CN" altLang="zh-CN" sz="2100" b="1" dirty="0">
                <a:solidFill>
                  <a:srgbClr val="002060"/>
                </a:solidFill>
                <a:latin typeface="+mj-ea"/>
                <a:ea typeface="+mj-ea"/>
              </a:rPr>
              <a:t>，依靠党建引领学校高质量发展，总结经验成果和先进做法，形成办学成果经验典型案例</a:t>
            </a:r>
            <a:r>
              <a:rPr lang="en-US" altLang="zh-CN" sz="2100" b="1" dirty="0">
                <a:solidFill>
                  <a:srgbClr val="002060"/>
                </a:solidFill>
                <a:latin typeface="+mj-ea"/>
                <a:ea typeface="+mj-ea"/>
              </a:rPr>
              <a:t> </a:t>
            </a:r>
            <a:endParaRPr lang="zh-CN" altLang="zh-CN" sz="2100" b="1" dirty="0">
              <a:solidFill>
                <a:srgbClr val="002060"/>
              </a:solidFill>
              <a:latin typeface="+mj-ea"/>
              <a:ea typeface="+mj-ea"/>
            </a:endParaRPr>
          </a:p>
        </p:txBody>
      </p:sp>
      <p:sp>
        <p:nvSpPr>
          <p:cNvPr id="8" name="燕尾形 47"/>
          <p:cNvSpPr/>
          <p:nvPr>
            <p:custDataLst>
              <p:tags r:id="rId1"/>
            </p:custDataLst>
          </p:nvPr>
        </p:nvSpPr>
        <p:spPr>
          <a:xfrm>
            <a:off x="1061610" y="1761660"/>
            <a:ext cx="276225" cy="197168"/>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457200" y="284162"/>
            <a:ext cx="7239000" cy="460375"/>
          </a:xfrm>
          <a:noFill/>
        </p:spPr>
        <p:txBody>
          <a:bodyPr wrap="square" rtlCol="0">
            <a:spAutoFit/>
          </a:bodyPr>
          <a:lstStyle/>
          <a:p>
            <a:pPr eaLnBrk="1" hangingPunct="1"/>
            <a:r>
              <a:rPr lang="zh-CN" altLang="zh-CN" sz="2400" dirty="0">
                <a:solidFill>
                  <a:srgbClr val="002060"/>
                </a:solidFill>
                <a:latin typeface="+mj-ea"/>
                <a:cs typeface="+mn-cs"/>
              </a:rPr>
              <a:t>一、坚持党的全面领导，</a:t>
            </a:r>
            <a:r>
              <a:rPr lang="zh-CN" altLang="en-US" sz="2400" dirty="0">
                <a:solidFill>
                  <a:srgbClr val="002060"/>
                </a:solidFill>
                <a:latin typeface="+mj-ea"/>
                <a:cs typeface="+mn-cs"/>
              </a:rPr>
              <a:t>为</a:t>
            </a:r>
            <a:r>
              <a:rPr lang="zh-CN" altLang="zh-CN" sz="2400" dirty="0">
                <a:solidFill>
                  <a:srgbClr val="002060"/>
                </a:solidFill>
                <a:latin typeface="+mj-ea"/>
                <a:cs typeface="+mn-cs"/>
              </a:rPr>
              <a:t>十四五谋篇布局</a:t>
            </a:r>
            <a:endParaRPr lang="zh-CN" altLang="en-US" sz="2400" dirty="0">
              <a:solidFill>
                <a:srgbClr val="002060"/>
              </a:solidFill>
              <a:latin typeface="+mj-ea"/>
              <a:cs typeface="+mn-cs"/>
            </a:endParaRPr>
          </a:p>
        </p:txBody>
      </p:sp>
      <p:sp>
        <p:nvSpPr>
          <p:cNvPr id="5" name="文本框 4"/>
          <p:cNvSpPr txBox="1"/>
          <p:nvPr/>
        </p:nvSpPr>
        <p:spPr>
          <a:xfrm>
            <a:off x="629562" y="1005576"/>
            <a:ext cx="4536504" cy="829945"/>
          </a:xfrm>
          <a:prstGeom prst="rect">
            <a:avLst/>
          </a:prstGeom>
          <a:noFill/>
        </p:spPr>
        <p:txBody>
          <a:bodyPr wrap="square" rtlCol="0">
            <a:spAutoFit/>
          </a:bodyPr>
          <a:lstStyle>
            <a:defPPr>
              <a:defRPr lang="zh-CN"/>
            </a:defPPr>
            <a:lvl1pPr lvl="0">
              <a:defRPr sz="3200" b="1">
                <a:solidFill>
                  <a:srgbClr val="002060"/>
                </a:solidFill>
                <a:latin typeface="+mj-ea"/>
                <a:ea typeface="+mj-ea"/>
              </a:defRPr>
            </a:lvl1pPr>
          </a:lstStyle>
          <a:p>
            <a:r>
              <a:rPr lang="en-US" altLang="zh-CN" sz="2400" dirty="0"/>
              <a:t>2.</a:t>
            </a:r>
            <a:r>
              <a:rPr lang="zh-CN" altLang="zh-CN" sz="2400" dirty="0"/>
              <a:t>完成学校十四五规划</a:t>
            </a:r>
          </a:p>
          <a:p>
            <a:endParaRPr lang="zh-CN" altLang="zh-CN" sz="2400" dirty="0"/>
          </a:p>
        </p:txBody>
      </p:sp>
      <p:sp>
        <p:nvSpPr>
          <p:cNvPr id="11" name="文本框 10"/>
          <p:cNvSpPr txBox="1"/>
          <p:nvPr/>
        </p:nvSpPr>
        <p:spPr>
          <a:xfrm>
            <a:off x="1272488" y="1437624"/>
            <a:ext cx="7052819" cy="2030095"/>
          </a:xfrm>
          <a:prstGeom prst="rect">
            <a:avLst/>
          </a:prstGeom>
          <a:noFill/>
        </p:spPr>
        <p:txBody>
          <a:bodyPr wrap="square" rtlCol="0">
            <a:spAutoFit/>
          </a:bodyPr>
          <a:lstStyle>
            <a:defPPr>
              <a:defRPr lang="zh-CN"/>
            </a:defPPr>
            <a:lvl1pPr>
              <a:lnSpc>
                <a:spcPct val="150000"/>
              </a:lnSpc>
              <a:defRPr sz="2800" b="1">
                <a:solidFill>
                  <a:srgbClr val="002060"/>
                </a:solidFill>
                <a:latin typeface="+mj-ea"/>
                <a:ea typeface="+mj-ea"/>
              </a:defRPr>
            </a:lvl1pPr>
          </a:lstStyle>
          <a:p>
            <a:r>
              <a:rPr lang="en-US" altLang="zh-CN" sz="2100" dirty="0">
                <a:solidFill>
                  <a:srgbClr val="7030A0"/>
                </a:solidFill>
              </a:rPr>
              <a:t>《</a:t>
            </a:r>
            <a:r>
              <a:rPr lang="zh-CN" altLang="en-US" sz="2100" dirty="0">
                <a:solidFill>
                  <a:srgbClr val="7030A0"/>
                </a:solidFill>
              </a:rPr>
              <a:t>上海市委关于制定上海市国民经济和社会发展第十四个五年规划和二〇三五年远景目标的建议</a:t>
            </a:r>
            <a:r>
              <a:rPr lang="en-US" altLang="zh-CN" sz="2100" dirty="0">
                <a:solidFill>
                  <a:srgbClr val="7030A0"/>
                </a:solidFill>
              </a:rPr>
              <a:t>》</a:t>
            </a:r>
          </a:p>
          <a:p>
            <a:r>
              <a:rPr lang="zh-CN" altLang="zh-CN" sz="2100" dirty="0">
                <a:solidFill>
                  <a:srgbClr val="C00000"/>
                </a:solidFill>
              </a:rPr>
              <a:t>适应上海城市定位，顺应高职发展形势，聚焦学校特色发展</a:t>
            </a:r>
            <a:r>
              <a:rPr lang="zh-CN" altLang="zh-CN" sz="2100" dirty="0"/>
              <a:t>，完善学校“十四五”规划及各专项分规划</a:t>
            </a:r>
            <a:r>
              <a:rPr lang="en-US" altLang="zh-CN" sz="2100" dirty="0"/>
              <a:t> </a:t>
            </a:r>
            <a:endParaRPr lang="zh-CN" altLang="en-US" sz="2100" dirty="0"/>
          </a:p>
        </p:txBody>
      </p:sp>
      <p:sp>
        <p:nvSpPr>
          <p:cNvPr id="12" name="文本框 11"/>
          <p:cNvSpPr txBox="1"/>
          <p:nvPr/>
        </p:nvSpPr>
        <p:spPr>
          <a:xfrm>
            <a:off x="1272488" y="3543858"/>
            <a:ext cx="6999033" cy="1060450"/>
          </a:xfrm>
          <a:prstGeom prst="rect">
            <a:avLst/>
          </a:prstGeom>
          <a:noFill/>
        </p:spPr>
        <p:txBody>
          <a:bodyPr wrap="square" rtlCol="0">
            <a:spAutoFit/>
          </a:bodyPr>
          <a:lstStyle/>
          <a:p>
            <a:pPr>
              <a:lnSpc>
                <a:spcPct val="150000"/>
              </a:lnSpc>
            </a:pPr>
            <a:r>
              <a:rPr lang="zh-CN" altLang="zh-CN" sz="2100" b="1" dirty="0">
                <a:solidFill>
                  <a:srgbClr val="002060"/>
                </a:solidFill>
                <a:latin typeface="+mn-lt"/>
                <a:ea typeface="+mn-lt"/>
                <a:cs typeface="+mn-lt"/>
              </a:rPr>
              <a:t>完善</a:t>
            </a:r>
            <a:r>
              <a:rPr lang="zh-CN" altLang="zh-CN" sz="2100" b="1" dirty="0">
                <a:solidFill>
                  <a:srgbClr val="C00000"/>
                </a:solidFill>
                <a:latin typeface="+mn-lt"/>
                <a:ea typeface="+mn-lt"/>
                <a:cs typeface="+mn-lt"/>
              </a:rPr>
              <a:t>各校区的发展定位</a:t>
            </a:r>
            <a:r>
              <a:rPr lang="zh-CN" altLang="zh-CN" sz="2100" b="1" dirty="0">
                <a:solidFill>
                  <a:srgbClr val="002060"/>
                </a:solidFill>
                <a:latin typeface="+mn-lt"/>
                <a:ea typeface="+mn-lt"/>
                <a:cs typeface="+mn-lt"/>
              </a:rPr>
              <a:t>，凸显地域对学校全面质量和品牌树立发展带来的优势</a:t>
            </a:r>
            <a:r>
              <a:rPr lang="en-US" altLang="zh-CN" sz="2100" b="1" dirty="0">
                <a:solidFill>
                  <a:srgbClr val="002060"/>
                </a:solidFill>
                <a:latin typeface="+mn-lt"/>
                <a:ea typeface="+mn-lt"/>
                <a:cs typeface="+mn-lt"/>
              </a:rPr>
              <a:t> </a:t>
            </a:r>
            <a:endParaRPr lang="zh-CN" altLang="zh-CN" sz="2100" b="1" dirty="0">
              <a:solidFill>
                <a:srgbClr val="002060"/>
              </a:solidFill>
              <a:latin typeface="+mn-lt"/>
              <a:ea typeface="+mn-lt"/>
              <a:cs typeface="+mn-lt"/>
            </a:endParaRPr>
          </a:p>
        </p:txBody>
      </p:sp>
      <p:grpSp>
        <p:nvGrpSpPr>
          <p:cNvPr id="9" name="组合 8"/>
          <p:cNvGrpSpPr/>
          <p:nvPr/>
        </p:nvGrpSpPr>
        <p:grpSpPr>
          <a:xfrm>
            <a:off x="680581" y="1653648"/>
            <a:ext cx="276225" cy="2322258"/>
            <a:chOff x="2886" y="4268"/>
            <a:chExt cx="580" cy="3713"/>
          </a:xfrm>
        </p:grpSpPr>
        <p:sp>
          <p:nvSpPr>
            <p:cNvPr id="10" name="燕尾形 47"/>
            <p:cNvSpPr/>
            <p:nvPr>
              <p:custDataLst>
                <p:tags r:id="rId1"/>
              </p:custDataLst>
            </p:nvPr>
          </p:nvSpPr>
          <p:spPr>
            <a:xfrm>
              <a:off x="2886" y="4268"/>
              <a:ext cx="580" cy="414"/>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4" name="燕尾形 47"/>
            <p:cNvSpPr/>
            <p:nvPr>
              <p:custDataLst>
                <p:tags r:id="rId2"/>
              </p:custDataLst>
            </p:nvPr>
          </p:nvSpPr>
          <p:spPr>
            <a:xfrm>
              <a:off x="2886" y="7645"/>
              <a:ext cx="580" cy="336"/>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90000" lnSpcReduction="20000"/>
            </a:bodyPr>
            <a:lstStyle/>
            <a:p>
              <a:pPr algn="ctr">
                <a:defRPr/>
              </a:pPr>
              <a:endParaRPr lang="zh-CN" altLang="en-US" sz="1050">
                <a:solidFill>
                  <a:schemeClr val="tx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05526" y="1059582"/>
            <a:ext cx="8748972" cy="3294366"/>
          </a:xfrm>
        </p:spPr>
        <p:txBody>
          <a:bodyPr/>
          <a:lstStyle/>
          <a:p>
            <a:pPr marL="342900" lvl="0" indent="-342900" algn="just">
              <a:lnSpc>
                <a:spcPct val="150000"/>
              </a:lnSpc>
              <a:buSzPts val="1050"/>
              <a:buNone/>
            </a:pPr>
            <a:r>
              <a:rPr lang="en-US" altLang="zh-CN" sz="2100" kern="100" dirty="0">
                <a:effectLst/>
                <a:latin typeface="+mj-ea"/>
                <a:ea typeface="+mj-ea"/>
                <a:cs typeface="Times New Roman" panose="02020603050405020304" pitchFamily="18" charset="0"/>
              </a:rPr>
              <a:t>   </a:t>
            </a:r>
            <a:r>
              <a:rPr lang="zh-CN" altLang="zh-CN" sz="2100" kern="100" dirty="0">
                <a:effectLst/>
                <a:latin typeface="+mj-ea"/>
                <a:ea typeface="+mj-ea"/>
                <a:cs typeface="Times New Roman" panose="02020603050405020304" pitchFamily="18" charset="0"/>
              </a:rPr>
              <a:t>学校中长期发展形势分析报告</a:t>
            </a:r>
            <a:r>
              <a:rPr lang="en-US" altLang="zh-CN" sz="2100" dirty="0">
                <a:solidFill>
                  <a:srgbClr val="C00000"/>
                </a:solidFill>
              </a:rPr>
              <a:t>1</a:t>
            </a:r>
            <a:r>
              <a:rPr lang="zh-CN" altLang="zh-CN" sz="2100" dirty="0">
                <a:solidFill>
                  <a:srgbClr val="C00000"/>
                </a:solidFill>
              </a:rPr>
              <a:t>份</a:t>
            </a:r>
            <a:r>
              <a:rPr lang="en-US" altLang="zh-CN" sz="2100" kern="100" dirty="0">
                <a:effectLst/>
                <a:latin typeface="+mj-ea"/>
                <a:ea typeface="+mj-ea"/>
                <a:cs typeface="Times New Roman" panose="02020603050405020304" pitchFamily="18" charset="0"/>
              </a:rPr>
              <a:t> </a:t>
            </a:r>
          </a:p>
          <a:p>
            <a:pPr marL="342900" lvl="0" indent="-342900" algn="just">
              <a:lnSpc>
                <a:spcPct val="150000"/>
              </a:lnSpc>
              <a:buSzPts val="1050"/>
              <a:buNone/>
            </a:pPr>
            <a:r>
              <a:rPr lang="en-US" altLang="zh-CN" sz="2100" kern="100" dirty="0">
                <a:effectLst/>
                <a:latin typeface="+mj-ea"/>
                <a:ea typeface="+mj-ea"/>
                <a:cs typeface="Times New Roman" panose="02020603050405020304" pitchFamily="18" charset="0"/>
              </a:rPr>
              <a:t>   </a:t>
            </a:r>
            <a:r>
              <a:rPr lang="zh-CN" altLang="zh-CN" sz="2100" kern="100" dirty="0">
                <a:effectLst/>
                <a:latin typeface="+mj-ea"/>
                <a:ea typeface="+mj-ea"/>
                <a:cs typeface="Times New Roman" panose="02020603050405020304" pitchFamily="18" charset="0"/>
              </a:rPr>
              <a:t>学校中长期发展咨询报告</a:t>
            </a:r>
            <a:r>
              <a:rPr lang="en-US" altLang="zh-CN" sz="2100" dirty="0">
                <a:solidFill>
                  <a:srgbClr val="C00000"/>
                </a:solidFill>
              </a:rPr>
              <a:t>1</a:t>
            </a:r>
            <a:r>
              <a:rPr lang="zh-CN" altLang="zh-CN" sz="2100" dirty="0">
                <a:solidFill>
                  <a:srgbClr val="C00000"/>
                </a:solidFill>
              </a:rPr>
              <a:t>份</a:t>
            </a:r>
            <a:r>
              <a:rPr lang="en-US" altLang="zh-CN" sz="2100" kern="100" dirty="0">
                <a:effectLst/>
                <a:latin typeface="+mj-ea"/>
                <a:ea typeface="+mj-ea"/>
                <a:cs typeface="Times New Roman" panose="02020603050405020304" pitchFamily="18" charset="0"/>
              </a:rPr>
              <a:t> </a:t>
            </a:r>
            <a:endParaRPr lang="zh-CN" altLang="zh-CN" sz="2100" kern="100" dirty="0">
              <a:effectLst/>
              <a:latin typeface="+mj-ea"/>
              <a:ea typeface="+mj-ea"/>
              <a:cs typeface="Times New Roman" panose="02020603050405020304" pitchFamily="18" charset="0"/>
            </a:endParaRPr>
          </a:p>
          <a:p>
            <a:pPr marL="342900" lvl="0" indent="-342900" algn="just">
              <a:lnSpc>
                <a:spcPct val="150000"/>
              </a:lnSpc>
              <a:buSzPts val="1050"/>
              <a:buNone/>
            </a:pPr>
            <a:r>
              <a:rPr lang="en-US" altLang="zh-CN" sz="2100" kern="100" dirty="0">
                <a:effectLst/>
                <a:latin typeface="+mj-ea"/>
                <a:ea typeface="+mj-ea"/>
                <a:cs typeface="Times New Roman" panose="02020603050405020304" pitchFamily="18" charset="0"/>
              </a:rPr>
              <a:t>   </a:t>
            </a:r>
            <a:r>
              <a:rPr lang="zh-CN" altLang="zh-CN" sz="2100" kern="100" dirty="0">
                <a:effectLst/>
                <a:latin typeface="+mj-ea"/>
                <a:ea typeface="+mj-ea"/>
                <a:cs typeface="Times New Roman" panose="02020603050405020304" pitchFamily="18" charset="0"/>
              </a:rPr>
              <a:t>学校事业发展十四五规划</a:t>
            </a:r>
            <a:r>
              <a:rPr lang="en-US" altLang="zh-CN" sz="2100" dirty="0">
                <a:solidFill>
                  <a:srgbClr val="C00000"/>
                </a:solidFill>
              </a:rPr>
              <a:t>1</a:t>
            </a:r>
            <a:r>
              <a:rPr lang="zh-CN" altLang="zh-CN" sz="2100" dirty="0">
                <a:solidFill>
                  <a:srgbClr val="C00000"/>
                </a:solidFill>
              </a:rPr>
              <a:t>份</a:t>
            </a:r>
          </a:p>
          <a:p>
            <a:pPr marL="342900" lvl="0" indent="-342900" algn="just">
              <a:lnSpc>
                <a:spcPct val="150000"/>
              </a:lnSpc>
              <a:buSzPts val="1050"/>
              <a:buNone/>
            </a:pPr>
            <a:r>
              <a:rPr lang="en-US" altLang="zh-CN" sz="2100" kern="100" dirty="0">
                <a:effectLst/>
                <a:latin typeface="+mj-ea"/>
                <a:ea typeface="+mj-ea"/>
                <a:cs typeface="Times New Roman" panose="02020603050405020304" pitchFamily="18" charset="0"/>
              </a:rPr>
              <a:t>    </a:t>
            </a:r>
            <a:r>
              <a:rPr lang="zh-CN" altLang="zh-CN" sz="2100" kern="100" dirty="0">
                <a:effectLst/>
                <a:latin typeface="+mj-ea"/>
                <a:ea typeface="+mj-ea"/>
                <a:cs typeface="Times New Roman" panose="02020603050405020304" pitchFamily="18" charset="0"/>
              </a:rPr>
              <a:t>重点领域发展现状分析报告</a:t>
            </a:r>
            <a:r>
              <a:rPr lang="en-US" altLang="zh-CN" sz="2100" dirty="0">
                <a:solidFill>
                  <a:srgbClr val="C00000"/>
                </a:solidFill>
              </a:rPr>
              <a:t>8</a:t>
            </a:r>
            <a:r>
              <a:rPr lang="zh-CN" altLang="zh-CN" sz="2100" dirty="0">
                <a:solidFill>
                  <a:srgbClr val="C00000"/>
                </a:solidFill>
              </a:rPr>
              <a:t>个</a:t>
            </a:r>
            <a:r>
              <a:rPr lang="zh-CN" altLang="en-US" sz="2100" kern="100" dirty="0">
                <a:effectLst/>
                <a:latin typeface="+mj-ea"/>
                <a:ea typeface="+mj-ea"/>
                <a:cs typeface="Times New Roman" panose="02020603050405020304" pitchFamily="18" charset="0"/>
              </a:rPr>
              <a:t>、</a:t>
            </a:r>
            <a:r>
              <a:rPr lang="zh-CN" altLang="zh-CN" sz="2100" kern="100" dirty="0">
                <a:effectLst/>
                <a:latin typeface="+mj-ea"/>
                <a:ea typeface="+mj-ea"/>
                <a:cs typeface="Times New Roman" panose="02020603050405020304" pitchFamily="18" charset="0"/>
              </a:rPr>
              <a:t>专项发展规划</a:t>
            </a:r>
            <a:r>
              <a:rPr lang="en-US" altLang="zh-CN" sz="2100" dirty="0">
                <a:solidFill>
                  <a:srgbClr val="C00000"/>
                </a:solidFill>
              </a:rPr>
              <a:t>8</a:t>
            </a:r>
            <a:r>
              <a:rPr lang="zh-CN" altLang="zh-CN" sz="2100" dirty="0">
                <a:solidFill>
                  <a:srgbClr val="C00000"/>
                </a:solidFill>
              </a:rPr>
              <a:t>个</a:t>
            </a:r>
            <a:r>
              <a:rPr lang="zh-CN" altLang="en-US" sz="2100" kern="100" dirty="0">
                <a:effectLst/>
                <a:latin typeface="+mj-ea"/>
                <a:ea typeface="+mj-ea"/>
                <a:cs typeface="Times New Roman" panose="02020603050405020304" pitchFamily="18" charset="0"/>
              </a:rPr>
              <a:t>、</a:t>
            </a:r>
            <a:r>
              <a:rPr lang="zh-CN" altLang="zh-CN" sz="2100" kern="100" dirty="0">
                <a:effectLst/>
                <a:latin typeface="+mj-ea"/>
                <a:ea typeface="+mj-ea"/>
                <a:cs typeface="Times New Roman" panose="02020603050405020304" pitchFamily="18" charset="0"/>
              </a:rPr>
              <a:t>专家论证报告</a:t>
            </a:r>
            <a:r>
              <a:rPr lang="en-US" altLang="zh-CN" sz="2100" dirty="0">
                <a:solidFill>
                  <a:srgbClr val="C00000"/>
                </a:solidFill>
              </a:rPr>
              <a:t>8</a:t>
            </a:r>
            <a:r>
              <a:rPr lang="zh-CN" altLang="zh-CN" sz="2100" dirty="0">
                <a:solidFill>
                  <a:srgbClr val="C00000"/>
                </a:solidFill>
              </a:rPr>
              <a:t>份</a:t>
            </a:r>
            <a:r>
              <a:rPr lang="en-US" altLang="zh-CN" sz="2100" dirty="0">
                <a:solidFill>
                  <a:srgbClr val="C00000"/>
                </a:solidFill>
              </a:rPr>
              <a:t> </a:t>
            </a:r>
            <a:endParaRPr lang="zh-CN" altLang="zh-CN" sz="2100" dirty="0">
              <a:solidFill>
                <a:srgbClr val="C00000"/>
              </a:solidFill>
            </a:endParaRPr>
          </a:p>
          <a:p>
            <a:pPr marL="342900" lvl="0" indent="-342900" algn="just">
              <a:lnSpc>
                <a:spcPct val="150000"/>
              </a:lnSpc>
              <a:buSzPts val="1050"/>
              <a:buNone/>
            </a:pPr>
            <a:r>
              <a:rPr lang="en-US" altLang="zh-CN" sz="2100" kern="100" dirty="0">
                <a:effectLst/>
                <a:latin typeface="+mj-ea"/>
                <a:ea typeface="+mj-ea"/>
                <a:cs typeface="Times New Roman" panose="02020603050405020304" pitchFamily="18" charset="0"/>
              </a:rPr>
              <a:t>    </a:t>
            </a:r>
            <a:r>
              <a:rPr lang="zh-CN" altLang="zh-CN" sz="2100" kern="100" dirty="0">
                <a:effectLst/>
                <a:latin typeface="+mj-ea"/>
                <a:ea typeface="+mj-ea"/>
                <a:cs typeface="Times New Roman" panose="02020603050405020304" pitchFamily="18" charset="0"/>
              </a:rPr>
              <a:t>二级学院发展现状分析报告</a:t>
            </a:r>
            <a:r>
              <a:rPr lang="en-US" altLang="zh-CN" sz="2100" dirty="0">
                <a:solidFill>
                  <a:srgbClr val="C00000"/>
                </a:solidFill>
              </a:rPr>
              <a:t>10</a:t>
            </a:r>
            <a:r>
              <a:rPr lang="zh-CN" altLang="zh-CN" sz="2100" dirty="0">
                <a:solidFill>
                  <a:srgbClr val="C00000"/>
                </a:solidFill>
              </a:rPr>
              <a:t>个</a:t>
            </a:r>
            <a:r>
              <a:rPr lang="zh-CN" altLang="zh-CN" sz="2100" kern="100" dirty="0">
                <a:effectLst/>
                <a:latin typeface="+mj-ea"/>
                <a:ea typeface="+mj-ea"/>
                <a:cs typeface="Times New Roman" panose="02020603050405020304" pitchFamily="18" charset="0"/>
              </a:rPr>
              <a:t>、发展规划</a:t>
            </a:r>
            <a:r>
              <a:rPr lang="en-US" altLang="zh-CN" sz="2100" dirty="0">
                <a:solidFill>
                  <a:srgbClr val="C00000"/>
                </a:solidFill>
              </a:rPr>
              <a:t>10</a:t>
            </a:r>
            <a:r>
              <a:rPr lang="zh-CN" altLang="zh-CN" sz="2100" dirty="0">
                <a:solidFill>
                  <a:srgbClr val="C00000"/>
                </a:solidFill>
              </a:rPr>
              <a:t>个</a:t>
            </a:r>
          </a:p>
          <a:p>
            <a:pPr marL="342900" lvl="0" indent="-342900" algn="just">
              <a:lnSpc>
                <a:spcPct val="150000"/>
              </a:lnSpc>
              <a:buSzPts val="1050"/>
              <a:buNone/>
            </a:pPr>
            <a:r>
              <a:rPr lang="en-US" altLang="zh-CN" sz="2100" kern="100" dirty="0">
                <a:effectLst/>
                <a:latin typeface="+mj-ea"/>
                <a:ea typeface="+mj-ea"/>
                <a:cs typeface="Times New Roman" panose="02020603050405020304" pitchFamily="18" charset="0"/>
              </a:rPr>
              <a:t>    </a:t>
            </a:r>
            <a:r>
              <a:rPr lang="zh-CN" altLang="zh-CN" sz="2100" kern="100" dirty="0">
                <a:effectLst/>
                <a:latin typeface="+mj-ea"/>
                <a:ea typeface="+mj-ea"/>
                <a:cs typeface="Times New Roman" panose="02020603050405020304" pitchFamily="18" charset="0"/>
              </a:rPr>
              <a:t>校园基本建设发展专项规划</a:t>
            </a:r>
            <a:r>
              <a:rPr lang="en-US" altLang="zh-CN" sz="2100" dirty="0">
                <a:solidFill>
                  <a:srgbClr val="C00000"/>
                </a:solidFill>
              </a:rPr>
              <a:t>1</a:t>
            </a:r>
            <a:r>
              <a:rPr lang="zh-CN" altLang="zh-CN" sz="2100" dirty="0">
                <a:solidFill>
                  <a:srgbClr val="C00000"/>
                </a:solidFill>
              </a:rPr>
              <a:t>个</a:t>
            </a:r>
          </a:p>
          <a:p>
            <a:pPr>
              <a:lnSpc>
                <a:spcPct val="150000"/>
              </a:lnSpc>
            </a:pPr>
            <a:endParaRPr lang="zh-CN" altLang="en-US" sz="2700" dirty="0">
              <a:latin typeface="+mj-ea"/>
              <a:ea typeface="+mj-ea"/>
            </a:endParaRPr>
          </a:p>
        </p:txBody>
      </p:sp>
      <p:sp>
        <p:nvSpPr>
          <p:cNvPr id="4" name="标题 1"/>
          <p:cNvSpPr>
            <a:spLocks noGrp="1"/>
          </p:cNvSpPr>
          <p:nvPr>
            <p:ph type="title"/>
          </p:nvPr>
        </p:nvSpPr>
        <p:spPr>
          <a:xfrm>
            <a:off x="457200" y="284162"/>
            <a:ext cx="7239000" cy="460375"/>
          </a:xfrm>
          <a:noFill/>
        </p:spPr>
        <p:txBody>
          <a:bodyPr wrap="square" rtlCol="0">
            <a:spAutoFit/>
          </a:bodyPr>
          <a:lstStyle/>
          <a:p>
            <a:pPr eaLnBrk="1" hangingPunct="1"/>
            <a:r>
              <a:rPr lang="zh-CN" altLang="zh-CN" sz="2400" dirty="0">
                <a:solidFill>
                  <a:srgbClr val="002060"/>
                </a:solidFill>
                <a:latin typeface="+mj-ea"/>
                <a:cs typeface="+mn-cs"/>
              </a:rPr>
              <a:t>一、坚持党的全面领导，</a:t>
            </a:r>
            <a:r>
              <a:rPr lang="zh-CN" altLang="en-US" sz="2400" dirty="0">
                <a:solidFill>
                  <a:srgbClr val="002060"/>
                </a:solidFill>
                <a:latin typeface="+mj-ea"/>
                <a:cs typeface="+mn-cs"/>
              </a:rPr>
              <a:t>为</a:t>
            </a:r>
            <a:r>
              <a:rPr lang="zh-CN" altLang="zh-CN" sz="2400" dirty="0">
                <a:solidFill>
                  <a:srgbClr val="002060"/>
                </a:solidFill>
                <a:latin typeface="+mj-ea"/>
                <a:cs typeface="+mn-cs"/>
              </a:rPr>
              <a:t>十四五谋篇布局</a:t>
            </a:r>
            <a:endParaRPr lang="zh-CN" altLang="en-US" sz="2400" dirty="0">
              <a:solidFill>
                <a:srgbClr val="002060"/>
              </a:solidFill>
              <a:latin typeface="+mj-ea"/>
              <a:cs typeface="+mn-cs"/>
            </a:endParaRPr>
          </a:p>
        </p:txBody>
      </p:sp>
      <p:sp>
        <p:nvSpPr>
          <p:cNvPr id="5" name="燕尾形 47"/>
          <p:cNvSpPr/>
          <p:nvPr>
            <p:custDataLst>
              <p:tags r:id="rId1"/>
            </p:custDataLst>
          </p:nvPr>
        </p:nvSpPr>
        <p:spPr>
          <a:xfrm>
            <a:off x="179512" y="1707654"/>
            <a:ext cx="273238" cy="276934"/>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6" name="燕尾形 47"/>
          <p:cNvSpPr/>
          <p:nvPr>
            <p:custDataLst>
              <p:tags r:id="rId2"/>
            </p:custDataLst>
          </p:nvPr>
        </p:nvSpPr>
        <p:spPr>
          <a:xfrm>
            <a:off x="179512" y="1203598"/>
            <a:ext cx="276225" cy="258932"/>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7" name="燕尾形 47"/>
          <p:cNvSpPr/>
          <p:nvPr>
            <p:custDataLst>
              <p:tags r:id="rId3"/>
            </p:custDataLst>
          </p:nvPr>
        </p:nvSpPr>
        <p:spPr>
          <a:xfrm>
            <a:off x="179512" y="3939902"/>
            <a:ext cx="276225" cy="258932"/>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8" name="燕尾形 47"/>
          <p:cNvSpPr/>
          <p:nvPr>
            <p:custDataLst>
              <p:tags r:id="rId4"/>
            </p:custDataLst>
          </p:nvPr>
        </p:nvSpPr>
        <p:spPr>
          <a:xfrm>
            <a:off x="179512" y="3435846"/>
            <a:ext cx="276225" cy="258932"/>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9" name="燕尾形 47"/>
          <p:cNvSpPr/>
          <p:nvPr>
            <p:custDataLst>
              <p:tags r:id="rId5"/>
            </p:custDataLst>
          </p:nvPr>
        </p:nvSpPr>
        <p:spPr>
          <a:xfrm>
            <a:off x="179512" y="2859782"/>
            <a:ext cx="276225" cy="258932"/>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0" name="燕尾形 47"/>
          <p:cNvSpPr/>
          <p:nvPr>
            <p:custDataLst>
              <p:tags r:id="rId6"/>
            </p:custDataLst>
          </p:nvPr>
        </p:nvSpPr>
        <p:spPr>
          <a:xfrm>
            <a:off x="179512" y="2283718"/>
            <a:ext cx="276225" cy="258932"/>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p14:dur="0" advClick="0" advTm="5000"/>
    </mc:Choice>
    <mc:Fallback xmlns="">
      <p:transition advClick="0" advTm="500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457200" y="284163"/>
            <a:ext cx="7239000" cy="460375"/>
          </a:xfrm>
          <a:noFill/>
        </p:spPr>
        <p:txBody>
          <a:bodyPr wrap="square" rtlCol="0">
            <a:spAutoFit/>
          </a:bodyPr>
          <a:lstStyle/>
          <a:p>
            <a:pPr eaLnBrk="1" hangingPunct="1"/>
            <a:r>
              <a:rPr lang="zh-CN" altLang="en-US" sz="2400" dirty="0">
                <a:solidFill>
                  <a:srgbClr val="002060"/>
                </a:solidFill>
                <a:latin typeface="+mj-ea"/>
                <a:cs typeface="+mn-cs"/>
              </a:rPr>
              <a:t>二、</a:t>
            </a:r>
            <a:r>
              <a:rPr lang="zh-CN" altLang="zh-CN" sz="2400" dirty="0">
                <a:solidFill>
                  <a:srgbClr val="002060"/>
                </a:solidFill>
                <a:latin typeface="+mj-ea"/>
                <a:cs typeface="+mn-cs"/>
              </a:rPr>
              <a:t>持续推进依法治校，深化教育教学改革</a:t>
            </a:r>
          </a:p>
        </p:txBody>
      </p:sp>
      <p:sp>
        <p:nvSpPr>
          <p:cNvPr id="5" name="文本框 4"/>
          <p:cNvSpPr txBox="1"/>
          <p:nvPr/>
        </p:nvSpPr>
        <p:spPr>
          <a:xfrm>
            <a:off x="629562" y="1005576"/>
            <a:ext cx="4968552" cy="460375"/>
          </a:xfrm>
          <a:prstGeom prst="rect">
            <a:avLst/>
          </a:prstGeom>
          <a:noFill/>
        </p:spPr>
        <p:txBody>
          <a:bodyPr wrap="square" rtlCol="0">
            <a:spAutoFit/>
          </a:bodyPr>
          <a:lstStyle>
            <a:defPPr>
              <a:defRPr lang="zh-CN"/>
            </a:defPPr>
            <a:lvl1pPr lvl="0">
              <a:defRPr sz="3200" b="1">
                <a:solidFill>
                  <a:srgbClr val="002060"/>
                </a:solidFill>
                <a:latin typeface="+mj-ea"/>
                <a:ea typeface="+mj-ea"/>
              </a:defRPr>
            </a:lvl1pPr>
          </a:lstStyle>
          <a:p>
            <a:r>
              <a:rPr lang="en-US" altLang="zh-CN" sz="2400" dirty="0"/>
              <a:t>3.</a:t>
            </a:r>
            <a:r>
              <a:rPr lang="zh-CN" altLang="zh-CN" sz="2400" dirty="0"/>
              <a:t>提升依法治校水平</a:t>
            </a:r>
          </a:p>
        </p:txBody>
      </p:sp>
      <p:sp>
        <p:nvSpPr>
          <p:cNvPr id="3" name="文本框 2"/>
          <p:cNvSpPr txBox="1"/>
          <p:nvPr/>
        </p:nvSpPr>
        <p:spPr>
          <a:xfrm>
            <a:off x="1258192" y="1361121"/>
            <a:ext cx="7074787" cy="575945"/>
          </a:xfrm>
          <a:prstGeom prst="rect">
            <a:avLst/>
          </a:prstGeom>
          <a:noFill/>
        </p:spPr>
        <p:txBody>
          <a:bodyPr wrap="square" rtlCol="0">
            <a:spAutoFit/>
          </a:bodyPr>
          <a:lstStyle>
            <a:defPPr>
              <a:defRPr lang="zh-CN"/>
            </a:defPPr>
            <a:lvl1pPr>
              <a:lnSpc>
                <a:spcPct val="150000"/>
              </a:lnSpc>
              <a:defRPr sz="2800" b="1">
                <a:solidFill>
                  <a:srgbClr val="002060"/>
                </a:solidFill>
              </a:defRPr>
            </a:lvl1pPr>
          </a:lstStyle>
          <a:p>
            <a:r>
              <a:rPr lang="zh-CN" altLang="zh-CN" sz="2100" dirty="0">
                <a:latin typeface="+mn-lt"/>
                <a:ea typeface="+mn-lt"/>
                <a:cs typeface="+mn-lt"/>
              </a:rPr>
              <a:t>持续完善内部治理体系和机制，</a:t>
            </a:r>
            <a:r>
              <a:rPr lang="zh-CN" altLang="zh-CN" sz="2100" dirty="0">
                <a:solidFill>
                  <a:srgbClr val="C00000"/>
                </a:solidFill>
                <a:latin typeface="+mn-lt"/>
                <a:ea typeface="+mn-lt"/>
                <a:cs typeface="+mn-lt"/>
              </a:rPr>
              <a:t>完成新一轮人事聘任</a:t>
            </a:r>
            <a:r>
              <a:rPr lang="en-US" altLang="zh-CN" sz="2100" dirty="0">
                <a:latin typeface="+mn-lt"/>
                <a:ea typeface="+mn-lt"/>
                <a:cs typeface="+mn-lt"/>
              </a:rPr>
              <a:t> </a:t>
            </a:r>
            <a:endParaRPr lang="zh-CN" altLang="en-US" sz="2100" dirty="0">
              <a:latin typeface="+mn-lt"/>
              <a:ea typeface="+mn-lt"/>
              <a:cs typeface="+mn-lt"/>
            </a:endParaRPr>
          </a:p>
        </p:txBody>
      </p:sp>
      <p:sp>
        <p:nvSpPr>
          <p:cNvPr id="11" name="文本框 10"/>
          <p:cNvSpPr txBox="1"/>
          <p:nvPr/>
        </p:nvSpPr>
        <p:spPr>
          <a:xfrm>
            <a:off x="1258192" y="2970983"/>
            <a:ext cx="7128792" cy="1060450"/>
          </a:xfrm>
          <a:prstGeom prst="rect">
            <a:avLst/>
          </a:prstGeom>
          <a:noFill/>
        </p:spPr>
        <p:txBody>
          <a:bodyPr wrap="square" rtlCol="0">
            <a:spAutoFit/>
          </a:bodyPr>
          <a:lstStyle>
            <a:defPPr>
              <a:defRPr lang="zh-CN"/>
            </a:defPPr>
            <a:lvl1pPr>
              <a:lnSpc>
                <a:spcPct val="150000"/>
              </a:lnSpc>
              <a:defRPr sz="2800" b="1">
                <a:solidFill>
                  <a:srgbClr val="002060"/>
                </a:solidFill>
              </a:defRPr>
            </a:lvl1pPr>
          </a:lstStyle>
          <a:p>
            <a:r>
              <a:rPr lang="zh-CN" altLang="zh-CN" sz="2100" dirty="0">
                <a:latin typeface="+mn-lt"/>
                <a:ea typeface="+mn-lt"/>
                <a:cs typeface="+mn-lt"/>
              </a:rPr>
              <a:t>加大信息公开力度，加强对关注度较高信息的公开。动态完善依法治校示范部门评价指标，评选</a:t>
            </a:r>
            <a:r>
              <a:rPr lang="en-US" altLang="zh-CN" sz="2100" dirty="0">
                <a:solidFill>
                  <a:srgbClr val="C00000"/>
                </a:solidFill>
                <a:latin typeface="+mn-lt"/>
                <a:ea typeface="+mn-lt"/>
                <a:cs typeface="+mn-lt"/>
              </a:rPr>
              <a:t>5</a:t>
            </a:r>
            <a:r>
              <a:rPr lang="zh-CN" altLang="zh-CN" sz="2100" dirty="0">
                <a:solidFill>
                  <a:srgbClr val="C00000"/>
                </a:solidFill>
                <a:latin typeface="+mn-lt"/>
                <a:ea typeface="+mn-lt"/>
                <a:cs typeface="+mn-lt"/>
              </a:rPr>
              <a:t>个</a:t>
            </a:r>
            <a:r>
              <a:rPr lang="zh-CN" altLang="zh-CN" sz="2100" dirty="0">
                <a:latin typeface="+mn-lt"/>
                <a:ea typeface="+mn-lt"/>
                <a:cs typeface="+mn-lt"/>
              </a:rPr>
              <a:t>依法治校示范部门</a:t>
            </a:r>
            <a:r>
              <a:rPr lang="en-US" altLang="zh-CN" sz="2100" dirty="0">
                <a:latin typeface="+mn-lt"/>
                <a:ea typeface="+mn-lt"/>
                <a:cs typeface="+mn-lt"/>
              </a:rPr>
              <a:t> </a:t>
            </a:r>
            <a:endParaRPr lang="zh-CN" altLang="zh-CN" sz="2100" dirty="0">
              <a:latin typeface="+mn-lt"/>
              <a:ea typeface="+mn-lt"/>
              <a:cs typeface="+mn-lt"/>
            </a:endParaRPr>
          </a:p>
        </p:txBody>
      </p:sp>
      <p:grpSp>
        <p:nvGrpSpPr>
          <p:cNvPr id="9" name="组合 8"/>
          <p:cNvGrpSpPr/>
          <p:nvPr/>
        </p:nvGrpSpPr>
        <p:grpSpPr>
          <a:xfrm>
            <a:off x="683568" y="1599759"/>
            <a:ext cx="276225" cy="1728074"/>
            <a:chOff x="2886" y="4268"/>
            <a:chExt cx="580" cy="3713"/>
          </a:xfrm>
        </p:grpSpPr>
        <p:sp>
          <p:nvSpPr>
            <p:cNvPr id="10" name="燕尾形 47"/>
            <p:cNvSpPr/>
            <p:nvPr>
              <p:custDataLst>
                <p:tags r:id="rId1"/>
              </p:custDataLst>
            </p:nvPr>
          </p:nvSpPr>
          <p:spPr>
            <a:xfrm>
              <a:off x="2886" y="4268"/>
              <a:ext cx="580" cy="414"/>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2" name="燕尾形 64"/>
            <p:cNvSpPr/>
            <p:nvPr>
              <p:custDataLst>
                <p:tags r:id="rId2"/>
              </p:custDataLst>
            </p:nvPr>
          </p:nvSpPr>
          <p:spPr>
            <a:xfrm>
              <a:off x="2886" y="5494"/>
              <a:ext cx="580" cy="414"/>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3" name="燕尾形 47"/>
            <p:cNvSpPr/>
            <p:nvPr>
              <p:custDataLst>
                <p:tags r:id="rId3"/>
              </p:custDataLst>
            </p:nvPr>
          </p:nvSpPr>
          <p:spPr>
            <a:xfrm>
              <a:off x="2886" y="7567"/>
              <a:ext cx="580" cy="414"/>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5000" lnSpcReduction="20000"/>
            </a:bodyPr>
            <a:lstStyle/>
            <a:p>
              <a:pPr algn="ctr">
                <a:defRPr/>
              </a:pPr>
              <a:endParaRPr lang="zh-CN" altLang="en-US" sz="1050">
                <a:solidFill>
                  <a:schemeClr val="tx1"/>
                </a:solidFill>
                <a:latin typeface="微软雅黑" panose="020B0503020204020204" pitchFamily="34" charset="-122"/>
                <a:ea typeface="微软雅黑" panose="020B0503020204020204" pitchFamily="34" charset="-122"/>
              </a:endParaRPr>
            </a:p>
          </p:txBody>
        </p:sp>
      </p:grpSp>
      <p:sp>
        <p:nvSpPr>
          <p:cNvPr id="15" name="文本框 14"/>
          <p:cNvSpPr txBox="1"/>
          <p:nvPr/>
        </p:nvSpPr>
        <p:spPr>
          <a:xfrm>
            <a:off x="1204186" y="1923678"/>
            <a:ext cx="7074787" cy="1060450"/>
          </a:xfrm>
          <a:prstGeom prst="rect">
            <a:avLst/>
          </a:prstGeom>
          <a:noFill/>
        </p:spPr>
        <p:txBody>
          <a:bodyPr wrap="square" rtlCol="0">
            <a:spAutoFit/>
          </a:bodyPr>
          <a:lstStyle>
            <a:defPPr>
              <a:defRPr lang="zh-CN"/>
            </a:defPPr>
            <a:lvl1pPr>
              <a:lnSpc>
                <a:spcPct val="150000"/>
              </a:lnSpc>
              <a:defRPr sz="2800" b="1">
                <a:solidFill>
                  <a:srgbClr val="002060"/>
                </a:solidFill>
              </a:defRPr>
            </a:lvl1pPr>
          </a:lstStyle>
          <a:p>
            <a:r>
              <a:rPr lang="zh-CN" altLang="zh-CN" sz="2100" dirty="0">
                <a:latin typeface="+mn-lt"/>
                <a:ea typeface="+mn-lt"/>
                <a:cs typeface="+mn-lt"/>
              </a:rPr>
              <a:t>推进</a:t>
            </a:r>
            <a:r>
              <a:rPr lang="zh-CN" altLang="zh-CN" sz="2100" dirty="0">
                <a:solidFill>
                  <a:srgbClr val="C00000"/>
                </a:solidFill>
                <a:latin typeface="+mn-lt"/>
                <a:ea typeface="+mn-lt"/>
                <a:cs typeface="+mn-lt"/>
              </a:rPr>
              <a:t>制度制定征求意见流程</a:t>
            </a:r>
            <a:r>
              <a:rPr lang="zh-CN" altLang="zh-CN" sz="2100" dirty="0">
                <a:latin typeface="+mn-lt"/>
                <a:ea typeface="+mn-lt"/>
                <a:cs typeface="+mn-lt"/>
              </a:rPr>
              <a:t>的执行，开展制度体系的规范性、协调性及合规性审查</a:t>
            </a:r>
            <a:r>
              <a:rPr lang="en-US" altLang="zh-CN" sz="2100" dirty="0">
                <a:latin typeface="+mn-lt"/>
                <a:ea typeface="+mn-lt"/>
                <a:cs typeface="+mn-lt"/>
              </a:rPr>
              <a:t> </a:t>
            </a:r>
            <a:endParaRPr lang="zh-CN" altLang="en-US" sz="2100" dirty="0">
              <a:latin typeface="+mn-lt"/>
              <a:ea typeface="+mn-lt"/>
              <a:cs typeface="+mn-lt"/>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84253"/>
            <a:ext cx="7239000" cy="460375"/>
          </a:xfrm>
          <a:noFill/>
        </p:spPr>
        <p:txBody>
          <a:bodyPr wrap="square" rtlCol="0">
            <a:spAutoFit/>
          </a:bodyPr>
          <a:lstStyle/>
          <a:p>
            <a:pPr eaLnBrk="1" hangingPunct="1"/>
            <a:r>
              <a:rPr lang="zh-CN" altLang="en-US" sz="2400" dirty="0">
                <a:solidFill>
                  <a:srgbClr val="002060"/>
                </a:solidFill>
                <a:latin typeface="+mj-ea"/>
                <a:cs typeface="+mn-cs"/>
              </a:rPr>
              <a:t>二、</a:t>
            </a:r>
            <a:r>
              <a:rPr lang="zh-CN" altLang="zh-CN" sz="2400" dirty="0">
                <a:solidFill>
                  <a:srgbClr val="002060"/>
                </a:solidFill>
                <a:latin typeface="+mj-ea"/>
                <a:cs typeface="+mn-cs"/>
              </a:rPr>
              <a:t>持续推进依法治校，深化教育教学改革</a:t>
            </a:r>
          </a:p>
        </p:txBody>
      </p:sp>
      <p:sp>
        <p:nvSpPr>
          <p:cNvPr id="6" name="文本框 5"/>
          <p:cNvSpPr txBox="1"/>
          <p:nvPr/>
        </p:nvSpPr>
        <p:spPr>
          <a:xfrm>
            <a:off x="629562" y="1005576"/>
            <a:ext cx="4536504" cy="460375"/>
          </a:xfrm>
          <a:prstGeom prst="rect">
            <a:avLst/>
          </a:prstGeom>
          <a:noFill/>
        </p:spPr>
        <p:txBody>
          <a:bodyPr wrap="square" rtlCol="0">
            <a:spAutoFit/>
          </a:bodyPr>
          <a:lstStyle>
            <a:defPPr>
              <a:defRPr lang="zh-CN"/>
            </a:defPPr>
            <a:lvl1pPr lvl="0">
              <a:defRPr sz="3200" b="1">
                <a:solidFill>
                  <a:srgbClr val="002060"/>
                </a:solidFill>
                <a:latin typeface="+mj-ea"/>
                <a:ea typeface="+mj-ea"/>
              </a:defRPr>
            </a:lvl1pPr>
          </a:lstStyle>
          <a:p>
            <a:r>
              <a:rPr lang="en-US" altLang="zh-CN" sz="2400" dirty="0"/>
              <a:t>4.</a:t>
            </a:r>
            <a:r>
              <a:rPr lang="zh-CN" altLang="zh-CN" sz="2400" dirty="0"/>
              <a:t>强化内部控制管理</a:t>
            </a:r>
          </a:p>
        </p:txBody>
      </p:sp>
      <p:sp>
        <p:nvSpPr>
          <p:cNvPr id="3" name="文本框 2"/>
          <p:cNvSpPr txBox="1"/>
          <p:nvPr/>
        </p:nvSpPr>
        <p:spPr>
          <a:xfrm>
            <a:off x="1223399" y="1447030"/>
            <a:ext cx="7399051" cy="1060450"/>
          </a:xfrm>
          <a:prstGeom prst="rect">
            <a:avLst/>
          </a:prstGeom>
          <a:noFill/>
        </p:spPr>
        <p:txBody>
          <a:bodyPr wrap="square" rtlCol="0">
            <a:spAutoFit/>
          </a:bodyPr>
          <a:lstStyle>
            <a:defPPr>
              <a:defRPr lang="zh-CN"/>
            </a:defPPr>
            <a:lvl1pPr>
              <a:lnSpc>
                <a:spcPct val="150000"/>
              </a:lnSpc>
              <a:defRPr sz="2800" b="1">
                <a:solidFill>
                  <a:srgbClr val="002060"/>
                </a:solidFill>
              </a:defRPr>
            </a:lvl1pPr>
          </a:lstStyle>
          <a:p>
            <a:r>
              <a:rPr lang="zh-CN" altLang="zh-CN" sz="2100" dirty="0">
                <a:latin typeface="+mn-lt"/>
                <a:ea typeface="+mn-lt"/>
                <a:cs typeface="+mn-lt"/>
              </a:rPr>
              <a:t>加强内部控制宣讲和指导</a:t>
            </a:r>
            <a:r>
              <a:rPr lang="zh-CN" altLang="en-US" sz="2100" dirty="0">
                <a:latin typeface="+mn-lt"/>
                <a:ea typeface="+mn-lt"/>
                <a:cs typeface="+mn-lt"/>
              </a:rPr>
              <a:t>，</a:t>
            </a:r>
            <a:r>
              <a:rPr lang="zh-CN" altLang="zh-CN" sz="2100" dirty="0">
                <a:latin typeface="+mn-lt"/>
                <a:ea typeface="+mn-lt"/>
                <a:cs typeface="+mn-lt"/>
              </a:rPr>
              <a:t>提高预算编制质量，</a:t>
            </a:r>
            <a:r>
              <a:rPr lang="zh-CN" altLang="en-US" sz="2100" dirty="0">
                <a:solidFill>
                  <a:srgbClr val="C00000"/>
                </a:solidFill>
                <a:latin typeface="+mn-lt"/>
                <a:ea typeface="+mn-lt"/>
                <a:cs typeface="+mn-lt"/>
              </a:rPr>
              <a:t>达到预算执行均衡性</a:t>
            </a:r>
            <a:r>
              <a:rPr lang="zh-CN" altLang="zh-CN" sz="2100" dirty="0">
                <a:solidFill>
                  <a:srgbClr val="C00000"/>
                </a:solidFill>
                <a:latin typeface="+mn-lt"/>
                <a:ea typeface="+mn-lt"/>
                <a:cs typeface="+mn-lt"/>
              </a:rPr>
              <a:t>，提高经费使用绩效</a:t>
            </a:r>
            <a:r>
              <a:rPr lang="en-US" altLang="zh-CN" sz="2100" dirty="0">
                <a:latin typeface="+mn-lt"/>
                <a:ea typeface="+mn-lt"/>
                <a:cs typeface="+mn-lt"/>
              </a:rPr>
              <a:t> </a:t>
            </a:r>
            <a:endParaRPr lang="zh-CN" altLang="en-US" sz="2100" dirty="0">
              <a:latin typeface="+mn-lt"/>
              <a:ea typeface="+mn-lt"/>
              <a:cs typeface="+mn-lt"/>
            </a:endParaRPr>
          </a:p>
        </p:txBody>
      </p:sp>
      <p:sp>
        <p:nvSpPr>
          <p:cNvPr id="28" name="矩形 27"/>
          <p:cNvSpPr/>
          <p:nvPr/>
        </p:nvSpPr>
        <p:spPr>
          <a:xfrm>
            <a:off x="1169384" y="2449103"/>
            <a:ext cx="7453065" cy="1060450"/>
          </a:xfrm>
          <a:prstGeom prst="rect">
            <a:avLst/>
          </a:prstGeom>
          <a:noFill/>
        </p:spPr>
        <p:txBody>
          <a:bodyPr wrap="square" rtlCol="0">
            <a:spAutoFit/>
          </a:bodyPr>
          <a:lstStyle/>
          <a:p>
            <a:pPr>
              <a:lnSpc>
                <a:spcPct val="150000"/>
              </a:lnSpc>
            </a:pPr>
            <a:r>
              <a:rPr lang="zh-CN" altLang="zh-CN" sz="2100" b="1" dirty="0">
                <a:solidFill>
                  <a:srgbClr val="002060"/>
                </a:solidFill>
                <a:latin typeface="+mn-lt"/>
                <a:ea typeface="+mn-lt"/>
              </a:rPr>
              <a:t>开展校内</a:t>
            </a:r>
            <a:r>
              <a:rPr lang="zh-CN" altLang="zh-CN" sz="2100" b="1" dirty="0">
                <a:solidFill>
                  <a:srgbClr val="C00000"/>
                </a:solidFill>
                <a:latin typeface="+mn-lt"/>
                <a:ea typeface="+mn-lt"/>
              </a:rPr>
              <a:t>经济责任</a:t>
            </a:r>
            <a:r>
              <a:rPr lang="zh-CN" altLang="zh-CN" sz="2100" b="1" dirty="0">
                <a:solidFill>
                  <a:srgbClr val="002060"/>
                </a:solidFill>
                <a:latin typeface="+mn-lt"/>
                <a:ea typeface="+mn-lt"/>
              </a:rPr>
              <a:t>审计，</a:t>
            </a:r>
            <a:r>
              <a:rPr lang="zh-CN" altLang="zh-CN" sz="2100" b="1" dirty="0">
                <a:solidFill>
                  <a:srgbClr val="C00000"/>
                </a:solidFill>
                <a:latin typeface="+mn-lt"/>
                <a:ea typeface="+mn-lt"/>
              </a:rPr>
              <a:t>项目绩效</a:t>
            </a:r>
            <a:r>
              <a:rPr lang="zh-CN" altLang="zh-CN" sz="2100" b="1" dirty="0">
                <a:solidFill>
                  <a:srgbClr val="002060"/>
                </a:solidFill>
                <a:latin typeface="+mn-lt"/>
                <a:ea typeface="+mn-lt"/>
              </a:rPr>
              <a:t>审计</a:t>
            </a:r>
            <a:r>
              <a:rPr lang="zh-CN" altLang="en-US" sz="2100" b="1" dirty="0">
                <a:solidFill>
                  <a:srgbClr val="002060"/>
                </a:solidFill>
                <a:latin typeface="+mn-lt"/>
                <a:ea typeface="+mn-lt"/>
              </a:rPr>
              <a:t>，</a:t>
            </a:r>
            <a:r>
              <a:rPr lang="zh-CN" altLang="zh-CN" sz="2100" b="1" dirty="0">
                <a:solidFill>
                  <a:srgbClr val="002060"/>
                </a:solidFill>
                <a:latin typeface="+mn-lt"/>
                <a:ea typeface="+mn-lt"/>
              </a:rPr>
              <a:t>二级单位</a:t>
            </a:r>
            <a:r>
              <a:rPr lang="zh-CN" altLang="zh-CN" sz="2100" b="1" dirty="0">
                <a:solidFill>
                  <a:srgbClr val="C00000"/>
                </a:solidFill>
                <a:latin typeface="+mn-lt"/>
                <a:ea typeface="+mn-lt"/>
              </a:rPr>
              <a:t>预算执行</a:t>
            </a:r>
            <a:r>
              <a:rPr lang="zh-CN" altLang="zh-CN" sz="2100" b="1" dirty="0">
                <a:solidFill>
                  <a:srgbClr val="002060"/>
                </a:solidFill>
                <a:latin typeface="+mn-lt"/>
                <a:ea typeface="+mn-lt"/>
              </a:rPr>
              <a:t>审计、</a:t>
            </a:r>
            <a:r>
              <a:rPr lang="zh-CN" altLang="zh-CN" sz="2100" b="1" dirty="0">
                <a:solidFill>
                  <a:srgbClr val="C00000"/>
                </a:solidFill>
                <a:latin typeface="+mn-lt"/>
                <a:ea typeface="+mn-lt"/>
              </a:rPr>
              <a:t>内部控制</a:t>
            </a:r>
            <a:r>
              <a:rPr lang="zh-CN" altLang="zh-CN" sz="2100" b="1" dirty="0">
                <a:solidFill>
                  <a:srgbClr val="002060"/>
                </a:solidFill>
                <a:latin typeface="+mn-lt"/>
                <a:ea typeface="+mn-lt"/>
              </a:rPr>
              <a:t>审计和</a:t>
            </a:r>
            <a:r>
              <a:rPr lang="zh-CN" altLang="zh-CN" sz="2100" b="1" dirty="0">
                <a:solidFill>
                  <a:srgbClr val="C00000"/>
                </a:solidFill>
                <a:latin typeface="+mn-lt"/>
                <a:ea typeface="+mn-lt"/>
              </a:rPr>
              <a:t>科研经费</a:t>
            </a:r>
            <a:r>
              <a:rPr lang="zh-CN" altLang="zh-CN" sz="2100" b="1" dirty="0">
                <a:solidFill>
                  <a:srgbClr val="002060"/>
                </a:solidFill>
                <a:latin typeface="+mn-lt"/>
                <a:ea typeface="+mn-lt"/>
              </a:rPr>
              <a:t>审计，各类</a:t>
            </a:r>
            <a:r>
              <a:rPr lang="zh-CN" altLang="zh-CN" sz="2100" b="1" dirty="0">
                <a:solidFill>
                  <a:srgbClr val="C00000"/>
                </a:solidFill>
                <a:latin typeface="+mn-lt"/>
                <a:ea typeface="+mn-lt"/>
              </a:rPr>
              <a:t>工程</a:t>
            </a:r>
            <a:r>
              <a:rPr lang="zh-CN" altLang="zh-CN" sz="2100" b="1" dirty="0">
                <a:solidFill>
                  <a:srgbClr val="002060"/>
                </a:solidFill>
                <a:latin typeface="+mn-lt"/>
                <a:ea typeface="+mn-lt"/>
              </a:rPr>
              <a:t>项目的</a:t>
            </a:r>
            <a:r>
              <a:rPr lang="zh-CN" altLang="zh-CN" sz="2100" b="1" dirty="0">
                <a:solidFill>
                  <a:srgbClr val="C00000"/>
                </a:solidFill>
                <a:latin typeface="+mn-lt"/>
                <a:ea typeface="+mn-lt"/>
              </a:rPr>
              <a:t>造价控制</a:t>
            </a:r>
            <a:r>
              <a:rPr lang="en-US" altLang="zh-CN" sz="2100" b="1" dirty="0">
                <a:solidFill>
                  <a:srgbClr val="002060"/>
                </a:solidFill>
              </a:rPr>
              <a:t> </a:t>
            </a:r>
            <a:endParaRPr lang="zh-CN" altLang="en-US" sz="2100" b="1" dirty="0">
              <a:solidFill>
                <a:srgbClr val="002060"/>
              </a:solidFill>
            </a:endParaRPr>
          </a:p>
        </p:txBody>
      </p:sp>
      <p:sp>
        <p:nvSpPr>
          <p:cNvPr id="4" name="文本框 3"/>
          <p:cNvSpPr txBox="1"/>
          <p:nvPr/>
        </p:nvSpPr>
        <p:spPr>
          <a:xfrm>
            <a:off x="1169384" y="3489852"/>
            <a:ext cx="7345046" cy="1060450"/>
          </a:xfrm>
          <a:prstGeom prst="rect">
            <a:avLst/>
          </a:prstGeom>
          <a:noFill/>
        </p:spPr>
        <p:txBody>
          <a:bodyPr wrap="square" rtlCol="0">
            <a:spAutoFit/>
          </a:bodyPr>
          <a:lstStyle>
            <a:defPPr>
              <a:defRPr lang="zh-CN"/>
            </a:defPPr>
            <a:lvl1pPr>
              <a:lnSpc>
                <a:spcPct val="150000"/>
              </a:lnSpc>
              <a:defRPr sz="2800" b="1">
                <a:solidFill>
                  <a:srgbClr val="002060"/>
                </a:solidFill>
              </a:defRPr>
            </a:lvl1pPr>
          </a:lstStyle>
          <a:p>
            <a:r>
              <a:rPr lang="zh-CN" altLang="zh-CN" sz="2100" dirty="0">
                <a:latin typeface="+mn-lt"/>
                <a:ea typeface="+mn-lt"/>
                <a:cs typeface="+mn-lt"/>
              </a:rPr>
              <a:t>加强采购过程信息化建设，推进</a:t>
            </a:r>
            <a:r>
              <a:rPr lang="zh-CN" altLang="zh-CN" sz="2100" dirty="0">
                <a:solidFill>
                  <a:srgbClr val="C00000"/>
                </a:solidFill>
                <a:latin typeface="+mn-lt"/>
                <a:ea typeface="+mn-lt"/>
                <a:cs typeface="+mn-lt"/>
              </a:rPr>
              <a:t>资产管理平台与资金卡平台</a:t>
            </a:r>
            <a:r>
              <a:rPr lang="zh-CN" altLang="zh-CN" sz="2100" dirty="0">
                <a:latin typeface="+mn-lt"/>
                <a:ea typeface="+mn-lt"/>
                <a:cs typeface="+mn-lt"/>
              </a:rPr>
              <a:t>对接。对供应商的合作效果进行评价，建立学校供应商库</a:t>
            </a:r>
            <a:r>
              <a:rPr lang="en-US" altLang="zh-CN" sz="2100" dirty="0">
                <a:latin typeface="+mn-lt"/>
                <a:ea typeface="+mn-lt"/>
                <a:cs typeface="+mn-lt"/>
              </a:rPr>
              <a:t> </a:t>
            </a:r>
            <a:endParaRPr lang="zh-CN" altLang="zh-CN" sz="2100" dirty="0">
              <a:latin typeface="+mn-lt"/>
              <a:ea typeface="+mn-lt"/>
              <a:cs typeface="+mn-lt"/>
            </a:endParaRPr>
          </a:p>
        </p:txBody>
      </p:sp>
      <p:grpSp>
        <p:nvGrpSpPr>
          <p:cNvPr id="14" name="组合 13"/>
          <p:cNvGrpSpPr/>
          <p:nvPr/>
        </p:nvGrpSpPr>
        <p:grpSpPr>
          <a:xfrm>
            <a:off x="683568" y="1704499"/>
            <a:ext cx="276225" cy="2180749"/>
            <a:chOff x="2343" y="3579"/>
            <a:chExt cx="580" cy="4579"/>
          </a:xfrm>
        </p:grpSpPr>
        <p:sp>
          <p:nvSpPr>
            <p:cNvPr id="11" name="燕尾形 47"/>
            <p:cNvSpPr/>
            <p:nvPr>
              <p:custDataLst>
                <p:tags r:id="rId1"/>
              </p:custDataLst>
            </p:nvPr>
          </p:nvSpPr>
          <p:spPr>
            <a:xfrm>
              <a:off x="2343" y="3579"/>
              <a:ext cx="580" cy="490"/>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92500" lnSpcReduction="10000"/>
            </a:bodyPr>
            <a:lstStyle/>
            <a:p>
              <a:pPr algn="ctr">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2" name="燕尾形 64"/>
            <p:cNvSpPr/>
            <p:nvPr>
              <p:custDataLst>
                <p:tags r:id="rId2"/>
              </p:custDataLst>
            </p:nvPr>
          </p:nvSpPr>
          <p:spPr>
            <a:xfrm>
              <a:off x="2343" y="5680"/>
              <a:ext cx="580" cy="490"/>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92500" lnSpcReduction="10000"/>
            </a:bodyPr>
            <a:lstStyle/>
            <a:p>
              <a:pPr algn="ctr">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3" name="燕尾形 64"/>
            <p:cNvSpPr/>
            <p:nvPr>
              <p:custDataLst>
                <p:tags r:id="rId3"/>
              </p:custDataLst>
            </p:nvPr>
          </p:nvSpPr>
          <p:spPr>
            <a:xfrm>
              <a:off x="2369" y="7668"/>
              <a:ext cx="554" cy="490"/>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92500" lnSpcReduction="10000"/>
            </a:bodyPr>
            <a:lstStyle/>
            <a:p>
              <a:pPr algn="ctr">
                <a:defRPr/>
              </a:pPr>
              <a:endParaRPr lang="zh-CN" altLang="en-US" sz="1050">
                <a:solidFill>
                  <a:schemeClr val="tx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84253"/>
            <a:ext cx="7239000" cy="460375"/>
          </a:xfrm>
          <a:noFill/>
        </p:spPr>
        <p:txBody>
          <a:bodyPr wrap="square" rtlCol="0">
            <a:spAutoFit/>
          </a:bodyPr>
          <a:lstStyle/>
          <a:p>
            <a:pPr eaLnBrk="1" hangingPunct="1"/>
            <a:r>
              <a:rPr lang="zh-CN" altLang="en-US" sz="2400" dirty="0">
                <a:solidFill>
                  <a:srgbClr val="002060"/>
                </a:solidFill>
                <a:latin typeface="+mj-ea"/>
                <a:cs typeface="+mn-cs"/>
              </a:rPr>
              <a:t>二、</a:t>
            </a:r>
            <a:r>
              <a:rPr lang="zh-CN" altLang="zh-CN" sz="2400" dirty="0">
                <a:solidFill>
                  <a:srgbClr val="002060"/>
                </a:solidFill>
                <a:latin typeface="+mj-ea"/>
                <a:cs typeface="+mn-cs"/>
              </a:rPr>
              <a:t>持续推进依法治校，深化教育教学改革</a:t>
            </a:r>
          </a:p>
        </p:txBody>
      </p:sp>
      <p:sp>
        <p:nvSpPr>
          <p:cNvPr id="6" name="文本框 5"/>
          <p:cNvSpPr txBox="1"/>
          <p:nvPr/>
        </p:nvSpPr>
        <p:spPr>
          <a:xfrm>
            <a:off x="629562" y="1005576"/>
            <a:ext cx="8100900" cy="829945"/>
          </a:xfrm>
          <a:prstGeom prst="rect">
            <a:avLst/>
          </a:prstGeom>
          <a:noFill/>
        </p:spPr>
        <p:txBody>
          <a:bodyPr wrap="square" rtlCol="0">
            <a:spAutoFit/>
          </a:bodyPr>
          <a:lstStyle>
            <a:defPPr>
              <a:defRPr lang="zh-CN"/>
            </a:defPPr>
            <a:lvl1pPr lvl="0">
              <a:defRPr sz="3200" b="1">
                <a:solidFill>
                  <a:srgbClr val="002060"/>
                </a:solidFill>
                <a:latin typeface="+mj-ea"/>
                <a:ea typeface="+mj-ea"/>
              </a:defRPr>
            </a:lvl1pPr>
          </a:lstStyle>
          <a:p>
            <a:r>
              <a:rPr lang="en-US" altLang="zh-CN" sz="2400" dirty="0"/>
              <a:t>5.</a:t>
            </a:r>
            <a:r>
              <a:rPr lang="zh-CN" altLang="zh-CN" sz="2400" dirty="0"/>
              <a:t>深化全面质量管理</a:t>
            </a:r>
          </a:p>
          <a:p>
            <a:endParaRPr lang="zh-CN" altLang="zh-CN" sz="2400" dirty="0"/>
          </a:p>
        </p:txBody>
      </p:sp>
      <p:sp>
        <p:nvSpPr>
          <p:cNvPr id="23" name="矩形 22"/>
          <p:cNvSpPr/>
          <p:nvPr/>
        </p:nvSpPr>
        <p:spPr>
          <a:xfrm>
            <a:off x="1667869" y="3308837"/>
            <a:ext cx="309880" cy="321945"/>
          </a:xfrm>
          <a:prstGeom prst="rect">
            <a:avLst/>
          </a:prstGeom>
        </p:spPr>
        <p:txBody>
          <a:bodyPr wrap="none">
            <a:spAutoFit/>
          </a:bodyPr>
          <a:lstStyle/>
          <a:p>
            <a:endParaRPr lang="zh-CN" altLang="en-US" sz="1500" b="1" dirty="0">
              <a:latin typeface="+mn-ea"/>
              <a:cs typeface="Times New Roman" panose="02020603050405020304" pitchFamily="18" charset="0"/>
            </a:endParaRPr>
          </a:p>
        </p:txBody>
      </p:sp>
      <p:sp>
        <p:nvSpPr>
          <p:cNvPr id="100" name="文本框 99"/>
          <p:cNvSpPr txBox="1"/>
          <p:nvPr/>
        </p:nvSpPr>
        <p:spPr>
          <a:xfrm>
            <a:off x="1116148" y="1605830"/>
            <a:ext cx="7668852" cy="1060450"/>
          </a:xfrm>
          <a:prstGeom prst="rect">
            <a:avLst/>
          </a:prstGeom>
          <a:noFill/>
        </p:spPr>
        <p:txBody>
          <a:bodyPr wrap="square" rtlCol="0">
            <a:spAutoFit/>
          </a:bodyPr>
          <a:lstStyle>
            <a:defPPr>
              <a:defRPr lang="zh-CN"/>
            </a:defPPr>
            <a:lvl1pPr>
              <a:lnSpc>
                <a:spcPct val="150000"/>
              </a:lnSpc>
              <a:defRPr sz="2800" b="1">
                <a:solidFill>
                  <a:srgbClr val="002060"/>
                </a:solidFill>
              </a:defRPr>
            </a:lvl1pPr>
          </a:lstStyle>
          <a:p>
            <a:r>
              <a:rPr lang="zh-CN" altLang="zh-CN" sz="2100" dirty="0">
                <a:latin typeface="+mn-lt"/>
                <a:ea typeface="+mn-lt"/>
                <a:cs typeface="+mn-lt"/>
              </a:rPr>
              <a:t>聚焦提升教育教学和管理服务质量，围绕学校发展定位，</a:t>
            </a:r>
            <a:r>
              <a:rPr lang="zh-CN" altLang="zh-CN" sz="2100" dirty="0">
                <a:solidFill>
                  <a:srgbClr val="C00000"/>
                </a:solidFill>
                <a:latin typeface="+mn-lt"/>
                <a:ea typeface="+mn-lt"/>
                <a:cs typeface="+mn-lt"/>
              </a:rPr>
              <a:t>精准工作目标和标准</a:t>
            </a:r>
            <a:r>
              <a:rPr lang="zh-CN" altLang="zh-CN" sz="2100" dirty="0">
                <a:latin typeface="+mn-lt"/>
                <a:ea typeface="+mn-lt"/>
                <a:cs typeface="+mn-lt"/>
              </a:rPr>
              <a:t>，强化</a:t>
            </a:r>
            <a:r>
              <a:rPr lang="zh-CN" altLang="zh-CN" sz="2100" dirty="0">
                <a:solidFill>
                  <a:srgbClr val="C00000"/>
                </a:solidFill>
                <a:latin typeface="+mn-lt"/>
                <a:ea typeface="+mn-lt"/>
                <a:cs typeface="+mn-lt"/>
              </a:rPr>
              <a:t>过程管理</a:t>
            </a:r>
            <a:r>
              <a:rPr lang="zh-CN" altLang="zh-CN" sz="2100" dirty="0">
                <a:latin typeface="+mn-lt"/>
                <a:ea typeface="+mn-lt"/>
                <a:cs typeface="+mn-lt"/>
              </a:rPr>
              <a:t>，完善</a:t>
            </a:r>
            <a:r>
              <a:rPr lang="zh-CN" altLang="zh-CN" sz="2100" dirty="0">
                <a:solidFill>
                  <a:srgbClr val="C00000"/>
                </a:solidFill>
                <a:latin typeface="+mn-lt"/>
                <a:ea typeface="+mn-lt"/>
                <a:cs typeface="+mn-lt"/>
              </a:rPr>
              <a:t>评价制度</a:t>
            </a:r>
            <a:r>
              <a:rPr lang="zh-CN" altLang="zh-CN" sz="2100" dirty="0">
                <a:latin typeface="+mn-lt"/>
                <a:ea typeface="+mn-lt"/>
                <a:cs typeface="+mn-lt"/>
              </a:rPr>
              <a:t>，状态</a:t>
            </a:r>
            <a:r>
              <a:rPr lang="zh-CN" altLang="zh-CN" sz="2100" dirty="0">
                <a:solidFill>
                  <a:srgbClr val="C00000"/>
                </a:solidFill>
                <a:latin typeface="+mn-lt"/>
                <a:ea typeface="+mn-lt"/>
                <a:cs typeface="+mn-lt"/>
              </a:rPr>
              <a:t>结果应用</a:t>
            </a:r>
            <a:r>
              <a:rPr lang="en-US" altLang="zh-CN" sz="2100" dirty="0">
                <a:latin typeface="+mn-lt"/>
                <a:ea typeface="+mn-lt"/>
                <a:cs typeface="+mn-lt"/>
              </a:rPr>
              <a:t> </a:t>
            </a:r>
            <a:endParaRPr lang="zh-CN" altLang="zh-CN" sz="2100" dirty="0">
              <a:latin typeface="+mn-lt"/>
              <a:ea typeface="+mn-lt"/>
              <a:cs typeface="+mn-lt"/>
            </a:endParaRPr>
          </a:p>
        </p:txBody>
      </p:sp>
      <p:sp>
        <p:nvSpPr>
          <p:cNvPr id="26" name="矩形 25"/>
          <p:cNvSpPr/>
          <p:nvPr/>
        </p:nvSpPr>
        <p:spPr>
          <a:xfrm>
            <a:off x="1115616" y="2612543"/>
            <a:ext cx="7929475" cy="1060450"/>
          </a:xfrm>
          <a:prstGeom prst="rect">
            <a:avLst/>
          </a:prstGeom>
          <a:noFill/>
        </p:spPr>
        <p:txBody>
          <a:bodyPr wrap="square" rtlCol="0">
            <a:spAutoFit/>
          </a:bodyPr>
          <a:lstStyle/>
          <a:p>
            <a:pPr>
              <a:lnSpc>
                <a:spcPct val="150000"/>
              </a:lnSpc>
            </a:pPr>
            <a:r>
              <a:rPr lang="zh-CN" altLang="zh-CN" sz="2100" b="1" dirty="0">
                <a:solidFill>
                  <a:srgbClr val="002060"/>
                </a:solidFill>
                <a:latin typeface="+mn-lt"/>
                <a:ea typeface="+mn-lt"/>
                <a:cs typeface="+mn-lt"/>
              </a:rPr>
              <a:t>健全质量标准体系，加强各类</a:t>
            </a:r>
            <a:r>
              <a:rPr lang="zh-CN" altLang="zh-CN" sz="2100" b="1" dirty="0">
                <a:solidFill>
                  <a:srgbClr val="C00000"/>
                </a:solidFill>
                <a:latin typeface="+mn-lt"/>
                <a:ea typeface="+mn-lt"/>
                <a:cs typeface="+mn-lt"/>
              </a:rPr>
              <a:t>标准的动态更新</a:t>
            </a:r>
            <a:r>
              <a:rPr lang="zh-CN" altLang="zh-CN" sz="2100" b="1" dirty="0">
                <a:solidFill>
                  <a:srgbClr val="002060"/>
                </a:solidFill>
                <a:latin typeface="+mn-lt"/>
                <a:ea typeface="+mn-lt"/>
                <a:cs typeface="+mn-lt"/>
              </a:rPr>
              <a:t>和</a:t>
            </a:r>
            <a:r>
              <a:rPr lang="zh-CN" altLang="zh-CN" sz="2100" b="1" dirty="0">
                <a:solidFill>
                  <a:srgbClr val="C00000"/>
                </a:solidFill>
                <a:latin typeface="+mn-lt"/>
                <a:ea typeface="+mn-lt"/>
                <a:cs typeface="+mn-lt"/>
              </a:rPr>
              <a:t>执行情况检查</a:t>
            </a:r>
            <a:r>
              <a:rPr lang="zh-CN" altLang="zh-CN" sz="2100" b="1" dirty="0">
                <a:solidFill>
                  <a:srgbClr val="002060"/>
                </a:solidFill>
                <a:latin typeface="+mn-lt"/>
                <a:ea typeface="+mn-lt"/>
                <a:cs typeface="+mn-lt"/>
              </a:rPr>
              <a:t>；完善专业和课程教学评价体系，强化实习实训过程监管、考核评价</a:t>
            </a:r>
            <a:r>
              <a:rPr lang="en-US" altLang="zh-CN" sz="2100" b="1" dirty="0">
                <a:solidFill>
                  <a:srgbClr val="002060"/>
                </a:solidFill>
                <a:latin typeface="+mn-lt"/>
                <a:ea typeface="+mn-lt"/>
                <a:cs typeface="+mn-lt"/>
              </a:rPr>
              <a:t> </a:t>
            </a:r>
            <a:endParaRPr lang="zh-CN" altLang="zh-CN" sz="2100" b="1" dirty="0">
              <a:solidFill>
                <a:srgbClr val="002060"/>
              </a:solidFill>
              <a:latin typeface="+mn-lt"/>
              <a:ea typeface="+mn-lt"/>
              <a:cs typeface="+mn-lt"/>
            </a:endParaRPr>
          </a:p>
        </p:txBody>
      </p:sp>
      <p:grpSp>
        <p:nvGrpSpPr>
          <p:cNvPr id="10" name="组合 9"/>
          <p:cNvGrpSpPr/>
          <p:nvPr/>
        </p:nvGrpSpPr>
        <p:grpSpPr>
          <a:xfrm>
            <a:off x="661661" y="1816566"/>
            <a:ext cx="298133" cy="1222534"/>
            <a:chOff x="2840" y="4268"/>
            <a:chExt cx="626" cy="2567"/>
          </a:xfrm>
        </p:grpSpPr>
        <p:sp>
          <p:nvSpPr>
            <p:cNvPr id="11" name="燕尾形 47"/>
            <p:cNvSpPr/>
            <p:nvPr>
              <p:custDataLst>
                <p:tags r:id="rId1"/>
              </p:custDataLst>
            </p:nvPr>
          </p:nvSpPr>
          <p:spPr>
            <a:xfrm>
              <a:off x="2886" y="4268"/>
              <a:ext cx="580" cy="414"/>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3" name="燕尾形 47"/>
            <p:cNvSpPr/>
            <p:nvPr>
              <p:custDataLst>
                <p:tags r:id="rId2"/>
              </p:custDataLst>
            </p:nvPr>
          </p:nvSpPr>
          <p:spPr>
            <a:xfrm>
              <a:off x="2840" y="6421"/>
              <a:ext cx="580" cy="414"/>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5000" lnSpcReduction="20000"/>
            </a:bodyPr>
            <a:lstStyle/>
            <a:p>
              <a:pPr algn="ctr">
                <a:defRPr/>
              </a:pPr>
              <a:endParaRPr lang="zh-CN" altLang="en-US" sz="1050">
                <a:solidFill>
                  <a:schemeClr val="tx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92918" y="284163"/>
            <a:ext cx="7203281" cy="460375"/>
          </a:xfrm>
          <a:noFill/>
        </p:spPr>
        <p:txBody>
          <a:bodyPr wrap="square" rtlCol="0">
            <a:spAutoFit/>
          </a:bodyPr>
          <a:lstStyle/>
          <a:p>
            <a:pPr eaLnBrk="1" hangingPunct="1"/>
            <a:r>
              <a:rPr lang="zh-CN" altLang="en-US" sz="2400" dirty="0">
                <a:solidFill>
                  <a:srgbClr val="002060"/>
                </a:solidFill>
                <a:latin typeface="+mj-ea"/>
                <a:cs typeface="+mn-cs"/>
              </a:rPr>
              <a:t>二、</a:t>
            </a:r>
            <a:r>
              <a:rPr lang="zh-CN" altLang="zh-CN" sz="2400" dirty="0">
                <a:solidFill>
                  <a:srgbClr val="002060"/>
                </a:solidFill>
                <a:latin typeface="+mj-ea"/>
                <a:cs typeface="+mn-cs"/>
              </a:rPr>
              <a:t>持续推进依法治校，深化教育教学改革</a:t>
            </a:r>
          </a:p>
        </p:txBody>
      </p:sp>
      <p:sp>
        <p:nvSpPr>
          <p:cNvPr id="6" name="文本框 5"/>
          <p:cNvSpPr txBox="1"/>
          <p:nvPr/>
        </p:nvSpPr>
        <p:spPr>
          <a:xfrm>
            <a:off x="629562" y="1005576"/>
            <a:ext cx="4536504" cy="829945"/>
          </a:xfrm>
          <a:prstGeom prst="rect">
            <a:avLst/>
          </a:prstGeom>
          <a:noFill/>
        </p:spPr>
        <p:txBody>
          <a:bodyPr wrap="square" rtlCol="0">
            <a:spAutoFit/>
          </a:bodyPr>
          <a:lstStyle>
            <a:defPPr>
              <a:defRPr lang="zh-CN"/>
            </a:defPPr>
            <a:lvl1pPr lvl="0">
              <a:defRPr sz="3200" b="1">
                <a:solidFill>
                  <a:srgbClr val="002060"/>
                </a:solidFill>
                <a:latin typeface="+mj-ea"/>
                <a:ea typeface="+mj-ea"/>
              </a:defRPr>
            </a:lvl1pPr>
          </a:lstStyle>
          <a:p>
            <a:r>
              <a:rPr lang="en-US" altLang="zh-CN" sz="2400" dirty="0"/>
              <a:t>6.</a:t>
            </a:r>
            <a:r>
              <a:rPr lang="zh-CN" altLang="zh-CN" sz="2400" dirty="0"/>
              <a:t>建设一流高职院校</a:t>
            </a:r>
          </a:p>
          <a:p>
            <a:endParaRPr lang="zh-CN" altLang="zh-CN" sz="2400" dirty="0"/>
          </a:p>
        </p:txBody>
      </p:sp>
      <p:sp>
        <p:nvSpPr>
          <p:cNvPr id="3" name="矩形 2"/>
          <p:cNvSpPr/>
          <p:nvPr/>
        </p:nvSpPr>
        <p:spPr>
          <a:xfrm>
            <a:off x="1201022" y="1493807"/>
            <a:ext cx="7462202" cy="1060450"/>
          </a:xfrm>
          <a:prstGeom prst="rect">
            <a:avLst/>
          </a:prstGeom>
          <a:noFill/>
        </p:spPr>
        <p:txBody>
          <a:bodyPr wrap="square" rtlCol="0">
            <a:spAutoFit/>
          </a:bodyPr>
          <a:lstStyle/>
          <a:p>
            <a:pPr>
              <a:lnSpc>
                <a:spcPct val="150000"/>
              </a:lnSpc>
            </a:pPr>
            <a:r>
              <a:rPr lang="zh-CN" altLang="zh-CN" sz="2100" b="1" dirty="0">
                <a:solidFill>
                  <a:srgbClr val="002060"/>
                </a:solidFill>
                <a:latin typeface="+mn-lt"/>
                <a:ea typeface="+mn-lt"/>
                <a:cs typeface="+mn-lt"/>
              </a:rPr>
              <a:t>加强“双一流”建设项目的过程监督管理，开展对子项目校内专项验收，争取</a:t>
            </a:r>
            <a:r>
              <a:rPr lang="zh-CN" altLang="zh-CN" sz="2100" b="1" dirty="0">
                <a:solidFill>
                  <a:srgbClr val="C00000"/>
                </a:solidFill>
                <a:latin typeface="+mn-lt"/>
                <a:ea typeface="+mn-lt"/>
                <a:cs typeface="+mn-lt"/>
              </a:rPr>
              <a:t>优质实现各项目绩效目标</a:t>
            </a:r>
            <a:r>
              <a:rPr lang="zh-CN" altLang="en-US" sz="2100" b="1" dirty="0">
                <a:solidFill>
                  <a:srgbClr val="002060"/>
                </a:solidFill>
                <a:latin typeface="+mn-lt"/>
                <a:ea typeface="+mn-lt"/>
                <a:cs typeface="+mn-lt"/>
              </a:rPr>
              <a:t> </a:t>
            </a:r>
          </a:p>
        </p:txBody>
      </p:sp>
      <p:sp>
        <p:nvSpPr>
          <p:cNvPr id="4" name="矩形 3"/>
          <p:cNvSpPr/>
          <p:nvPr/>
        </p:nvSpPr>
        <p:spPr>
          <a:xfrm>
            <a:off x="1201022" y="2571750"/>
            <a:ext cx="7462202" cy="1060450"/>
          </a:xfrm>
          <a:prstGeom prst="rect">
            <a:avLst/>
          </a:prstGeom>
          <a:noFill/>
        </p:spPr>
        <p:txBody>
          <a:bodyPr wrap="square" rtlCol="0">
            <a:spAutoFit/>
          </a:bodyPr>
          <a:lstStyle/>
          <a:p>
            <a:pPr>
              <a:lnSpc>
                <a:spcPct val="150000"/>
              </a:lnSpc>
            </a:pPr>
            <a:r>
              <a:rPr lang="zh-CN" altLang="zh-CN" sz="2100" b="1" dirty="0">
                <a:solidFill>
                  <a:srgbClr val="002060"/>
                </a:solidFill>
                <a:latin typeface="+mn-lt"/>
                <a:ea typeface="+mn-lt"/>
                <a:cs typeface="+mn-lt"/>
              </a:rPr>
              <a:t>推进</a:t>
            </a:r>
            <a:r>
              <a:rPr lang="zh-CN" altLang="zh-CN" sz="2100" b="1" dirty="0">
                <a:solidFill>
                  <a:srgbClr val="C00000"/>
                </a:solidFill>
                <a:latin typeface="+mn-lt"/>
                <a:ea typeface="+mn-lt"/>
                <a:cs typeface="+mn-lt"/>
              </a:rPr>
              <a:t>“提质培优”</a:t>
            </a:r>
            <a:r>
              <a:rPr lang="zh-CN" altLang="zh-CN" sz="2100" b="1" dirty="0">
                <a:solidFill>
                  <a:srgbClr val="002060"/>
                </a:solidFill>
                <a:latin typeface="+mn-lt"/>
                <a:ea typeface="+mn-lt"/>
                <a:cs typeface="+mn-lt"/>
              </a:rPr>
              <a:t>计划任务建设，以高水平专业建设为核心，带动学校整体全面发展</a:t>
            </a:r>
            <a:r>
              <a:rPr lang="zh-CN" altLang="en-US" sz="2100" b="1" dirty="0">
                <a:solidFill>
                  <a:srgbClr val="002060"/>
                </a:solidFill>
                <a:latin typeface="+mn-lt"/>
                <a:ea typeface="+mn-lt"/>
                <a:cs typeface="+mn-lt"/>
              </a:rPr>
              <a:t> </a:t>
            </a:r>
          </a:p>
        </p:txBody>
      </p:sp>
      <p:sp>
        <p:nvSpPr>
          <p:cNvPr id="12" name="矩形 11"/>
          <p:cNvSpPr/>
          <p:nvPr/>
        </p:nvSpPr>
        <p:spPr>
          <a:xfrm>
            <a:off x="1215068" y="3597864"/>
            <a:ext cx="7192409" cy="1060450"/>
          </a:xfrm>
          <a:prstGeom prst="rect">
            <a:avLst/>
          </a:prstGeom>
          <a:noFill/>
        </p:spPr>
        <p:txBody>
          <a:bodyPr wrap="square" rtlCol="0">
            <a:spAutoFit/>
          </a:bodyPr>
          <a:lstStyle/>
          <a:p>
            <a:pPr>
              <a:lnSpc>
                <a:spcPct val="150000"/>
              </a:lnSpc>
            </a:pPr>
            <a:r>
              <a:rPr lang="zh-CN" altLang="zh-CN" sz="2100" b="1" dirty="0">
                <a:solidFill>
                  <a:srgbClr val="002060"/>
                </a:solidFill>
                <a:latin typeface="+mn-lt"/>
                <a:ea typeface="+mn-lt"/>
                <a:cs typeface="+mn-lt"/>
              </a:rPr>
              <a:t>坚持职业教育办学定位，</a:t>
            </a:r>
            <a:r>
              <a:rPr lang="zh-CN" altLang="zh-CN" sz="2100" b="1" dirty="0">
                <a:solidFill>
                  <a:srgbClr val="C00000"/>
                </a:solidFill>
                <a:latin typeface="+mn-lt"/>
                <a:ea typeface="+mn-lt"/>
                <a:cs typeface="+mn-lt"/>
              </a:rPr>
              <a:t>培育以职业本科为目标的专业</a:t>
            </a:r>
            <a:r>
              <a:rPr lang="zh-CN" altLang="zh-CN" sz="2100" b="1" dirty="0">
                <a:solidFill>
                  <a:srgbClr val="002060"/>
                </a:solidFill>
                <a:latin typeface="+mn-lt"/>
                <a:ea typeface="+mn-lt"/>
                <a:cs typeface="+mn-lt"/>
              </a:rPr>
              <a:t>，培养区域经济社会发展需要的高层次技术技能人才</a:t>
            </a:r>
            <a:r>
              <a:rPr lang="en-US" altLang="zh-CN" sz="2100" b="1" dirty="0">
                <a:solidFill>
                  <a:srgbClr val="002060"/>
                </a:solidFill>
                <a:latin typeface="+mn-lt"/>
                <a:ea typeface="+mn-lt"/>
                <a:cs typeface="+mn-lt"/>
              </a:rPr>
              <a:t> </a:t>
            </a:r>
            <a:endParaRPr lang="zh-CN" altLang="en-US" sz="2100" b="1" dirty="0">
              <a:solidFill>
                <a:srgbClr val="002060"/>
              </a:solidFill>
              <a:latin typeface="+mn-lt"/>
              <a:ea typeface="+mn-lt"/>
              <a:cs typeface="+mn-lt"/>
            </a:endParaRPr>
          </a:p>
        </p:txBody>
      </p:sp>
      <p:grpSp>
        <p:nvGrpSpPr>
          <p:cNvPr id="21" name="组合 20"/>
          <p:cNvGrpSpPr/>
          <p:nvPr/>
        </p:nvGrpSpPr>
        <p:grpSpPr>
          <a:xfrm>
            <a:off x="698648" y="1707654"/>
            <a:ext cx="276225" cy="2272665"/>
            <a:chOff x="2343" y="3922"/>
            <a:chExt cx="580" cy="4772"/>
          </a:xfrm>
        </p:grpSpPr>
        <p:sp>
          <p:nvSpPr>
            <p:cNvPr id="18" name="燕尾形 47"/>
            <p:cNvSpPr/>
            <p:nvPr>
              <p:custDataLst>
                <p:tags r:id="rId1"/>
              </p:custDataLst>
            </p:nvPr>
          </p:nvSpPr>
          <p:spPr>
            <a:xfrm>
              <a:off x="2343" y="3922"/>
              <a:ext cx="580" cy="42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85000" lnSpcReduction="20000"/>
            </a:bodyPr>
            <a:lstStyle/>
            <a:p>
              <a:pPr algn="ctr">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9" name="燕尾形 64"/>
            <p:cNvSpPr/>
            <p:nvPr>
              <p:custDataLst>
                <p:tags r:id="rId2"/>
              </p:custDataLst>
            </p:nvPr>
          </p:nvSpPr>
          <p:spPr>
            <a:xfrm>
              <a:off x="2343" y="6077"/>
              <a:ext cx="580" cy="42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85000" lnSpcReduction="20000"/>
            </a:bodyPr>
            <a:lstStyle/>
            <a:p>
              <a:pPr algn="ctr">
                <a:defRPr/>
              </a:pPr>
              <a:endParaRPr lang="zh-CN" altLang="en-US" sz="1050" dirty="0">
                <a:solidFill>
                  <a:schemeClr val="tx1"/>
                </a:solidFill>
                <a:latin typeface="微软雅黑" panose="020B0503020204020204" pitchFamily="34" charset="-122"/>
                <a:ea typeface="微软雅黑" panose="020B0503020204020204" pitchFamily="34" charset="-122"/>
              </a:endParaRPr>
            </a:p>
          </p:txBody>
        </p:sp>
        <p:sp>
          <p:nvSpPr>
            <p:cNvPr id="20" name="燕尾形 64"/>
            <p:cNvSpPr/>
            <p:nvPr>
              <p:custDataLst>
                <p:tags r:id="rId3"/>
              </p:custDataLst>
            </p:nvPr>
          </p:nvSpPr>
          <p:spPr>
            <a:xfrm>
              <a:off x="2343" y="8204"/>
              <a:ext cx="580" cy="490"/>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92500" lnSpcReduction="10000"/>
            </a:bodyPr>
            <a:lstStyle/>
            <a:p>
              <a:pPr algn="ctr">
                <a:defRPr/>
              </a:pPr>
              <a:endParaRPr lang="zh-CN" altLang="en-US" sz="1050">
                <a:solidFill>
                  <a:schemeClr val="tx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92918" y="284163"/>
            <a:ext cx="7203281" cy="460375"/>
          </a:xfrm>
          <a:noFill/>
        </p:spPr>
        <p:txBody>
          <a:bodyPr wrap="square" rtlCol="0">
            <a:spAutoFit/>
          </a:bodyPr>
          <a:lstStyle/>
          <a:p>
            <a:pPr eaLnBrk="1" hangingPunct="1"/>
            <a:r>
              <a:rPr lang="zh-CN" altLang="en-US" sz="2400">
                <a:solidFill>
                  <a:srgbClr val="002060"/>
                </a:solidFill>
                <a:latin typeface="+mj-ea"/>
                <a:cs typeface="+mn-cs"/>
              </a:rPr>
              <a:t>二、</a:t>
            </a:r>
            <a:r>
              <a:rPr lang="zh-CN" altLang="zh-CN" sz="2400" dirty="0">
                <a:solidFill>
                  <a:srgbClr val="002060"/>
                </a:solidFill>
                <a:latin typeface="+mj-ea"/>
                <a:cs typeface="+mn-cs"/>
              </a:rPr>
              <a:t>持续推进依法治校，深化教育</a:t>
            </a:r>
            <a:r>
              <a:rPr lang="zh-CN" altLang="zh-CN" sz="2400">
                <a:solidFill>
                  <a:srgbClr val="002060"/>
                </a:solidFill>
                <a:latin typeface="+mj-ea"/>
                <a:cs typeface="+mn-cs"/>
              </a:rPr>
              <a:t>教学改革</a:t>
            </a:r>
            <a:endParaRPr lang="zh-CN" altLang="zh-CN" sz="2400" dirty="0">
              <a:solidFill>
                <a:srgbClr val="002060"/>
              </a:solidFill>
              <a:latin typeface="+mj-ea"/>
              <a:cs typeface="+mn-cs"/>
            </a:endParaRPr>
          </a:p>
        </p:txBody>
      </p:sp>
      <p:sp>
        <p:nvSpPr>
          <p:cNvPr id="6" name="文本框 5"/>
          <p:cNvSpPr txBox="1"/>
          <p:nvPr/>
        </p:nvSpPr>
        <p:spPr>
          <a:xfrm>
            <a:off x="629562" y="1005576"/>
            <a:ext cx="4536504" cy="460375"/>
          </a:xfrm>
          <a:prstGeom prst="rect">
            <a:avLst/>
          </a:prstGeom>
          <a:noFill/>
        </p:spPr>
        <p:txBody>
          <a:bodyPr wrap="square" rtlCol="0">
            <a:spAutoFit/>
          </a:bodyPr>
          <a:lstStyle>
            <a:defPPr>
              <a:defRPr lang="zh-CN"/>
            </a:defPPr>
            <a:lvl1pPr lvl="0">
              <a:defRPr sz="3200" b="1">
                <a:solidFill>
                  <a:srgbClr val="002060"/>
                </a:solidFill>
                <a:latin typeface="+mj-ea"/>
                <a:ea typeface="+mj-ea"/>
              </a:defRPr>
            </a:lvl1pPr>
          </a:lstStyle>
          <a:p>
            <a:r>
              <a:rPr lang="en-US" altLang="zh-CN" sz="2400" dirty="0"/>
              <a:t>7.</a:t>
            </a:r>
            <a:r>
              <a:rPr lang="zh-CN" altLang="zh-CN" sz="2400" dirty="0"/>
              <a:t>推进教育教学改革</a:t>
            </a:r>
          </a:p>
        </p:txBody>
      </p:sp>
      <p:sp>
        <p:nvSpPr>
          <p:cNvPr id="3" name="矩形 2"/>
          <p:cNvSpPr/>
          <p:nvPr/>
        </p:nvSpPr>
        <p:spPr>
          <a:xfrm>
            <a:off x="1115616" y="1539570"/>
            <a:ext cx="7246178" cy="1060450"/>
          </a:xfrm>
          <a:prstGeom prst="rect">
            <a:avLst/>
          </a:prstGeom>
          <a:noFill/>
        </p:spPr>
        <p:txBody>
          <a:bodyPr wrap="square" rtlCol="0">
            <a:spAutoFit/>
          </a:bodyPr>
          <a:lstStyle/>
          <a:p>
            <a:pPr>
              <a:lnSpc>
                <a:spcPct val="150000"/>
              </a:lnSpc>
            </a:pPr>
            <a:r>
              <a:rPr lang="zh-CN" altLang="zh-CN" sz="2100" b="1" dirty="0">
                <a:solidFill>
                  <a:srgbClr val="002060"/>
                </a:solidFill>
                <a:latin typeface="+mn-lt"/>
                <a:ea typeface="+mn-lt"/>
                <a:cs typeface="+mn-lt"/>
              </a:rPr>
              <a:t>加强对产教融合的引导和推动，与产业龙头企业合作，每个二级学院至少有</a:t>
            </a:r>
            <a:r>
              <a:rPr lang="zh-CN" altLang="zh-CN" sz="2100" b="1" dirty="0">
                <a:solidFill>
                  <a:srgbClr val="C00000"/>
                </a:solidFill>
                <a:latin typeface="+mn-lt"/>
                <a:ea typeface="+mn-lt"/>
                <a:cs typeface="+mn-lt"/>
              </a:rPr>
              <a:t>一个重点产教融合</a:t>
            </a:r>
            <a:r>
              <a:rPr lang="zh-CN" altLang="zh-CN" sz="2100" b="1" dirty="0">
                <a:solidFill>
                  <a:srgbClr val="002060"/>
                </a:solidFill>
                <a:latin typeface="+mn-lt"/>
                <a:ea typeface="+mn-lt"/>
                <a:cs typeface="+mn-lt"/>
              </a:rPr>
              <a:t>在建或培育项目</a:t>
            </a:r>
            <a:r>
              <a:rPr lang="en-US" altLang="zh-CN" sz="2100" b="1" dirty="0">
                <a:solidFill>
                  <a:srgbClr val="002060"/>
                </a:solidFill>
                <a:latin typeface="+mn-lt"/>
                <a:ea typeface="+mn-lt"/>
                <a:cs typeface="+mn-lt"/>
              </a:rPr>
              <a:t> </a:t>
            </a:r>
            <a:endParaRPr lang="zh-CN" altLang="en-US" sz="2100" b="1" dirty="0">
              <a:solidFill>
                <a:srgbClr val="002060"/>
              </a:solidFill>
              <a:latin typeface="+mn-lt"/>
              <a:ea typeface="+mn-lt"/>
              <a:cs typeface="+mn-lt"/>
            </a:endParaRPr>
          </a:p>
        </p:txBody>
      </p:sp>
      <p:sp>
        <p:nvSpPr>
          <p:cNvPr id="15" name="矩形 14"/>
          <p:cNvSpPr/>
          <p:nvPr/>
        </p:nvSpPr>
        <p:spPr>
          <a:xfrm>
            <a:off x="1119628" y="2650090"/>
            <a:ext cx="7340804" cy="1060450"/>
          </a:xfrm>
          <a:prstGeom prst="rect">
            <a:avLst/>
          </a:prstGeom>
          <a:noFill/>
        </p:spPr>
        <p:txBody>
          <a:bodyPr wrap="square" rtlCol="0">
            <a:spAutoFit/>
          </a:bodyPr>
          <a:lstStyle/>
          <a:p>
            <a:pPr>
              <a:lnSpc>
                <a:spcPct val="150000"/>
              </a:lnSpc>
            </a:pPr>
            <a:r>
              <a:rPr lang="zh-CN" altLang="zh-CN" sz="2100" b="1" dirty="0">
                <a:solidFill>
                  <a:srgbClr val="002060"/>
                </a:solidFill>
                <a:latin typeface="+mn-lt"/>
                <a:ea typeface="+mn-lt"/>
                <a:cs typeface="+mn-lt"/>
              </a:rPr>
              <a:t>加强学生顶岗实习协议、校企合作协议的管理，每个专业有效合作的</a:t>
            </a:r>
            <a:r>
              <a:rPr lang="zh-CN" altLang="zh-CN" sz="2100" b="1" dirty="0">
                <a:solidFill>
                  <a:srgbClr val="C00000"/>
                </a:solidFill>
                <a:latin typeface="+mn-lt"/>
                <a:ea typeface="+mn-lt"/>
                <a:cs typeface="+mn-lt"/>
              </a:rPr>
              <a:t>校外实习基地</a:t>
            </a:r>
            <a:r>
              <a:rPr lang="zh-CN" altLang="zh-CN" sz="2100" b="1" dirty="0">
                <a:solidFill>
                  <a:srgbClr val="002060"/>
                </a:solidFill>
                <a:latin typeface="+mn-lt"/>
                <a:ea typeface="+mn-lt"/>
                <a:cs typeface="+mn-lt"/>
              </a:rPr>
              <a:t>不少于</a:t>
            </a:r>
            <a:r>
              <a:rPr lang="en-US" altLang="zh-CN" sz="2100" b="1" dirty="0">
                <a:solidFill>
                  <a:srgbClr val="FF0000"/>
                </a:solidFill>
                <a:latin typeface="+mn-lt"/>
                <a:ea typeface="+mn-lt"/>
                <a:cs typeface="+mn-lt"/>
              </a:rPr>
              <a:t>6</a:t>
            </a:r>
            <a:r>
              <a:rPr lang="zh-CN" altLang="zh-CN" sz="2100" b="1" dirty="0">
                <a:solidFill>
                  <a:srgbClr val="FF0000"/>
                </a:solidFill>
                <a:latin typeface="+mn-lt"/>
                <a:ea typeface="+mn-lt"/>
                <a:cs typeface="+mn-lt"/>
              </a:rPr>
              <a:t>家</a:t>
            </a:r>
            <a:r>
              <a:rPr lang="zh-CN" altLang="zh-CN" sz="2100" b="1" dirty="0">
                <a:solidFill>
                  <a:srgbClr val="002060"/>
                </a:solidFill>
                <a:latin typeface="+mn-lt"/>
                <a:ea typeface="+mn-lt"/>
                <a:cs typeface="+mn-lt"/>
              </a:rPr>
              <a:t>。推进现代学徒制工作</a:t>
            </a:r>
            <a:r>
              <a:rPr lang="en-US" altLang="zh-CN" sz="2100" b="1" dirty="0">
                <a:solidFill>
                  <a:srgbClr val="002060"/>
                </a:solidFill>
                <a:latin typeface="+mn-lt"/>
                <a:ea typeface="+mn-lt"/>
                <a:cs typeface="+mn-lt"/>
              </a:rPr>
              <a:t> </a:t>
            </a:r>
            <a:endParaRPr lang="zh-CN" altLang="en-US" sz="2100" b="1" dirty="0">
              <a:solidFill>
                <a:srgbClr val="002060"/>
              </a:solidFill>
              <a:latin typeface="+mn-lt"/>
              <a:ea typeface="+mn-lt"/>
              <a:cs typeface="+mn-lt"/>
            </a:endParaRPr>
          </a:p>
        </p:txBody>
      </p:sp>
      <p:sp>
        <p:nvSpPr>
          <p:cNvPr id="16" name="矩形 15"/>
          <p:cNvSpPr/>
          <p:nvPr/>
        </p:nvSpPr>
        <p:spPr>
          <a:xfrm>
            <a:off x="1115616" y="3705876"/>
            <a:ext cx="7948330" cy="575945"/>
          </a:xfrm>
          <a:prstGeom prst="rect">
            <a:avLst/>
          </a:prstGeom>
          <a:noFill/>
        </p:spPr>
        <p:txBody>
          <a:bodyPr wrap="square" rtlCol="0">
            <a:spAutoFit/>
          </a:bodyPr>
          <a:lstStyle/>
          <a:p>
            <a:pPr>
              <a:lnSpc>
                <a:spcPct val="150000"/>
              </a:lnSpc>
            </a:pPr>
            <a:r>
              <a:rPr lang="zh-CN" altLang="zh-CN" sz="2100" b="1" dirty="0">
                <a:solidFill>
                  <a:srgbClr val="002060"/>
                </a:solidFill>
                <a:latin typeface="+mn-lt"/>
                <a:ea typeface="+mn-lt"/>
                <a:cs typeface="+mn-lt"/>
              </a:rPr>
              <a:t>推进教法、教师、教材</a:t>
            </a:r>
            <a:r>
              <a:rPr lang="zh-CN" altLang="zh-CN" sz="2100" b="1" dirty="0">
                <a:solidFill>
                  <a:srgbClr val="C00000"/>
                </a:solidFill>
                <a:latin typeface="+mn-lt"/>
                <a:ea typeface="+mn-lt"/>
                <a:cs typeface="+mn-lt"/>
              </a:rPr>
              <a:t>三教改革</a:t>
            </a:r>
            <a:r>
              <a:rPr lang="zh-CN" altLang="zh-CN" sz="2100" b="1" dirty="0">
                <a:solidFill>
                  <a:srgbClr val="002060"/>
                </a:solidFill>
                <a:latin typeface="+mn-lt"/>
                <a:ea typeface="+mn-lt"/>
                <a:cs typeface="+mn-lt"/>
              </a:rPr>
              <a:t>，完善教师</a:t>
            </a:r>
            <a:r>
              <a:rPr lang="zh-CN" altLang="zh-CN" sz="2100" b="1" dirty="0">
                <a:solidFill>
                  <a:srgbClr val="C00000"/>
                </a:solidFill>
                <a:latin typeface="+mn-lt"/>
                <a:ea typeface="+mn-lt"/>
                <a:cs typeface="+mn-lt"/>
              </a:rPr>
              <a:t>教学能力</a:t>
            </a:r>
            <a:r>
              <a:rPr lang="zh-CN" altLang="zh-CN" sz="2100" b="1" dirty="0">
                <a:solidFill>
                  <a:srgbClr val="002060"/>
                </a:solidFill>
                <a:latin typeface="+mn-lt"/>
                <a:ea typeface="+mn-lt"/>
                <a:cs typeface="+mn-lt"/>
              </a:rPr>
              <a:t>的</a:t>
            </a:r>
            <a:r>
              <a:rPr lang="zh-CN" altLang="zh-CN" sz="2100" b="1" dirty="0">
                <a:solidFill>
                  <a:srgbClr val="C00000"/>
                </a:solidFill>
                <a:latin typeface="+mn-lt"/>
                <a:ea typeface="+mn-lt"/>
                <a:cs typeface="+mn-lt"/>
              </a:rPr>
              <a:t>培养机制</a:t>
            </a:r>
            <a:r>
              <a:rPr lang="en-US" altLang="zh-CN" sz="2100" b="1" dirty="0">
                <a:solidFill>
                  <a:srgbClr val="002060"/>
                </a:solidFill>
                <a:latin typeface="+mn-lt"/>
                <a:ea typeface="+mn-lt"/>
                <a:cs typeface="+mn-lt"/>
              </a:rPr>
              <a:t> </a:t>
            </a:r>
            <a:endParaRPr lang="zh-CN" altLang="en-US" sz="2100" b="1" dirty="0">
              <a:solidFill>
                <a:srgbClr val="002060"/>
              </a:solidFill>
              <a:latin typeface="+mn-lt"/>
              <a:ea typeface="+mn-lt"/>
              <a:cs typeface="+mn-lt"/>
            </a:endParaRPr>
          </a:p>
        </p:txBody>
      </p:sp>
      <p:grpSp>
        <p:nvGrpSpPr>
          <p:cNvPr id="21" name="组合 20"/>
          <p:cNvGrpSpPr/>
          <p:nvPr/>
        </p:nvGrpSpPr>
        <p:grpSpPr>
          <a:xfrm>
            <a:off x="683568" y="1709735"/>
            <a:ext cx="276225" cy="2363153"/>
            <a:chOff x="2343" y="3971"/>
            <a:chExt cx="580" cy="4962"/>
          </a:xfrm>
        </p:grpSpPr>
        <p:sp>
          <p:nvSpPr>
            <p:cNvPr id="18" name="燕尾形 47"/>
            <p:cNvSpPr/>
            <p:nvPr>
              <p:custDataLst>
                <p:tags r:id="rId1"/>
              </p:custDataLst>
            </p:nvPr>
          </p:nvSpPr>
          <p:spPr>
            <a:xfrm>
              <a:off x="2343" y="3971"/>
              <a:ext cx="580" cy="42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85000" lnSpcReduction="20000"/>
            </a:bodyPr>
            <a:lstStyle/>
            <a:p>
              <a:pPr algn="ctr">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9" name="燕尾形 64"/>
            <p:cNvSpPr/>
            <p:nvPr>
              <p:custDataLst>
                <p:tags r:id="rId2"/>
              </p:custDataLst>
            </p:nvPr>
          </p:nvSpPr>
          <p:spPr>
            <a:xfrm>
              <a:off x="2343" y="6348"/>
              <a:ext cx="580" cy="42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85000" lnSpcReduction="20000"/>
            </a:bodyPr>
            <a:lstStyle/>
            <a:p>
              <a:pPr algn="ctr">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20" name="燕尾形 64"/>
            <p:cNvSpPr/>
            <p:nvPr>
              <p:custDataLst>
                <p:tags r:id="rId3"/>
              </p:custDataLst>
            </p:nvPr>
          </p:nvSpPr>
          <p:spPr>
            <a:xfrm>
              <a:off x="2343" y="8509"/>
              <a:ext cx="580" cy="424"/>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85000" lnSpcReduction="20000"/>
            </a:bodyPr>
            <a:lstStyle/>
            <a:p>
              <a:pPr algn="ctr">
                <a:defRPr/>
              </a:pPr>
              <a:endParaRPr lang="zh-CN" altLang="en-US" sz="1050">
                <a:solidFill>
                  <a:schemeClr val="tx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92918" y="284163"/>
            <a:ext cx="7203281" cy="460375"/>
          </a:xfrm>
          <a:noFill/>
        </p:spPr>
        <p:txBody>
          <a:bodyPr wrap="square" rtlCol="0">
            <a:spAutoFit/>
          </a:bodyPr>
          <a:lstStyle/>
          <a:p>
            <a:pPr eaLnBrk="1" hangingPunct="1"/>
            <a:r>
              <a:rPr lang="zh-CN" altLang="en-US" sz="2400" dirty="0">
                <a:solidFill>
                  <a:srgbClr val="002060"/>
                </a:solidFill>
                <a:latin typeface="+mj-ea"/>
                <a:cs typeface="+mn-cs"/>
              </a:rPr>
              <a:t>二、</a:t>
            </a:r>
            <a:r>
              <a:rPr lang="zh-CN" altLang="zh-CN" sz="2400" dirty="0">
                <a:solidFill>
                  <a:srgbClr val="002060"/>
                </a:solidFill>
                <a:latin typeface="+mj-ea"/>
                <a:cs typeface="+mn-cs"/>
              </a:rPr>
              <a:t>持续推进依法治校，深化教育教学改革</a:t>
            </a:r>
          </a:p>
        </p:txBody>
      </p:sp>
      <p:sp>
        <p:nvSpPr>
          <p:cNvPr id="6" name="文本框 5"/>
          <p:cNvSpPr txBox="1"/>
          <p:nvPr/>
        </p:nvSpPr>
        <p:spPr>
          <a:xfrm>
            <a:off x="640039" y="983192"/>
            <a:ext cx="4536504" cy="460375"/>
          </a:xfrm>
          <a:prstGeom prst="rect">
            <a:avLst/>
          </a:prstGeom>
          <a:noFill/>
        </p:spPr>
        <p:txBody>
          <a:bodyPr wrap="square" rtlCol="0">
            <a:spAutoFit/>
          </a:bodyPr>
          <a:lstStyle>
            <a:defPPr>
              <a:defRPr lang="zh-CN"/>
            </a:defPPr>
            <a:lvl1pPr lvl="0">
              <a:defRPr sz="3200" b="1">
                <a:solidFill>
                  <a:srgbClr val="002060"/>
                </a:solidFill>
                <a:latin typeface="+mj-ea"/>
                <a:ea typeface="+mj-ea"/>
              </a:defRPr>
            </a:lvl1pPr>
          </a:lstStyle>
          <a:p>
            <a:r>
              <a:rPr lang="en-US" altLang="zh-CN" sz="2400" dirty="0"/>
              <a:t>7.</a:t>
            </a:r>
            <a:r>
              <a:rPr lang="zh-CN" altLang="zh-CN" sz="2400" dirty="0"/>
              <a:t>推进教育教学改革</a:t>
            </a:r>
          </a:p>
        </p:txBody>
      </p:sp>
      <p:sp>
        <p:nvSpPr>
          <p:cNvPr id="3" name="矩形 2"/>
          <p:cNvSpPr/>
          <p:nvPr/>
        </p:nvSpPr>
        <p:spPr>
          <a:xfrm>
            <a:off x="930108" y="1408969"/>
            <a:ext cx="7908365" cy="1060450"/>
          </a:xfrm>
          <a:prstGeom prst="rect">
            <a:avLst/>
          </a:prstGeom>
          <a:noFill/>
        </p:spPr>
        <p:txBody>
          <a:bodyPr wrap="square" rtlCol="0">
            <a:spAutoFit/>
          </a:bodyPr>
          <a:lstStyle/>
          <a:p>
            <a:r>
              <a:rPr lang="zh-CN" altLang="zh-CN" sz="2100" b="1" dirty="0">
                <a:solidFill>
                  <a:srgbClr val="C00000"/>
                </a:solidFill>
                <a:latin typeface="+mn-lt"/>
                <a:ea typeface="+mn-lt"/>
                <a:cs typeface="+mn-lt"/>
              </a:rPr>
              <a:t>优化人才培养方案</a:t>
            </a:r>
            <a:r>
              <a:rPr lang="zh-CN" altLang="zh-CN" sz="2100" b="1" dirty="0">
                <a:solidFill>
                  <a:srgbClr val="002060"/>
                </a:solidFill>
                <a:latin typeface="+mn-lt"/>
                <a:ea typeface="+mn-lt"/>
                <a:cs typeface="+mn-lt"/>
              </a:rPr>
              <a:t>，完成</a:t>
            </a:r>
            <a:r>
              <a:rPr lang="en-US" altLang="zh-CN" sz="2100" b="1" dirty="0">
                <a:solidFill>
                  <a:srgbClr val="002060"/>
                </a:solidFill>
                <a:latin typeface="+mn-lt"/>
                <a:ea typeface="+mn-lt"/>
                <a:cs typeface="+mn-lt"/>
              </a:rPr>
              <a:t>2021</a:t>
            </a:r>
            <a:r>
              <a:rPr lang="zh-CN" altLang="zh-CN" sz="2100" b="1" dirty="0">
                <a:solidFill>
                  <a:srgbClr val="002060"/>
                </a:solidFill>
                <a:latin typeface="+mn-lt"/>
                <a:ea typeface="+mn-lt"/>
                <a:cs typeface="+mn-lt"/>
              </a:rPr>
              <a:t>级各专业人才培养方案的修订以及课程标准的优化</a:t>
            </a:r>
            <a:r>
              <a:rPr lang="en-US" altLang="zh-CN" sz="2100" b="1" dirty="0">
                <a:solidFill>
                  <a:srgbClr val="002060"/>
                </a:solidFill>
                <a:latin typeface="+mn-lt"/>
                <a:ea typeface="+mn-lt"/>
                <a:cs typeface="+mn-lt"/>
              </a:rPr>
              <a:t> </a:t>
            </a:r>
            <a:endParaRPr lang="zh-CN" altLang="zh-CN" sz="2100" b="1" dirty="0">
              <a:solidFill>
                <a:srgbClr val="002060"/>
              </a:solidFill>
              <a:latin typeface="+mn-lt"/>
              <a:ea typeface="+mn-lt"/>
              <a:cs typeface="+mn-lt"/>
            </a:endParaRPr>
          </a:p>
          <a:p>
            <a:endParaRPr lang="zh-CN" altLang="en-US" sz="2100" b="1" dirty="0">
              <a:solidFill>
                <a:srgbClr val="002060"/>
              </a:solidFill>
              <a:latin typeface="+mn-lt"/>
              <a:ea typeface="+mn-lt"/>
              <a:cs typeface="+mn-lt"/>
            </a:endParaRPr>
          </a:p>
        </p:txBody>
      </p:sp>
      <p:sp>
        <p:nvSpPr>
          <p:cNvPr id="15" name="矩形 14"/>
          <p:cNvSpPr/>
          <p:nvPr/>
        </p:nvSpPr>
        <p:spPr>
          <a:xfrm>
            <a:off x="935990" y="2116165"/>
            <a:ext cx="7675634" cy="575945"/>
          </a:xfrm>
          <a:prstGeom prst="rect">
            <a:avLst/>
          </a:prstGeom>
          <a:noFill/>
        </p:spPr>
        <p:txBody>
          <a:bodyPr wrap="square" rtlCol="0">
            <a:spAutoFit/>
          </a:bodyPr>
          <a:lstStyle/>
          <a:p>
            <a:pPr>
              <a:lnSpc>
                <a:spcPct val="150000"/>
              </a:lnSpc>
            </a:pPr>
            <a:r>
              <a:rPr lang="zh-CN" altLang="zh-CN" sz="2100" b="1" dirty="0">
                <a:solidFill>
                  <a:srgbClr val="002060"/>
                </a:solidFill>
                <a:latin typeface="+mn-lt"/>
                <a:ea typeface="+mn-lt"/>
              </a:rPr>
              <a:t>推动创新创业教育，完善教学运行管理制度，</a:t>
            </a:r>
            <a:r>
              <a:rPr lang="zh-CN" altLang="zh-CN" sz="2100" b="1" dirty="0">
                <a:solidFill>
                  <a:srgbClr val="C00000"/>
                </a:solidFill>
                <a:latin typeface="+mn-lt"/>
                <a:ea typeface="+mn-lt"/>
              </a:rPr>
              <a:t>提升师生创新能</a:t>
            </a:r>
            <a:r>
              <a:rPr lang="zh-CN" altLang="zh-CN" sz="2100" b="1" dirty="0">
                <a:solidFill>
                  <a:srgbClr val="C00000"/>
                </a:solidFill>
              </a:rPr>
              <a:t>力</a:t>
            </a:r>
            <a:r>
              <a:rPr lang="en-US" altLang="zh-CN" sz="2100" b="1" dirty="0">
                <a:solidFill>
                  <a:srgbClr val="002060"/>
                </a:solidFill>
              </a:rPr>
              <a:t> </a:t>
            </a:r>
            <a:endParaRPr lang="zh-CN" altLang="en-US" sz="2100" b="1" dirty="0">
              <a:solidFill>
                <a:srgbClr val="002060"/>
              </a:solidFill>
            </a:endParaRPr>
          </a:p>
        </p:txBody>
      </p:sp>
      <p:sp>
        <p:nvSpPr>
          <p:cNvPr id="16" name="矩形 15"/>
          <p:cNvSpPr/>
          <p:nvPr/>
        </p:nvSpPr>
        <p:spPr>
          <a:xfrm>
            <a:off x="936413" y="2691376"/>
            <a:ext cx="7962372" cy="737235"/>
          </a:xfrm>
          <a:prstGeom prst="rect">
            <a:avLst/>
          </a:prstGeom>
          <a:noFill/>
        </p:spPr>
        <p:txBody>
          <a:bodyPr wrap="square" rtlCol="0">
            <a:spAutoFit/>
          </a:bodyPr>
          <a:lstStyle/>
          <a:p>
            <a:r>
              <a:rPr lang="zh-CN" altLang="en-US" sz="2100" b="1" dirty="0">
                <a:solidFill>
                  <a:srgbClr val="C00000"/>
                </a:solidFill>
                <a:latin typeface="+mn-lt"/>
                <a:ea typeface="+mn-lt"/>
                <a:cs typeface="+mn-lt"/>
              </a:rPr>
              <a:t>持续</a:t>
            </a:r>
            <a:r>
              <a:rPr lang="zh-CN" altLang="zh-CN" sz="2100" b="1" dirty="0">
                <a:solidFill>
                  <a:srgbClr val="C00000"/>
                </a:solidFill>
                <a:latin typeface="+mn-lt"/>
                <a:ea typeface="+mn-lt"/>
                <a:cs typeface="+mn-lt"/>
              </a:rPr>
              <a:t>职教体系建设</a:t>
            </a:r>
            <a:r>
              <a:rPr lang="zh-CN" altLang="zh-CN" sz="2100" b="1" dirty="0">
                <a:solidFill>
                  <a:srgbClr val="002060"/>
                </a:solidFill>
                <a:latin typeface="+mn-lt"/>
                <a:ea typeface="+mn-lt"/>
                <a:cs typeface="+mn-lt"/>
              </a:rPr>
              <a:t>，推进五年一贯制培养，做好贯通试点的联合教研、教学管理等日常工作</a:t>
            </a:r>
            <a:r>
              <a:rPr lang="en-US" altLang="zh-CN" sz="2100" b="1" dirty="0">
                <a:solidFill>
                  <a:srgbClr val="002060"/>
                </a:solidFill>
                <a:latin typeface="+mn-lt"/>
                <a:ea typeface="+mn-lt"/>
                <a:cs typeface="+mn-lt"/>
              </a:rPr>
              <a:t> </a:t>
            </a:r>
            <a:endParaRPr lang="zh-CN" altLang="en-US" sz="2100" b="1" dirty="0">
              <a:solidFill>
                <a:srgbClr val="002060"/>
              </a:solidFill>
              <a:latin typeface="+mn-lt"/>
              <a:ea typeface="+mn-lt"/>
              <a:cs typeface="+mn-lt"/>
            </a:endParaRPr>
          </a:p>
        </p:txBody>
      </p:sp>
      <p:sp>
        <p:nvSpPr>
          <p:cNvPr id="17" name="矩形 16"/>
          <p:cNvSpPr/>
          <p:nvPr/>
        </p:nvSpPr>
        <p:spPr>
          <a:xfrm>
            <a:off x="930031" y="3457158"/>
            <a:ext cx="8022242" cy="737235"/>
          </a:xfrm>
          <a:prstGeom prst="rect">
            <a:avLst/>
          </a:prstGeom>
          <a:noFill/>
        </p:spPr>
        <p:txBody>
          <a:bodyPr wrap="square" rtlCol="0">
            <a:spAutoFit/>
          </a:bodyPr>
          <a:lstStyle/>
          <a:p>
            <a:r>
              <a:rPr lang="zh-CN" altLang="zh-CN" sz="2100" b="1" dirty="0">
                <a:solidFill>
                  <a:srgbClr val="002060"/>
                </a:solidFill>
                <a:latin typeface="+mn-lt"/>
                <a:ea typeface="+mn-lt"/>
                <a:cs typeface="+mn-lt"/>
              </a:rPr>
              <a:t>推进</a:t>
            </a:r>
            <a:r>
              <a:rPr lang="zh-CN" altLang="zh-CN" sz="2100" b="1" dirty="0">
                <a:solidFill>
                  <a:srgbClr val="C00000"/>
                </a:solidFill>
                <a:latin typeface="+mn-lt"/>
                <a:ea typeface="+mn-lt"/>
                <a:cs typeface="+mn-lt"/>
              </a:rPr>
              <a:t>“</a:t>
            </a:r>
            <a:r>
              <a:rPr lang="en-US" altLang="zh-CN" sz="2100" b="1" dirty="0">
                <a:solidFill>
                  <a:srgbClr val="C00000"/>
                </a:solidFill>
                <a:latin typeface="+mn-lt"/>
                <a:ea typeface="+mn-lt"/>
                <a:cs typeface="+mn-lt"/>
              </a:rPr>
              <a:t>1+X</a:t>
            </a:r>
            <a:r>
              <a:rPr lang="zh-CN" altLang="zh-CN" sz="2100" b="1" dirty="0">
                <a:solidFill>
                  <a:srgbClr val="C00000"/>
                </a:solidFill>
                <a:latin typeface="+mn-lt"/>
                <a:ea typeface="+mn-lt"/>
                <a:cs typeface="+mn-lt"/>
              </a:rPr>
              <a:t>”</a:t>
            </a:r>
            <a:r>
              <a:rPr lang="zh-CN" altLang="zh-CN" sz="2100" b="1" dirty="0">
                <a:solidFill>
                  <a:srgbClr val="002060"/>
                </a:solidFill>
                <a:latin typeface="+mn-lt"/>
                <a:ea typeface="+mn-lt"/>
                <a:cs typeface="+mn-lt"/>
              </a:rPr>
              <a:t>职业技能等级证书制度试点，做好考证课程、教师队伍建设等</a:t>
            </a:r>
            <a:r>
              <a:rPr lang="en-US" altLang="zh-CN" sz="2100" b="1" dirty="0">
                <a:solidFill>
                  <a:srgbClr val="002060"/>
                </a:solidFill>
                <a:latin typeface="+mn-lt"/>
                <a:ea typeface="+mn-lt"/>
                <a:cs typeface="+mn-lt"/>
              </a:rPr>
              <a:t> </a:t>
            </a:r>
          </a:p>
        </p:txBody>
      </p:sp>
      <p:sp>
        <p:nvSpPr>
          <p:cNvPr id="18" name="矩形 17"/>
          <p:cNvSpPr/>
          <p:nvPr/>
        </p:nvSpPr>
        <p:spPr>
          <a:xfrm>
            <a:off x="919139" y="4130014"/>
            <a:ext cx="7879512" cy="1060450"/>
          </a:xfrm>
          <a:prstGeom prst="rect">
            <a:avLst/>
          </a:prstGeom>
          <a:noFill/>
        </p:spPr>
        <p:txBody>
          <a:bodyPr wrap="square" rtlCol="0">
            <a:spAutoFit/>
          </a:bodyPr>
          <a:lstStyle/>
          <a:p>
            <a:pPr>
              <a:lnSpc>
                <a:spcPct val="150000"/>
              </a:lnSpc>
            </a:pPr>
            <a:r>
              <a:rPr lang="zh-CN" altLang="zh-CN" sz="2100" b="1" dirty="0">
                <a:solidFill>
                  <a:srgbClr val="002060"/>
                </a:solidFill>
                <a:latin typeface="+mn-lt"/>
                <a:ea typeface="+mn-lt"/>
                <a:cs typeface="+mn-lt"/>
              </a:rPr>
              <a:t>推进学校语言文字工作规范化建设，建立</a:t>
            </a:r>
            <a:r>
              <a:rPr lang="zh-CN" altLang="zh-CN" sz="2100" b="1" dirty="0">
                <a:solidFill>
                  <a:srgbClr val="C00000"/>
                </a:solidFill>
                <a:latin typeface="+mn-lt"/>
                <a:ea typeface="+mn-lt"/>
                <a:cs typeface="+mn-lt"/>
              </a:rPr>
              <a:t>语言文字工作长效机制</a:t>
            </a:r>
            <a:r>
              <a:rPr lang="en-US" altLang="zh-CN" sz="2100" b="1" dirty="0">
                <a:solidFill>
                  <a:srgbClr val="002060"/>
                </a:solidFill>
                <a:latin typeface="+mn-lt"/>
                <a:ea typeface="+mn-lt"/>
                <a:cs typeface="+mn-lt"/>
              </a:rPr>
              <a:t> </a:t>
            </a:r>
            <a:endParaRPr lang="zh-CN" altLang="zh-CN" sz="2100" b="1" dirty="0">
              <a:solidFill>
                <a:srgbClr val="002060"/>
              </a:solidFill>
              <a:latin typeface="+mn-lt"/>
              <a:ea typeface="+mn-lt"/>
              <a:cs typeface="+mn-lt"/>
            </a:endParaRPr>
          </a:p>
          <a:p>
            <a:pPr>
              <a:lnSpc>
                <a:spcPct val="150000"/>
              </a:lnSpc>
            </a:pPr>
            <a:endParaRPr lang="zh-CN" altLang="en-US" sz="2100" b="1" dirty="0">
              <a:solidFill>
                <a:srgbClr val="002060"/>
              </a:solidFill>
              <a:latin typeface="+mn-lt"/>
              <a:ea typeface="+mn-lt"/>
              <a:cs typeface="+mn-lt"/>
            </a:endParaRPr>
          </a:p>
        </p:txBody>
      </p:sp>
      <p:sp>
        <p:nvSpPr>
          <p:cNvPr id="20" name="矩形 19"/>
          <p:cNvSpPr/>
          <p:nvPr/>
        </p:nvSpPr>
        <p:spPr>
          <a:xfrm>
            <a:off x="904956" y="3990714"/>
            <a:ext cx="514244" cy="575945"/>
          </a:xfrm>
          <a:prstGeom prst="rect">
            <a:avLst/>
          </a:prstGeom>
          <a:noFill/>
        </p:spPr>
        <p:txBody>
          <a:bodyPr wrap="square" rtlCol="0">
            <a:spAutoFit/>
          </a:bodyPr>
          <a:lstStyle/>
          <a:p>
            <a:pPr>
              <a:lnSpc>
                <a:spcPct val="150000"/>
              </a:lnSpc>
            </a:pPr>
            <a:endParaRPr lang="zh-CN" altLang="en-US" sz="2100" b="1" dirty="0">
              <a:solidFill>
                <a:srgbClr val="002060"/>
              </a:solidFill>
            </a:endParaRPr>
          </a:p>
        </p:txBody>
      </p:sp>
      <p:grpSp>
        <p:nvGrpSpPr>
          <p:cNvPr id="28" name="组合 27"/>
          <p:cNvGrpSpPr/>
          <p:nvPr/>
        </p:nvGrpSpPr>
        <p:grpSpPr>
          <a:xfrm>
            <a:off x="622301" y="1500193"/>
            <a:ext cx="313849" cy="3013738"/>
            <a:chOff x="1749" y="3582"/>
            <a:chExt cx="659" cy="6391"/>
          </a:xfrm>
        </p:grpSpPr>
        <p:sp>
          <p:nvSpPr>
            <p:cNvPr id="7" name="燕尾形 64"/>
            <p:cNvSpPr/>
            <p:nvPr>
              <p:custDataLst>
                <p:tags r:id="rId1"/>
              </p:custDataLst>
            </p:nvPr>
          </p:nvSpPr>
          <p:spPr>
            <a:xfrm>
              <a:off x="1763" y="9483"/>
              <a:ext cx="580" cy="490"/>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92500" lnSpcReduction="10000"/>
            </a:bodyPr>
            <a:lstStyle/>
            <a:p>
              <a:pPr algn="ctr">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4" name="燕尾形 64"/>
            <p:cNvSpPr/>
            <p:nvPr>
              <p:custDataLst>
                <p:tags r:id="rId2"/>
              </p:custDataLst>
            </p:nvPr>
          </p:nvSpPr>
          <p:spPr>
            <a:xfrm>
              <a:off x="1803" y="3582"/>
              <a:ext cx="580" cy="490"/>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92500" lnSpcReduction="10000"/>
            </a:bodyPr>
            <a:lstStyle/>
            <a:p>
              <a:pPr algn="ctr">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5" name="燕尾形 64"/>
            <p:cNvSpPr/>
            <p:nvPr>
              <p:custDataLst>
                <p:tags r:id="rId3"/>
              </p:custDataLst>
            </p:nvPr>
          </p:nvSpPr>
          <p:spPr>
            <a:xfrm>
              <a:off x="1828" y="6253"/>
              <a:ext cx="580" cy="490"/>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92500" lnSpcReduction="10000"/>
            </a:bodyPr>
            <a:lstStyle/>
            <a:p>
              <a:pPr algn="ctr">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9" name="燕尾形 64"/>
            <p:cNvSpPr/>
            <p:nvPr>
              <p:custDataLst>
                <p:tags r:id="rId4"/>
              </p:custDataLst>
            </p:nvPr>
          </p:nvSpPr>
          <p:spPr>
            <a:xfrm>
              <a:off x="1812" y="5253"/>
              <a:ext cx="580" cy="490"/>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92500" lnSpcReduction="10000"/>
            </a:bodyPr>
            <a:lstStyle/>
            <a:p>
              <a:pPr algn="ctr">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2" name="燕尾形 64"/>
            <p:cNvSpPr/>
            <p:nvPr>
              <p:custDataLst>
                <p:tags r:id="rId5"/>
              </p:custDataLst>
            </p:nvPr>
          </p:nvSpPr>
          <p:spPr>
            <a:xfrm>
              <a:off x="1749" y="7868"/>
              <a:ext cx="580" cy="490"/>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92500" lnSpcReduction="10000"/>
            </a:bodyPr>
            <a:lstStyle/>
            <a:p>
              <a:pPr algn="ctr">
                <a:defRPr/>
              </a:pPr>
              <a:endParaRPr lang="zh-CN" altLang="en-US" sz="1050">
                <a:solidFill>
                  <a:schemeClr val="tx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92918" y="284163"/>
            <a:ext cx="7203281" cy="460375"/>
          </a:xfrm>
          <a:noFill/>
        </p:spPr>
        <p:txBody>
          <a:bodyPr wrap="square" rtlCol="0">
            <a:spAutoFit/>
          </a:bodyPr>
          <a:lstStyle/>
          <a:p>
            <a:pPr eaLnBrk="1" hangingPunct="1"/>
            <a:r>
              <a:rPr lang="zh-CN" altLang="en-US" sz="2400" dirty="0">
                <a:solidFill>
                  <a:srgbClr val="002060"/>
                </a:solidFill>
                <a:latin typeface="+mj-ea"/>
                <a:cs typeface="+mn-cs"/>
              </a:rPr>
              <a:t>二、</a:t>
            </a:r>
            <a:r>
              <a:rPr lang="zh-CN" altLang="zh-CN" sz="2400" dirty="0">
                <a:solidFill>
                  <a:srgbClr val="002060"/>
                </a:solidFill>
                <a:latin typeface="+mj-ea"/>
                <a:cs typeface="+mn-cs"/>
              </a:rPr>
              <a:t>持续推进依法治校，深化教育教学改革</a:t>
            </a:r>
          </a:p>
        </p:txBody>
      </p:sp>
      <p:sp>
        <p:nvSpPr>
          <p:cNvPr id="6" name="文本框 5"/>
          <p:cNvSpPr txBox="1"/>
          <p:nvPr/>
        </p:nvSpPr>
        <p:spPr>
          <a:xfrm>
            <a:off x="629562" y="1005576"/>
            <a:ext cx="4536504" cy="460375"/>
          </a:xfrm>
          <a:prstGeom prst="rect">
            <a:avLst/>
          </a:prstGeom>
          <a:noFill/>
        </p:spPr>
        <p:txBody>
          <a:bodyPr wrap="square" rtlCol="0">
            <a:spAutoFit/>
          </a:bodyPr>
          <a:lstStyle>
            <a:defPPr>
              <a:defRPr lang="zh-CN"/>
            </a:defPPr>
            <a:lvl1pPr lvl="0">
              <a:defRPr sz="3200" b="1">
                <a:solidFill>
                  <a:srgbClr val="002060"/>
                </a:solidFill>
                <a:latin typeface="+mj-ea"/>
                <a:ea typeface="+mj-ea"/>
              </a:defRPr>
            </a:lvl1pPr>
          </a:lstStyle>
          <a:p>
            <a:r>
              <a:rPr lang="en-US" altLang="zh-CN" sz="2400" dirty="0"/>
              <a:t>8.</a:t>
            </a:r>
            <a:r>
              <a:rPr lang="zh-CN" altLang="zh-CN" sz="2400" dirty="0"/>
              <a:t>加强质量工程建设</a:t>
            </a:r>
          </a:p>
        </p:txBody>
      </p:sp>
      <p:grpSp>
        <p:nvGrpSpPr>
          <p:cNvPr id="4" name="组合 3"/>
          <p:cNvGrpSpPr/>
          <p:nvPr/>
        </p:nvGrpSpPr>
        <p:grpSpPr>
          <a:xfrm>
            <a:off x="3869922" y="1599642"/>
            <a:ext cx="1105421" cy="2815829"/>
            <a:chOff x="5482433" y="2025651"/>
            <a:chExt cx="1235074" cy="3754438"/>
          </a:xfrm>
        </p:grpSpPr>
        <p:grpSp>
          <p:nvGrpSpPr>
            <p:cNvPr id="5" name="组合 4"/>
            <p:cNvGrpSpPr/>
            <p:nvPr/>
          </p:nvGrpSpPr>
          <p:grpSpPr>
            <a:xfrm>
              <a:off x="5482433" y="2025651"/>
              <a:ext cx="1235074" cy="3754438"/>
              <a:chOff x="5484814" y="2025651"/>
              <a:chExt cx="1235074" cy="3754438"/>
            </a:xfrm>
          </p:grpSpPr>
          <p:sp>
            <p:nvSpPr>
              <p:cNvPr id="8" name="MH_Other_2"/>
              <p:cNvSpPr>
                <a:spLocks noChangeArrowheads="1"/>
              </p:cNvSpPr>
              <p:nvPr>
                <p:custDataLst>
                  <p:tags r:id="rId2"/>
                </p:custDataLst>
              </p:nvPr>
            </p:nvSpPr>
            <p:spPr bwMode="auto">
              <a:xfrm>
                <a:off x="6005514" y="3816351"/>
                <a:ext cx="423863" cy="1063625"/>
              </a:xfrm>
              <a:custGeom>
                <a:avLst/>
                <a:gdLst>
                  <a:gd name="T0" fmla="*/ 0 w 665163"/>
                  <a:gd name="T1" fmla="*/ 147635 h 1670051"/>
                  <a:gd name="T2" fmla="*/ 11510 w 665163"/>
                  <a:gd name="T3" fmla="*/ 147635 h 1670051"/>
                  <a:gd name="T4" fmla="*/ 11510 w 665163"/>
                  <a:gd name="T5" fmla="*/ 175098 h 1670051"/>
                  <a:gd name="T6" fmla="*/ 0 w 665163"/>
                  <a:gd name="T7" fmla="*/ 175098 h 1670051"/>
                  <a:gd name="T8" fmla="*/ 23186 w 665163"/>
                  <a:gd name="T9" fmla="*/ 27796 h 1670051"/>
                  <a:gd name="T10" fmla="*/ 35197 w 665163"/>
                  <a:gd name="T11" fmla="*/ 27796 h 1670051"/>
                  <a:gd name="T12" fmla="*/ 69893 w 665163"/>
                  <a:gd name="T13" fmla="*/ 87549 h 1670051"/>
                  <a:gd name="T14" fmla="*/ 35197 w 665163"/>
                  <a:gd name="T15" fmla="*/ 147635 h 1670051"/>
                  <a:gd name="T16" fmla="*/ 23186 w 665163"/>
                  <a:gd name="T17" fmla="*/ 147635 h 1670051"/>
                  <a:gd name="T18" fmla="*/ 58217 w 665163"/>
                  <a:gd name="T19" fmla="*/ 87549 h 1670051"/>
                  <a:gd name="T20" fmla="*/ 0 w 665163"/>
                  <a:gd name="T21" fmla="*/ 0 h 1670051"/>
                  <a:gd name="T22" fmla="*/ 11510 w 665163"/>
                  <a:gd name="T23" fmla="*/ 0 h 1670051"/>
                  <a:gd name="T24" fmla="*/ 11510 w 665163"/>
                  <a:gd name="T25" fmla="*/ 27796 h 1670051"/>
                  <a:gd name="T26" fmla="*/ 0 w 665163"/>
                  <a:gd name="T27" fmla="*/ 27796 h 167005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65163" h="1670051">
                    <a:moveTo>
                      <a:pt x="0" y="1408113"/>
                    </a:moveTo>
                    <a:lnTo>
                      <a:pt x="109538" y="1408113"/>
                    </a:lnTo>
                    <a:lnTo>
                      <a:pt x="109538" y="1670051"/>
                    </a:lnTo>
                    <a:lnTo>
                      <a:pt x="0" y="1670051"/>
                    </a:lnTo>
                    <a:lnTo>
                      <a:pt x="0" y="1408113"/>
                    </a:lnTo>
                    <a:close/>
                    <a:moveTo>
                      <a:pt x="220663" y="265113"/>
                    </a:moveTo>
                    <a:lnTo>
                      <a:pt x="334963" y="265113"/>
                    </a:lnTo>
                    <a:lnTo>
                      <a:pt x="665163" y="835026"/>
                    </a:lnTo>
                    <a:lnTo>
                      <a:pt x="334963" y="1408113"/>
                    </a:lnTo>
                    <a:lnTo>
                      <a:pt x="220663" y="1408113"/>
                    </a:lnTo>
                    <a:lnTo>
                      <a:pt x="554038" y="835026"/>
                    </a:lnTo>
                    <a:lnTo>
                      <a:pt x="220663" y="265113"/>
                    </a:lnTo>
                    <a:close/>
                    <a:moveTo>
                      <a:pt x="0" y="0"/>
                    </a:moveTo>
                    <a:lnTo>
                      <a:pt x="109538" y="0"/>
                    </a:lnTo>
                    <a:lnTo>
                      <a:pt x="109538" y="265113"/>
                    </a:lnTo>
                    <a:lnTo>
                      <a:pt x="0" y="265113"/>
                    </a:lnTo>
                    <a:lnTo>
                      <a:pt x="0" y="0"/>
                    </a:lnTo>
                    <a:close/>
                  </a:path>
                </a:pathLst>
              </a:custGeom>
              <a:solidFill>
                <a:srgbClr val="DDDDDD"/>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sp>
            <p:nvSpPr>
              <p:cNvPr id="9" name="MH_Other_2"/>
              <p:cNvSpPr>
                <a:spLocks noChangeArrowheads="1"/>
              </p:cNvSpPr>
              <p:nvPr>
                <p:custDataLst>
                  <p:tags r:id="rId3"/>
                </p:custDataLst>
              </p:nvPr>
            </p:nvSpPr>
            <p:spPr bwMode="auto">
              <a:xfrm>
                <a:off x="6102351" y="2025651"/>
                <a:ext cx="423863" cy="1063625"/>
              </a:xfrm>
              <a:custGeom>
                <a:avLst/>
                <a:gdLst>
                  <a:gd name="T0" fmla="*/ 0 w 665163"/>
                  <a:gd name="T1" fmla="*/ 147635 h 1670051"/>
                  <a:gd name="T2" fmla="*/ 11510 w 665163"/>
                  <a:gd name="T3" fmla="*/ 147635 h 1670051"/>
                  <a:gd name="T4" fmla="*/ 11510 w 665163"/>
                  <a:gd name="T5" fmla="*/ 175098 h 1670051"/>
                  <a:gd name="T6" fmla="*/ 0 w 665163"/>
                  <a:gd name="T7" fmla="*/ 175098 h 1670051"/>
                  <a:gd name="T8" fmla="*/ 23186 w 665163"/>
                  <a:gd name="T9" fmla="*/ 27796 h 1670051"/>
                  <a:gd name="T10" fmla="*/ 35197 w 665163"/>
                  <a:gd name="T11" fmla="*/ 27796 h 1670051"/>
                  <a:gd name="T12" fmla="*/ 69893 w 665163"/>
                  <a:gd name="T13" fmla="*/ 87549 h 1670051"/>
                  <a:gd name="T14" fmla="*/ 35197 w 665163"/>
                  <a:gd name="T15" fmla="*/ 147635 h 1670051"/>
                  <a:gd name="T16" fmla="*/ 23186 w 665163"/>
                  <a:gd name="T17" fmla="*/ 147635 h 1670051"/>
                  <a:gd name="T18" fmla="*/ 58217 w 665163"/>
                  <a:gd name="T19" fmla="*/ 87549 h 1670051"/>
                  <a:gd name="T20" fmla="*/ 0 w 665163"/>
                  <a:gd name="T21" fmla="*/ 0 h 1670051"/>
                  <a:gd name="T22" fmla="*/ 11510 w 665163"/>
                  <a:gd name="T23" fmla="*/ 0 h 1670051"/>
                  <a:gd name="T24" fmla="*/ 11510 w 665163"/>
                  <a:gd name="T25" fmla="*/ 27796 h 1670051"/>
                  <a:gd name="T26" fmla="*/ 0 w 665163"/>
                  <a:gd name="T27" fmla="*/ 27796 h 167005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65163" h="1670051">
                    <a:moveTo>
                      <a:pt x="0" y="1408113"/>
                    </a:moveTo>
                    <a:lnTo>
                      <a:pt x="109538" y="1408113"/>
                    </a:lnTo>
                    <a:lnTo>
                      <a:pt x="109538" y="1670051"/>
                    </a:lnTo>
                    <a:lnTo>
                      <a:pt x="0" y="1670051"/>
                    </a:lnTo>
                    <a:lnTo>
                      <a:pt x="0" y="1408113"/>
                    </a:lnTo>
                    <a:close/>
                    <a:moveTo>
                      <a:pt x="220663" y="265113"/>
                    </a:moveTo>
                    <a:lnTo>
                      <a:pt x="334963" y="265113"/>
                    </a:lnTo>
                    <a:lnTo>
                      <a:pt x="665163" y="835026"/>
                    </a:lnTo>
                    <a:lnTo>
                      <a:pt x="334963" y="1408113"/>
                    </a:lnTo>
                    <a:lnTo>
                      <a:pt x="220663" y="1408113"/>
                    </a:lnTo>
                    <a:lnTo>
                      <a:pt x="554038" y="835026"/>
                    </a:lnTo>
                    <a:lnTo>
                      <a:pt x="220663" y="265113"/>
                    </a:lnTo>
                    <a:close/>
                    <a:moveTo>
                      <a:pt x="0" y="0"/>
                    </a:moveTo>
                    <a:lnTo>
                      <a:pt x="109538" y="0"/>
                    </a:lnTo>
                    <a:lnTo>
                      <a:pt x="109538" y="265113"/>
                    </a:lnTo>
                    <a:lnTo>
                      <a:pt x="0" y="265113"/>
                    </a:lnTo>
                    <a:lnTo>
                      <a:pt x="0" y="0"/>
                    </a:lnTo>
                    <a:close/>
                  </a:path>
                </a:pathLst>
              </a:custGeom>
              <a:solidFill>
                <a:srgbClr val="DDDDDD"/>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sp>
            <p:nvSpPr>
              <p:cNvPr id="10" name="MH_Other_5"/>
              <p:cNvSpPr>
                <a:spLocks noChangeArrowheads="1"/>
              </p:cNvSpPr>
              <p:nvPr>
                <p:custDataLst>
                  <p:tags r:id="rId4"/>
                </p:custDataLst>
              </p:nvPr>
            </p:nvSpPr>
            <p:spPr bwMode="auto">
              <a:xfrm flipH="1">
                <a:off x="5678488" y="2921001"/>
                <a:ext cx="423862" cy="1063625"/>
              </a:xfrm>
              <a:custGeom>
                <a:avLst/>
                <a:gdLst>
                  <a:gd name="T0" fmla="*/ 0 w 665163"/>
                  <a:gd name="T1" fmla="*/ 147635 h 1670051"/>
                  <a:gd name="T2" fmla="*/ 11510 w 665163"/>
                  <a:gd name="T3" fmla="*/ 147635 h 1670051"/>
                  <a:gd name="T4" fmla="*/ 11510 w 665163"/>
                  <a:gd name="T5" fmla="*/ 175098 h 1670051"/>
                  <a:gd name="T6" fmla="*/ 0 w 665163"/>
                  <a:gd name="T7" fmla="*/ 175098 h 1670051"/>
                  <a:gd name="T8" fmla="*/ 23186 w 665163"/>
                  <a:gd name="T9" fmla="*/ 27796 h 1670051"/>
                  <a:gd name="T10" fmla="*/ 35196 w 665163"/>
                  <a:gd name="T11" fmla="*/ 27796 h 1670051"/>
                  <a:gd name="T12" fmla="*/ 69892 w 665163"/>
                  <a:gd name="T13" fmla="*/ 87549 h 1670051"/>
                  <a:gd name="T14" fmla="*/ 35196 w 665163"/>
                  <a:gd name="T15" fmla="*/ 147635 h 1670051"/>
                  <a:gd name="T16" fmla="*/ 23186 w 665163"/>
                  <a:gd name="T17" fmla="*/ 147635 h 1670051"/>
                  <a:gd name="T18" fmla="*/ 58216 w 665163"/>
                  <a:gd name="T19" fmla="*/ 87549 h 1670051"/>
                  <a:gd name="T20" fmla="*/ 0 w 665163"/>
                  <a:gd name="T21" fmla="*/ 0 h 1670051"/>
                  <a:gd name="T22" fmla="*/ 11510 w 665163"/>
                  <a:gd name="T23" fmla="*/ 0 h 1670051"/>
                  <a:gd name="T24" fmla="*/ 11510 w 665163"/>
                  <a:gd name="T25" fmla="*/ 27796 h 1670051"/>
                  <a:gd name="T26" fmla="*/ 0 w 665163"/>
                  <a:gd name="T27" fmla="*/ 27796 h 167005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65163" h="1670051">
                    <a:moveTo>
                      <a:pt x="0" y="1408113"/>
                    </a:moveTo>
                    <a:lnTo>
                      <a:pt x="109538" y="1408113"/>
                    </a:lnTo>
                    <a:lnTo>
                      <a:pt x="109538" y="1670051"/>
                    </a:lnTo>
                    <a:lnTo>
                      <a:pt x="0" y="1670051"/>
                    </a:lnTo>
                    <a:lnTo>
                      <a:pt x="0" y="1408113"/>
                    </a:lnTo>
                    <a:close/>
                    <a:moveTo>
                      <a:pt x="220663" y="265113"/>
                    </a:moveTo>
                    <a:lnTo>
                      <a:pt x="334963" y="265113"/>
                    </a:lnTo>
                    <a:lnTo>
                      <a:pt x="665163" y="835026"/>
                    </a:lnTo>
                    <a:lnTo>
                      <a:pt x="334963" y="1408113"/>
                    </a:lnTo>
                    <a:lnTo>
                      <a:pt x="220663" y="1408113"/>
                    </a:lnTo>
                    <a:lnTo>
                      <a:pt x="554038" y="835026"/>
                    </a:lnTo>
                    <a:lnTo>
                      <a:pt x="220663" y="265113"/>
                    </a:lnTo>
                    <a:close/>
                    <a:moveTo>
                      <a:pt x="0" y="0"/>
                    </a:moveTo>
                    <a:lnTo>
                      <a:pt x="109538" y="0"/>
                    </a:lnTo>
                    <a:lnTo>
                      <a:pt x="109538" y="265113"/>
                    </a:lnTo>
                    <a:lnTo>
                      <a:pt x="0" y="265113"/>
                    </a:lnTo>
                    <a:lnTo>
                      <a:pt x="0" y="0"/>
                    </a:lnTo>
                    <a:close/>
                  </a:path>
                </a:pathLst>
              </a:custGeom>
              <a:solidFill>
                <a:srgbClr val="DDDDDD"/>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sp>
            <p:nvSpPr>
              <p:cNvPr id="11" name="MH_Other_1"/>
              <p:cNvSpPr/>
              <p:nvPr>
                <p:custDataLst>
                  <p:tags r:id="rId5"/>
                </p:custDataLst>
              </p:nvPr>
            </p:nvSpPr>
            <p:spPr bwMode="auto">
              <a:xfrm>
                <a:off x="6102350" y="2025651"/>
                <a:ext cx="617538" cy="1063625"/>
              </a:xfrm>
              <a:custGeom>
                <a:avLst/>
                <a:gdLst>
                  <a:gd name="T0" fmla="*/ 2147483646 w 610"/>
                  <a:gd name="T1" fmla="*/ 0 h 1052"/>
                  <a:gd name="T2" fmla="*/ 0 w 610"/>
                  <a:gd name="T3" fmla="*/ 0 h 1052"/>
                  <a:gd name="T4" fmla="*/ 0 w 610"/>
                  <a:gd name="T5" fmla="*/ 2147483646 h 1052"/>
                  <a:gd name="T6" fmla="*/ 2147483646 w 610"/>
                  <a:gd name="T7" fmla="*/ 2147483646 h 1052"/>
                  <a:gd name="T8" fmla="*/ 2147483646 w 610"/>
                  <a:gd name="T9" fmla="*/ 2147483646 h 1052"/>
                  <a:gd name="T10" fmla="*/ 2147483646 w 610"/>
                  <a:gd name="T11" fmla="*/ 2147483646 h 1052"/>
                  <a:gd name="T12" fmla="*/ 0 w 610"/>
                  <a:gd name="T13" fmla="*/ 2147483646 h 1052"/>
                  <a:gd name="T14" fmla="*/ 0 w 610"/>
                  <a:gd name="T15" fmla="*/ 2147483646 h 1052"/>
                  <a:gd name="T16" fmla="*/ 2147483646 w 610"/>
                  <a:gd name="T17" fmla="*/ 2147483646 h 1052"/>
                  <a:gd name="T18" fmla="*/ 2147483646 w 610"/>
                  <a:gd name="T19" fmla="*/ 2147483646 h 1052"/>
                  <a:gd name="T20" fmla="*/ 2147483646 w 610"/>
                  <a:gd name="T21" fmla="*/ 0 h 10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10" h="1052">
                    <a:moveTo>
                      <a:pt x="304" y="0"/>
                    </a:moveTo>
                    <a:lnTo>
                      <a:pt x="0" y="0"/>
                    </a:lnTo>
                    <a:lnTo>
                      <a:pt x="0" y="167"/>
                    </a:lnTo>
                    <a:lnTo>
                      <a:pt x="211" y="167"/>
                    </a:lnTo>
                    <a:lnTo>
                      <a:pt x="419" y="526"/>
                    </a:lnTo>
                    <a:lnTo>
                      <a:pt x="211" y="887"/>
                    </a:lnTo>
                    <a:lnTo>
                      <a:pt x="0" y="887"/>
                    </a:lnTo>
                    <a:lnTo>
                      <a:pt x="0" y="1052"/>
                    </a:lnTo>
                    <a:lnTo>
                      <a:pt x="304" y="1052"/>
                    </a:lnTo>
                    <a:lnTo>
                      <a:pt x="610" y="526"/>
                    </a:lnTo>
                    <a:lnTo>
                      <a:pt x="304"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sp>
            <p:nvSpPr>
              <p:cNvPr id="12" name="MH_Other_4"/>
              <p:cNvSpPr/>
              <p:nvPr>
                <p:custDataLst>
                  <p:tags r:id="rId6"/>
                </p:custDataLst>
              </p:nvPr>
            </p:nvSpPr>
            <p:spPr bwMode="auto">
              <a:xfrm flipH="1">
                <a:off x="5484814" y="2921001"/>
                <a:ext cx="617537" cy="1063625"/>
              </a:xfrm>
              <a:custGeom>
                <a:avLst/>
                <a:gdLst>
                  <a:gd name="T0" fmla="*/ 2147483646 w 610"/>
                  <a:gd name="T1" fmla="*/ 0 h 1052"/>
                  <a:gd name="T2" fmla="*/ 0 w 610"/>
                  <a:gd name="T3" fmla="*/ 0 h 1052"/>
                  <a:gd name="T4" fmla="*/ 0 w 610"/>
                  <a:gd name="T5" fmla="*/ 2147483646 h 1052"/>
                  <a:gd name="T6" fmla="*/ 2147483646 w 610"/>
                  <a:gd name="T7" fmla="*/ 2147483646 h 1052"/>
                  <a:gd name="T8" fmla="*/ 2147483646 w 610"/>
                  <a:gd name="T9" fmla="*/ 2147483646 h 1052"/>
                  <a:gd name="T10" fmla="*/ 2147483646 w 610"/>
                  <a:gd name="T11" fmla="*/ 2147483646 h 1052"/>
                  <a:gd name="T12" fmla="*/ 0 w 610"/>
                  <a:gd name="T13" fmla="*/ 2147483646 h 1052"/>
                  <a:gd name="T14" fmla="*/ 0 w 610"/>
                  <a:gd name="T15" fmla="*/ 2147483646 h 1052"/>
                  <a:gd name="T16" fmla="*/ 2147483646 w 610"/>
                  <a:gd name="T17" fmla="*/ 2147483646 h 1052"/>
                  <a:gd name="T18" fmla="*/ 2147483646 w 610"/>
                  <a:gd name="T19" fmla="*/ 2147483646 h 1052"/>
                  <a:gd name="T20" fmla="*/ 2147483646 w 610"/>
                  <a:gd name="T21" fmla="*/ 0 h 10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10" h="1052">
                    <a:moveTo>
                      <a:pt x="304" y="0"/>
                    </a:moveTo>
                    <a:lnTo>
                      <a:pt x="0" y="0"/>
                    </a:lnTo>
                    <a:lnTo>
                      <a:pt x="0" y="167"/>
                    </a:lnTo>
                    <a:lnTo>
                      <a:pt x="211" y="167"/>
                    </a:lnTo>
                    <a:lnTo>
                      <a:pt x="419" y="526"/>
                    </a:lnTo>
                    <a:lnTo>
                      <a:pt x="211" y="887"/>
                    </a:lnTo>
                    <a:lnTo>
                      <a:pt x="0" y="887"/>
                    </a:lnTo>
                    <a:lnTo>
                      <a:pt x="0" y="1052"/>
                    </a:lnTo>
                    <a:lnTo>
                      <a:pt x="304" y="1052"/>
                    </a:lnTo>
                    <a:lnTo>
                      <a:pt x="610" y="526"/>
                    </a:lnTo>
                    <a:lnTo>
                      <a:pt x="304"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sp>
            <p:nvSpPr>
              <p:cNvPr id="13" name="MH_Other_10"/>
              <p:cNvSpPr/>
              <p:nvPr>
                <p:custDataLst>
                  <p:tags r:id="rId7"/>
                </p:custDataLst>
              </p:nvPr>
            </p:nvSpPr>
            <p:spPr bwMode="auto">
              <a:xfrm flipH="1">
                <a:off x="5484814" y="4714876"/>
                <a:ext cx="617537" cy="1065213"/>
              </a:xfrm>
              <a:custGeom>
                <a:avLst/>
                <a:gdLst>
                  <a:gd name="T0" fmla="*/ 307541 w 610"/>
                  <a:gd name="T1" fmla="*/ 0 h 1052"/>
                  <a:gd name="T2" fmla="*/ 0 w 610"/>
                  <a:gd name="T3" fmla="*/ 0 h 1052"/>
                  <a:gd name="T4" fmla="*/ 0 w 610"/>
                  <a:gd name="T5" fmla="*/ 168945 h 1052"/>
                  <a:gd name="T6" fmla="*/ 213458 w 610"/>
                  <a:gd name="T7" fmla="*/ 168945 h 1052"/>
                  <a:gd name="T8" fmla="*/ 423880 w 610"/>
                  <a:gd name="T9" fmla="*/ 532127 h 1052"/>
                  <a:gd name="T10" fmla="*/ 213458 w 610"/>
                  <a:gd name="T11" fmla="*/ 897331 h 1052"/>
                  <a:gd name="T12" fmla="*/ 0 w 610"/>
                  <a:gd name="T13" fmla="*/ 897331 h 1052"/>
                  <a:gd name="T14" fmla="*/ 0 w 610"/>
                  <a:gd name="T15" fmla="*/ 1064253 h 1052"/>
                  <a:gd name="T16" fmla="*/ 307541 w 610"/>
                  <a:gd name="T17" fmla="*/ 1064253 h 1052"/>
                  <a:gd name="T18" fmla="*/ 617105 w 610"/>
                  <a:gd name="T19" fmla="*/ 532127 h 1052"/>
                  <a:gd name="T20" fmla="*/ 307541 w 610"/>
                  <a:gd name="T21" fmla="*/ 0 h 10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10" h="1052">
                    <a:moveTo>
                      <a:pt x="304" y="0"/>
                    </a:moveTo>
                    <a:lnTo>
                      <a:pt x="0" y="0"/>
                    </a:lnTo>
                    <a:lnTo>
                      <a:pt x="0" y="167"/>
                    </a:lnTo>
                    <a:lnTo>
                      <a:pt x="211" y="167"/>
                    </a:lnTo>
                    <a:lnTo>
                      <a:pt x="419" y="526"/>
                    </a:lnTo>
                    <a:lnTo>
                      <a:pt x="211" y="887"/>
                    </a:lnTo>
                    <a:lnTo>
                      <a:pt x="0" y="887"/>
                    </a:lnTo>
                    <a:lnTo>
                      <a:pt x="0" y="1052"/>
                    </a:lnTo>
                    <a:lnTo>
                      <a:pt x="304" y="1052"/>
                    </a:lnTo>
                    <a:lnTo>
                      <a:pt x="610" y="526"/>
                    </a:lnTo>
                    <a:lnTo>
                      <a:pt x="304" y="0"/>
                    </a:lnTo>
                    <a:close/>
                  </a:path>
                </a:pathLst>
              </a:custGeom>
              <a:solidFill>
                <a:schemeClr val="accent4"/>
              </a:solidFill>
              <a:ln>
                <a:noFill/>
              </a:ln>
            </p:spPr>
            <p:txBody>
              <a:bodyPr anchor="ctr"/>
              <a:lstStyle/>
              <a:p>
                <a:pPr>
                  <a:defRPr/>
                </a:pPr>
                <a:endParaRPr lang="zh-CN" altLang="en-US" sz="100"/>
              </a:p>
            </p:txBody>
          </p:sp>
          <p:sp>
            <p:nvSpPr>
              <p:cNvPr id="14" name="MH_Other_11"/>
              <p:cNvSpPr>
                <a:spLocks noChangeArrowheads="1"/>
              </p:cNvSpPr>
              <p:nvPr>
                <p:custDataLst>
                  <p:tags r:id="rId8"/>
                </p:custDataLst>
              </p:nvPr>
            </p:nvSpPr>
            <p:spPr bwMode="auto">
              <a:xfrm flipH="1">
                <a:off x="5678488" y="4714876"/>
                <a:ext cx="423862" cy="1065213"/>
              </a:xfrm>
              <a:custGeom>
                <a:avLst/>
                <a:gdLst>
                  <a:gd name="T0" fmla="*/ 0 w 665163"/>
                  <a:gd name="T1" fmla="*/ 148518 h 1670051"/>
                  <a:gd name="T2" fmla="*/ 11510 w 665163"/>
                  <a:gd name="T3" fmla="*/ 148518 h 1670051"/>
                  <a:gd name="T4" fmla="*/ 11510 w 665163"/>
                  <a:gd name="T5" fmla="*/ 176146 h 1670051"/>
                  <a:gd name="T6" fmla="*/ 0 w 665163"/>
                  <a:gd name="T7" fmla="*/ 176146 h 1670051"/>
                  <a:gd name="T8" fmla="*/ 23186 w 665163"/>
                  <a:gd name="T9" fmla="*/ 27963 h 1670051"/>
                  <a:gd name="T10" fmla="*/ 35196 w 665163"/>
                  <a:gd name="T11" fmla="*/ 27963 h 1670051"/>
                  <a:gd name="T12" fmla="*/ 69892 w 665163"/>
                  <a:gd name="T13" fmla="*/ 88073 h 1670051"/>
                  <a:gd name="T14" fmla="*/ 35196 w 665163"/>
                  <a:gd name="T15" fmla="*/ 148518 h 1670051"/>
                  <a:gd name="T16" fmla="*/ 23186 w 665163"/>
                  <a:gd name="T17" fmla="*/ 148518 h 1670051"/>
                  <a:gd name="T18" fmla="*/ 58216 w 665163"/>
                  <a:gd name="T19" fmla="*/ 88073 h 1670051"/>
                  <a:gd name="T20" fmla="*/ 0 w 665163"/>
                  <a:gd name="T21" fmla="*/ 0 h 1670051"/>
                  <a:gd name="T22" fmla="*/ 11510 w 665163"/>
                  <a:gd name="T23" fmla="*/ 0 h 1670051"/>
                  <a:gd name="T24" fmla="*/ 11510 w 665163"/>
                  <a:gd name="T25" fmla="*/ 27963 h 1670051"/>
                  <a:gd name="T26" fmla="*/ 0 w 665163"/>
                  <a:gd name="T27" fmla="*/ 27963 h 167005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65163" h="1670051">
                    <a:moveTo>
                      <a:pt x="0" y="1408113"/>
                    </a:moveTo>
                    <a:lnTo>
                      <a:pt x="109538" y="1408113"/>
                    </a:lnTo>
                    <a:lnTo>
                      <a:pt x="109538" y="1670051"/>
                    </a:lnTo>
                    <a:lnTo>
                      <a:pt x="0" y="1670051"/>
                    </a:lnTo>
                    <a:lnTo>
                      <a:pt x="0" y="1408113"/>
                    </a:lnTo>
                    <a:close/>
                    <a:moveTo>
                      <a:pt x="220663" y="265113"/>
                    </a:moveTo>
                    <a:lnTo>
                      <a:pt x="334963" y="265113"/>
                    </a:lnTo>
                    <a:lnTo>
                      <a:pt x="665163" y="835026"/>
                    </a:lnTo>
                    <a:lnTo>
                      <a:pt x="334963" y="1408113"/>
                    </a:lnTo>
                    <a:lnTo>
                      <a:pt x="220663" y="1408113"/>
                    </a:lnTo>
                    <a:lnTo>
                      <a:pt x="554038" y="835026"/>
                    </a:lnTo>
                    <a:lnTo>
                      <a:pt x="220663" y="265113"/>
                    </a:lnTo>
                    <a:close/>
                    <a:moveTo>
                      <a:pt x="0" y="0"/>
                    </a:moveTo>
                    <a:lnTo>
                      <a:pt x="109538" y="0"/>
                    </a:lnTo>
                    <a:lnTo>
                      <a:pt x="109538" y="265113"/>
                    </a:lnTo>
                    <a:lnTo>
                      <a:pt x="0" y="265113"/>
                    </a:lnTo>
                    <a:lnTo>
                      <a:pt x="0" y="0"/>
                    </a:lnTo>
                    <a:close/>
                  </a:path>
                </a:pathLst>
              </a:custGeom>
              <a:solidFill>
                <a:srgbClr val="DDDDDD"/>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grpSp>
        <p:sp>
          <p:nvSpPr>
            <p:cNvPr id="7" name="MH_Other_1"/>
            <p:cNvSpPr/>
            <p:nvPr>
              <p:custDataLst>
                <p:tags r:id="rId1"/>
              </p:custDataLst>
            </p:nvPr>
          </p:nvSpPr>
          <p:spPr bwMode="auto">
            <a:xfrm>
              <a:off x="6005514" y="3816351"/>
              <a:ext cx="617538" cy="1063625"/>
            </a:xfrm>
            <a:custGeom>
              <a:avLst/>
              <a:gdLst>
                <a:gd name="T0" fmla="*/ 2147483646 w 610"/>
                <a:gd name="T1" fmla="*/ 0 h 1052"/>
                <a:gd name="T2" fmla="*/ 0 w 610"/>
                <a:gd name="T3" fmla="*/ 0 h 1052"/>
                <a:gd name="T4" fmla="*/ 0 w 610"/>
                <a:gd name="T5" fmla="*/ 2147483646 h 1052"/>
                <a:gd name="T6" fmla="*/ 2147483646 w 610"/>
                <a:gd name="T7" fmla="*/ 2147483646 h 1052"/>
                <a:gd name="T8" fmla="*/ 2147483646 w 610"/>
                <a:gd name="T9" fmla="*/ 2147483646 h 1052"/>
                <a:gd name="T10" fmla="*/ 2147483646 w 610"/>
                <a:gd name="T11" fmla="*/ 2147483646 h 1052"/>
                <a:gd name="T12" fmla="*/ 0 w 610"/>
                <a:gd name="T13" fmla="*/ 2147483646 h 1052"/>
                <a:gd name="T14" fmla="*/ 0 w 610"/>
                <a:gd name="T15" fmla="*/ 2147483646 h 1052"/>
                <a:gd name="T16" fmla="*/ 2147483646 w 610"/>
                <a:gd name="T17" fmla="*/ 2147483646 h 1052"/>
                <a:gd name="T18" fmla="*/ 2147483646 w 610"/>
                <a:gd name="T19" fmla="*/ 2147483646 h 1052"/>
                <a:gd name="T20" fmla="*/ 2147483646 w 610"/>
                <a:gd name="T21" fmla="*/ 0 h 10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10" h="1052">
                  <a:moveTo>
                    <a:pt x="304" y="0"/>
                  </a:moveTo>
                  <a:lnTo>
                    <a:pt x="0" y="0"/>
                  </a:lnTo>
                  <a:lnTo>
                    <a:pt x="0" y="167"/>
                  </a:lnTo>
                  <a:lnTo>
                    <a:pt x="211" y="167"/>
                  </a:lnTo>
                  <a:lnTo>
                    <a:pt x="419" y="526"/>
                  </a:lnTo>
                  <a:lnTo>
                    <a:pt x="211" y="887"/>
                  </a:lnTo>
                  <a:lnTo>
                    <a:pt x="0" y="887"/>
                  </a:lnTo>
                  <a:lnTo>
                    <a:pt x="0" y="1052"/>
                  </a:lnTo>
                  <a:lnTo>
                    <a:pt x="304" y="1052"/>
                  </a:lnTo>
                  <a:lnTo>
                    <a:pt x="610" y="526"/>
                  </a:lnTo>
                  <a:lnTo>
                    <a:pt x="304" y="0"/>
                  </a:lnTo>
                  <a:close/>
                </a:path>
              </a:pathLst>
            </a:custGeom>
            <a:solidFill>
              <a:schemeClr val="accent1">
                <a:lumMod val="60000"/>
                <a:lumOff val="40000"/>
              </a:schemeClr>
            </a:solidFill>
            <a:ln>
              <a:noFill/>
            </a:ln>
          </p:spPr>
          <p:txBody>
            <a:bodyPr anchor="ctr"/>
            <a:lstStyle/>
            <a:p>
              <a:endParaRPr lang="zh-CN" altLang="en-US" sz="100"/>
            </a:p>
          </p:txBody>
        </p:sp>
      </p:grpSp>
      <p:sp>
        <p:nvSpPr>
          <p:cNvPr id="3" name="矩形 2"/>
          <p:cNvSpPr/>
          <p:nvPr/>
        </p:nvSpPr>
        <p:spPr>
          <a:xfrm>
            <a:off x="5058054" y="1861413"/>
            <a:ext cx="3780420" cy="923330"/>
          </a:xfrm>
          <a:prstGeom prst="rect">
            <a:avLst/>
          </a:prstGeom>
        </p:spPr>
        <p:txBody>
          <a:bodyPr wrap="square">
            <a:spAutoFit/>
          </a:bodyPr>
          <a:lstStyle/>
          <a:p>
            <a:r>
              <a:rPr lang="zh-CN" altLang="zh-CN" sz="1800" b="1" dirty="0">
                <a:solidFill>
                  <a:srgbClr val="002060"/>
                </a:solidFill>
                <a:latin typeface="+mj-ea"/>
                <a:ea typeface="+mj-ea"/>
              </a:rPr>
              <a:t>推荐</a:t>
            </a:r>
            <a:r>
              <a:rPr lang="en-US" altLang="zh-CN" b="1" dirty="0">
                <a:solidFill>
                  <a:srgbClr val="C00000"/>
                </a:solidFill>
                <a:latin typeface="+mn-lt"/>
                <a:ea typeface="+mn-lt"/>
                <a:cs typeface="+mn-lt"/>
              </a:rPr>
              <a:t>2-3</a:t>
            </a:r>
            <a:r>
              <a:rPr lang="zh-CN" altLang="zh-CN" b="1" dirty="0">
                <a:solidFill>
                  <a:srgbClr val="C00000"/>
                </a:solidFill>
                <a:latin typeface="+mn-lt"/>
                <a:ea typeface="+mn-lt"/>
                <a:cs typeface="+mn-lt"/>
              </a:rPr>
              <a:t>门</a:t>
            </a:r>
            <a:r>
              <a:rPr lang="zh-CN" altLang="zh-CN" sz="1800" b="1" dirty="0">
                <a:solidFill>
                  <a:srgbClr val="002060"/>
                </a:solidFill>
                <a:latin typeface="+mj-ea"/>
                <a:ea typeface="+mj-ea"/>
              </a:rPr>
              <a:t>上海市级精品在线开放课程，培育</a:t>
            </a:r>
            <a:r>
              <a:rPr lang="en-US" altLang="zh-CN" b="1" dirty="0">
                <a:solidFill>
                  <a:srgbClr val="C00000"/>
                </a:solidFill>
                <a:latin typeface="+mn-lt"/>
                <a:ea typeface="+mn-lt"/>
                <a:cs typeface="+mn-lt"/>
              </a:rPr>
              <a:t>1-2</a:t>
            </a:r>
            <a:r>
              <a:rPr lang="zh-CN" altLang="zh-CN" b="1" dirty="0">
                <a:solidFill>
                  <a:srgbClr val="C00000"/>
                </a:solidFill>
                <a:latin typeface="+mn-lt"/>
                <a:ea typeface="+mn-lt"/>
                <a:cs typeface="+mn-lt"/>
              </a:rPr>
              <a:t>门</a:t>
            </a:r>
            <a:r>
              <a:rPr lang="zh-CN" altLang="zh-CN" sz="1800" b="1" dirty="0">
                <a:solidFill>
                  <a:srgbClr val="002060"/>
                </a:solidFill>
                <a:latin typeface="+mj-ea"/>
                <a:ea typeface="+mj-ea"/>
              </a:rPr>
              <a:t>课程参与国家级精品在线开放课程申报</a:t>
            </a:r>
            <a:endParaRPr lang="zh-CN" altLang="en-US" sz="1800" b="1" dirty="0">
              <a:solidFill>
                <a:srgbClr val="002060"/>
              </a:solidFill>
              <a:latin typeface="+mj-ea"/>
              <a:ea typeface="+mj-ea"/>
            </a:endParaRPr>
          </a:p>
        </p:txBody>
      </p:sp>
      <p:sp>
        <p:nvSpPr>
          <p:cNvPr id="15" name="矩形 14"/>
          <p:cNvSpPr/>
          <p:nvPr/>
        </p:nvSpPr>
        <p:spPr>
          <a:xfrm>
            <a:off x="484956" y="2520936"/>
            <a:ext cx="3470822" cy="369332"/>
          </a:xfrm>
          <a:prstGeom prst="rect">
            <a:avLst/>
          </a:prstGeom>
        </p:spPr>
        <p:txBody>
          <a:bodyPr wrap="none">
            <a:spAutoFit/>
          </a:bodyPr>
          <a:lstStyle/>
          <a:p>
            <a:r>
              <a:rPr lang="zh-CN" altLang="zh-CN" sz="1800" b="1" dirty="0">
                <a:solidFill>
                  <a:srgbClr val="002060"/>
                </a:solidFill>
                <a:latin typeface="+mn-lt"/>
                <a:ea typeface="+mn-lt"/>
                <a:cs typeface="+mn-lt"/>
              </a:rPr>
              <a:t>新增</a:t>
            </a:r>
            <a:r>
              <a:rPr lang="en-US" altLang="zh-CN" b="1" dirty="0">
                <a:solidFill>
                  <a:srgbClr val="C00000"/>
                </a:solidFill>
                <a:latin typeface="+mn-lt"/>
                <a:ea typeface="+mn-lt"/>
                <a:cs typeface="+mn-lt"/>
              </a:rPr>
              <a:t>16</a:t>
            </a:r>
            <a:r>
              <a:rPr lang="zh-CN" altLang="zh-CN" b="1" dirty="0">
                <a:solidFill>
                  <a:srgbClr val="C00000"/>
                </a:solidFill>
                <a:latin typeface="+mn-lt"/>
                <a:ea typeface="+mn-lt"/>
                <a:cs typeface="+mn-lt"/>
              </a:rPr>
              <a:t>支</a:t>
            </a:r>
            <a:r>
              <a:rPr lang="zh-CN" altLang="zh-CN" sz="1800" b="1" dirty="0">
                <a:solidFill>
                  <a:srgbClr val="002060"/>
                </a:solidFill>
                <a:latin typeface="+mn-lt"/>
                <a:ea typeface="+mn-lt"/>
                <a:cs typeface="+mn-lt"/>
              </a:rPr>
              <a:t>校级教师教学创新团队</a:t>
            </a:r>
            <a:endParaRPr lang="zh-CN" altLang="en-US" sz="1800" b="1" dirty="0">
              <a:solidFill>
                <a:srgbClr val="002060"/>
              </a:solidFill>
              <a:latin typeface="+mn-lt"/>
              <a:ea typeface="+mn-lt"/>
              <a:cs typeface="+mn-lt"/>
            </a:endParaRPr>
          </a:p>
        </p:txBody>
      </p:sp>
      <p:sp>
        <p:nvSpPr>
          <p:cNvPr id="16" name="矩形 15"/>
          <p:cNvSpPr/>
          <p:nvPr/>
        </p:nvSpPr>
        <p:spPr>
          <a:xfrm>
            <a:off x="5112060" y="3115768"/>
            <a:ext cx="3587870" cy="923330"/>
          </a:xfrm>
          <a:prstGeom prst="rect">
            <a:avLst/>
          </a:prstGeom>
        </p:spPr>
        <p:txBody>
          <a:bodyPr wrap="square">
            <a:spAutoFit/>
          </a:bodyPr>
          <a:lstStyle/>
          <a:p>
            <a:r>
              <a:rPr lang="zh-CN" altLang="zh-CN" sz="1800" b="1" dirty="0">
                <a:solidFill>
                  <a:srgbClr val="002060"/>
                </a:solidFill>
                <a:latin typeface="+mj-ea"/>
                <a:ea typeface="+mj-ea"/>
              </a:rPr>
              <a:t>推荐</a:t>
            </a:r>
            <a:r>
              <a:rPr lang="en-US" altLang="zh-CN" b="1" dirty="0">
                <a:solidFill>
                  <a:srgbClr val="C00000"/>
                </a:solidFill>
                <a:latin typeface="+mn-lt"/>
                <a:ea typeface="+mn-lt"/>
                <a:cs typeface="+mn-lt"/>
              </a:rPr>
              <a:t>2-3</a:t>
            </a:r>
            <a:r>
              <a:rPr lang="zh-CN" altLang="zh-CN" b="1" dirty="0">
                <a:solidFill>
                  <a:srgbClr val="C00000"/>
                </a:solidFill>
                <a:latin typeface="+mn-lt"/>
                <a:ea typeface="+mn-lt"/>
                <a:cs typeface="+mn-lt"/>
              </a:rPr>
              <a:t>支</a:t>
            </a:r>
            <a:r>
              <a:rPr lang="zh-CN" altLang="zh-CN" sz="1800" b="1" dirty="0">
                <a:solidFill>
                  <a:srgbClr val="002060"/>
                </a:solidFill>
                <a:latin typeface="+mj-ea"/>
                <a:ea typeface="+mj-ea"/>
              </a:rPr>
              <a:t>团队入围上海市级教师教学创新团队，培育</a:t>
            </a:r>
            <a:r>
              <a:rPr lang="en-US" altLang="zh-CN" sz="1800" b="1" dirty="0">
                <a:solidFill>
                  <a:srgbClr val="002060"/>
                </a:solidFill>
                <a:latin typeface="+mj-ea"/>
                <a:ea typeface="+mj-ea"/>
              </a:rPr>
              <a:t>1</a:t>
            </a:r>
            <a:r>
              <a:rPr lang="zh-CN" altLang="zh-CN" sz="1800" b="1" dirty="0">
                <a:solidFill>
                  <a:srgbClr val="002060"/>
                </a:solidFill>
                <a:latin typeface="+mj-ea"/>
                <a:ea typeface="+mj-ea"/>
              </a:rPr>
              <a:t>支团队申报国家级教师教学创新团队</a:t>
            </a:r>
            <a:endParaRPr lang="zh-CN" altLang="en-US" sz="1800" b="1" dirty="0">
              <a:solidFill>
                <a:srgbClr val="002060"/>
              </a:solidFill>
              <a:latin typeface="+mj-ea"/>
              <a:ea typeface="+mj-ea"/>
              <a:cs typeface="Times New Roman" panose="02020603050405020304" pitchFamily="18" charset="0"/>
            </a:endParaRPr>
          </a:p>
        </p:txBody>
      </p:sp>
      <p:sp>
        <p:nvSpPr>
          <p:cNvPr id="17" name="矩形 16"/>
          <p:cNvSpPr/>
          <p:nvPr/>
        </p:nvSpPr>
        <p:spPr>
          <a:xfrm>
            <a:off x="143508" y="3751421"/>
            <a:ext cx="3752478" cy="645160"/>
          </a:xfrm>
          <a:prstGeom prst="rect">
            <a:avLst/>
          </a:prstGeom>
        </p:spPr>
        <p:txBody>
          <a:bodyPr wrap="square">
            <a:spAutoFit/>
          </a:bodyPr>
          <a:lstStyle/>
          <a:p>
            <a:r>
              <a:rPr lang="zh-CN" altLang="zh-CN" sz="1800" b="1" dirty="0">
                <a:solidFill>
                  <a:srgbClr val="002060"/>
                </a:solidFill>
                <a:latin typeface="+mj-ea"/>
                <a:ea typeface="+mj-ea"/>
              </a:rPr>
              <a:t>做好市级教学成果的</a:t>
            </a:r>
            <a:r>
              <a:rPr lang="zh-CN" altLang="zh-CN" b="1" dirty="0">
                <a:solidFill>
                  <a:srgbClr val="C00000"/>
                </a:solidFill>
                <a:latin typeface="+mn-lt"/>
                <a:ea typeface="+mn-lt"/>
                <a:cs typeface="+mn-lt"/>
              </a:rPr>
              <a:t>培育和申报</a:t>
            </a:r>
            <a:r>
              <a:rPr lang="zh-CN" altLang="zh-CN" sz="1800" b="1" dirty="0">
                <a:solidFill>
                  <a:srgbClr val="002060"/>
                </a:solidFill>
                <a:latin typeface="+mj-ea"/>
                <a:ea typeface="+mj-ea"/>
              </a:rPr>
              <a:t>，做好</a:t>
            </a:r>
            <a:r>
              <a:rPr lang="en-US" altLang="zh-CN" sz="1800" b="1" dirty="0">
                <a:solidFill>
                  <a:srgbClr val="002060"/>
                </a:solidFill>
                <a:latin typeface="+mj-ea"/>
                <a:ea typeface="+mj-ea"/>
              </a:rPr>
              <a:t>2019</a:t>
            </a:r>
            <a:r>
              <a:rPr lang="zh-CN" altLang="zh-CN" sz="1800" b="1" dirty="0">
                <a:solidFill>
                  <a:srgbClr val="002060"/>
                </a:solidFill>
                <a:latin typeface="+mj-ea"/>
                <a:ea typeface="+mj-ea"/>
              </a:rPr>
              <a:t>年度</a:t>
            </a:r>
            <a:r>
              <a:rPr lang="zh-CN" altLang="zh-CN" b="1" dirty="0">
                <a:solidFill>
                  <a:srgbClr val="C00000"/>
                </a:solidFill>
                <a:latin typeface="+mn-lt"/>
                <a:ea typeface="+mn-lt"/>
                <a:cs typeface="+mn-lt"/>
              </a:rPr>
              <a:t>教学团队</a:t>
            </a:r>
            <a:r>
              <a:rPr lang="zh-CN" altLang="zh-CN" sz="1800" b="1" dirty="0">
                <a:solidFill>
                  <a:srgbClr val="002060"/>
                </a:solidFill>
                <a:latin typeface="+mj-ea"/>
                <a:ea typeface="+mj-ea"/>
              </a:rPr>
              <a:t>的跟踪检查</a:t>
            </a:r>
            <a:endParaRPr lang="zh-CN" altLang="en-US" sz="1800" b="1" dirty="0">
              <a:solidFill>
                <a:srgbClr val="002060"/>
              </a:solidFill>
              <a:latin typeface="+mj-ea"/>
              <a:ea typeface="+mj-ea"/>
              <a:cs typeface="Times New Roman" panose="02020603050405020304" pitchFamily="18" charset="0"/>
            </a:endParaRPr>
          </a:p>
        </p:txBody>
      </p:sp>
      <p:sp>
        <p:nvSpPr>
          <p:cNvPr id="18" name="矩形 17"/>
          <p:cNvSpPr/>
          <p:nvPr/>
        </p:nvSpPr>
        <p:spPr>
          <a:xfrm>
            <a:off x="248285" y="1520815"/>
            <a:ext cx="4163319" cy="369332"/>
          </a:xfrm>
          <a:prstGeom prst="rect">
            <a:avLst/>
          </a:prstGeom>
        </p:spPr>
        <p:txBody>
          <a:bodyPr wrap="none">
            <a:spAutoFit/>
          </a:bodyPr>
          <a:lstStyle/>
          <a:p>
            <a:r>
              <a:rPr lang="zh-CN" altLang="zh-CN" sz="1800" b="1" dirty="0">
                <a:solidFill>
                  <a:srgbClr val="002060"/>
                </a:solidFill>
                <a:latin typeface="+mj-ea"/>
                <a:ea typeface="+mj-ea"/>
              </a:rPr>
              <a:t>推进</a:t>
            </a:r>
            <a:r>
              <a:rPr lang="en-US" altLang="zh-CN" b="1" dirty="0">
                <a:solidFill>
                  <a:srgbClr val="C00000"/>
                </a:solidFill>
                <a:latin typeface="+mn-lt"/>
                <a:ea typeface="+mn-lt"/>
                <a:cs typeface="+mn-lt"/>
              </a:rPr>
              <a:t>10</a:t>
            </a:r>
            <a:r>
              <a:rPr lang="zh-CN" altLang="zh-CN" b="1" dirty="0">
                <a:solidFill>
                  <a:srgbClr val="C00000"/>
                </a:solidFill>
                <a:latin typeface="+mn-lt"/>
                <a:ea typeface="+mn-lt"/>
                <a:cs typeface="+mn-lt"/>
              </a:rPr>
              <a:t>个</a:t>
            </a:r>
            <a:r>
              <a:rPr lang="zh-CN" altLang="zh-CN" sz="1800" b="1" dirty="0">
                <a:solidFill>
                  <a:srgbClr val="002060"/>
                </a:solidFill>
                <a:latin typeface="+mj-ea"/>
                <a:ea typeface="+mj-ea"/>
              </a:rPr>
              <a:t>市级示范专业教学资源库建设</a:t>
            </a:r>
            <a:endParaRPr lang="zh-CN" altLang="en-US" sz="1800" b="1" dirty="0">
              <a:solidFill>
                <a:srgbClr val="002060"/>
              </a:solidFill>
              <a:latin typeface="+mj-ea"/>
              <a:ea typeface="+mj-ea"/>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92918" y="284163"/>
            <a:ext cx="7203281" cy="460375"/>
          </a:xfrm>
          <a:noFill/>
        </p:spPr>
        <p:txBody>
          <a:bodyPr wrap="square" rtlCol="0">
            <a:spAutoFit/>
          </a:bodyPr>
          <a:lstStyle/>
          <a:p>
            <a:pPr eaLnBrk="1" hangingPunct="1"/>
            <a:r>
              <a:rPr lang="zh-CN" altLang="en-US" sz="2400" dirty="0">
                <a:solidFill>
                  <a:srgbClr val="002060"/>
                </a:solidFill>
                <a:latin typeface="+mj-ea"/>
                <a:cs typeface="+mn-cs"/>
              </a:rPr>
              <a:t>二、</a:t>
            </a:r>
            <a:r>
              <a:rPr lang="zh-CN" altLang="zh-CN" sz="2400" dirty="0">
                <a:solidFill>
                  <a:srgbClr val="002060"/>
                </a:solidFill>
                <a:latin typeface="+mj-ea"/>
                <a:cs typeface="+mn-cs"/>
              </a:rPr>
              <a:t>持续推进依法治校，深化教育教学改革</a:t>
            </a:r>
          </a:p>
        </p:txBody>
      </p:sp>
      <p:sp>
        <p:nvSpPr>
          <p:cNvPr id="6" name="文本框 5"/>
          <p:cNvSpPr txBox="1"/>
          <p:nvPr/>
        </p:nvSpPr>
        <p:spPr>
          <a:xfrm>
            <a:off x="629562" y="1005576"/>
            <a:ext cx="4536504" cy="460375"/>
          </a:xfrm>
          <a:prstGeom prst="rect">
            <a:avLst/>
          </a:prstGeom>
          <a:noFill/>
        </p:spPr>
        <p:txBody>
          <a:bodyPr wrap="square" rtlCol="0">
            <a:spAutoFit/>
          </a:bodyPr>
          <a:lstStyle>
            <a:defPPr>
              <a:defRPr lang="zh-CN"/>
            </a:defPPr>
            <a:lvl1pPr lvl="0">
              <a:defRPr sz="3200" b="1">
                <a:solidFill>
                  <a:srgbClr val="002060"/>
                </a:solidFill>
                <a:latin typeface="+mj-ea"/>
                <a:ea typeface="+mj-ea"/>
              </a:defRPr>
            </a:lvl1pPr>
          </a:lstStyle>
          <a:p>
            <a:r>
              <a:rPr lang="en-US" altLang="zh-CN" sz="2400" dirty="0"/>
              <a:t>9.</a:t>
            </a:r>
            <a:r>
              <a:rPr lang="zh-CN" altLang="zh-CN" sz="2400" dirty="0"/>
              <a:t>抓好职业技能大赛</a:t>
            </a:r>
          </a:p>
        </p:txBody>
      </p:sp>
      <p:grpSp>
        <p:nvGrpSpPr>
          <p:cNvPr id="4" name="组合 3"/>
          <p:cNvGrpSpPr/>
          <p:nvPr/>
        </p:nvGrpSpPr>
        <p:grpSpPr>
          <a:xfrm>
            <a:off x="4149723" y="1534217"/>
            <a:ext cx="1105421" cy="2815829"/>
            <a:chOff x="5482433" y="2025651"/>
            <a:chExt cx="1235074" cy="3754438"/>
          </a:xfrm>
        </p:grpSpPr>
        <p:grpSp>
          <p:nvGrpSpPr>
            <p:cNvPr id="5" name="组合 4"/>
            <p:cNvGrpSpPr/>
            <p:nvPr/>
          </p:nvGrpSpPr>
          <p:grpSpPr>
            <a:xfrm>
              <a:off x="5482433" y="2025651"/>
              <a:ext cx="1235074" cy="3754438"/>
              <a:chOff x="5484814" y="2025651"/>
              <a:chExt cx="1235074" cy="3754438"/>
            </a:xfrm>
          </p:grpSpPr>
          <p:sp>
            <p:nvSpPr>
              <p:cNvPr id="8" name="MH_Other_2"/>
              <p:cNvSpPr>
                <a:spLocks noChangeArrowheads="1"/>
              </p:cNvSpPr>
              <p:nvPr>
                <p:custDataLst>
                  <p:tags r:id="rId2"/>
                </p:custDataLst>
              </p:nvPr>
            </p:nvSpPr>
            <p:spPr bwMode="auto">
              <a:xfrm>
                <a:off x="6005514" y="3816351"/>
                <a:ext cx="423863" cy="1063625"/>
              </a:xfrm>
              <a:custGeom>
                <a:avLst/>
                <a:gdLst>
                  <a:gd name="T0" fmla="*/ 0 w 665163"/>
                  <a:gd name="T1" fmla="*/ 147635 h 1670051"/>
                  <a:gd name="T2" fmla="*/ 11510 w 665163"/>
                  <a:gd name="T3" fmla="*/ 147635 h 1670051"/>
                  <a:gd name="T4" fmla="*/ 11510 w 665163"/>
                  <a:gd name="T5" fmla="*/ 175098 h 1670051"/>
                  <a:gd name="T6" fmla="*/ 0 w 665163"/>
                  <a:gd name="T7" fmla="*/ 175098 h 1670051"/>
                  <a:gd name="T8" fmla="*/ 23186 w 665163"/>
                  <a:gd name="T9" fmla="*/ 27796 h 1670051"/>
                  <a:gd name="T10" fmla="*/ 35197 w 665163"/>
                  <a:gd name="T11" fmla="*/ 27796 h 1670051"/>
                  <a:gd name="T12" fmla="*/ 69893 w 665163"/>
                  <a:gd name="T13" fmla="*/ 87549 h 1670051"/>
                  <a:gd name="T14" fmla="*/ 35197 w 665163"/>
                  <a:gd name="T15" fmla="*/ 147635 h 1670051"/>
                  <a:gd name="T16" fmla="*/ 23186 w 665163"/>
                  <a:gd name="T17" fmla="*/ 147635 h 1670051"/>
                  <a:gd name="T18" fmla="*/ 58217 w 665163"/>
                  <a:gd name="T19" fmla="*/ 87549 h 1670051"/>
                  <a:gd name="T20" fmla="*/ 0 w 665163"/>
                  <a:gd name="T21" fmla="*/ 0 h 1670051"/>
                  <a:gd name="T22" fmla="*/ 11510 w 665163"/>
                  <a:gd name="T23" fmla="*/ 0 h 1670051"/>
                  <a:gd name="T24" fmla="*/ 11510 w 665163"/>
                  <a:gd name="T25" fmla="*/ 27796 h 1670051"/>
                  <a:gd name="T26" fmla="*/ 0 w 665163"/>
                  <a:gd name="T27" fmla="*/ 27796 h 167005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65163" h="1670051">
                    <a:moveTo>
                      <a:pt x="0" y="1408113"/>
                    </a:moveTo>
                    <a:lnTo>
                      <a:pt x="109538" y="1408113"/>
                    </a:lnTo>
                    <a:lnTo>
                      <a:pt x="109538" y="1670051"/>
                    </a:lnTo>
                    <a:lnTo>
                      <a:pt x="0" y="1670051"/>
                    </a:lnTo>
                    <a:lnTo>
                      <a:pt x="0" y="1408113"/>
                    </a:lnTo>
                    <a:close/>
                    <a:moveTo>
                      <a:pt x="220663" y="265113"/>
                    </a:moveTo>
                    <a:lnTo>
                      <a:pt x="334963" y="265113"/>
                    </a:lnTo>
                    <a:lnTo>
                      <a:pt x="665163" y="835026"/>
                    </a:lnTo>
                    <a:lnTo>
                      <a:pt x="334963" y="1408113"/>
                    </a:lnTo>
                    <a:lnTo>
                      <a:pt x="220663" y="1408113"/>
                    </a:lnTo>
                    <a:lnTo>
                      <a:pt x="554038" y="835026"/>
                    </a:lnTo>
                    <a:lnTo>
                      <a:pt x="220663" y="265113"/>
                    </a:lnTo>
                    <a:close/>
                    <a:moveTo>
                      <a:pt x="0" y="0"/>
                    </a:moveTo>
                    <a:lnTo>
                      <a:pt x="109538" y="0"/>
                    </a:lnTo>
                    <a:lnTo>
                      <a:pt x="109538" y="265113"/>
                    </a:lnTo>
                    <a:lnTo>
                      <a:pt x="0" y="265113"/>
                    </a:lnTo>
                    <a:lnTo>
                      <a:pt x="0" y="0"/>
                    </a:lnTo>
                    <a:close/>
                  </a:path>
                </a:pathLst>
              </a:custGeom>
              <a:solidFill>
                <a:srgbClr val="DDDDDD"/>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sp>
            <p:nvSpPr>
              <p:cNvPr id="9" name="MH_Other_2"/>
              <p:cNvSpPr>
                <a:spLocks noChangeArrowheads="1"/>
              </p:cNvSpPr>
              <p:nvPr>
                <p:custDataLst>
                  <p:tags r:id="rId3"/>
                </p:custDataLst>
              </p:nvPr>
            </p:nvSpPr>
            <p:spPr bwMode="auto">
              <a:xfrm>
                <a:off x="6102351" y="2025651"/>
                <a:ext cx="423863" cy="1063625"/>
              </a:xfrm>
              <a:custGeom>
                <a:avLst/>
                <a:gdLst>
                  <a:gd name="T0" fmla="*/ 0 w 665163"/>
                  <a:gd name="T1" fmla="*/ 147635 h 1670051"/>
                  <a:gd name="T2" fmla="*/ 11510 w 665163"/>
                  <a:gd name="T3" fmla="*/ 147635 h 1670051"/>
                  <a:gd name="T4" fmla="*/ 11510 w 665163"/>
                  <a:gd name="T5" fmla="*/ 175098 h 1670051"/>
                  <a:gd name="T6" fmla="*/ 0 w 665163"/>
                  <a:gd name="T7" fmla="*/ 175098 h 1670051"/>
                  <a:gd name="T8" fmla="*/ 23186 w 665163"/>
                  <a:gd name="T9" fmla="*/ 27796 h 1670051"/>
                  <a:gd name="T10" fmla="*/ 35197 w 665163"/>
                  <a:gd name="T11" fmla="*/ 27796 h 1670051"/>
                  <a:gd name="T12" fmla="*/ 69893 w 665163"/>
                  <a:gd name="T13" fmla="*/ 87549 h 1670051"/>
                  <a:gd name="T14" fmla="*/ 35197 w 665163"/>
                  <a:gd name="T15" fmla="*/ 147635 h 1670051"/>
                  <a:gd name="T16" fmla="*/ 23186 w 665163"/>
                  <a:gd name="T17" fmla="*/ 147635 h 1670051"/>
                  <a:gd name="T18" fmla="*/ 58217 w 665163"/>
                  <a:gd name="T19" fmla="*/ 87549 h 1670051"/>
                  <a:gd name="T20" fmla="*/ 0 w 665163"/>
                  <a:gd name="T21" fmla="*/ 0 h 1670051"/>
                  <a:gd name="T22" fmla="*/ 11510 w 665163"/>
                  <a:gd name="T23" fmla="*/ 0 h 1670051"/>
                  <a:gd name="T24" fmla="*/ 11510 w 665163"/>
                  <a:gd name="T25" fmla="*/ 27796 h 1670051"/>
                  <a:gd name="T26" fmla="*/ 0 w 665163"/>
                  <a:gd name="T27" fmla="*/ 27796 h 167005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65163" h="1670051">
                    <a:moveTo>
                      <a:pt x="0" y="1408113"/>
                    </a:moveTo>
                    <a:lnTo>
                      <a:pt x="109538" y="1408113"/>
                    </a:lnTo>
                    <a:lnTo>
                      <a:pt x="109538" y="1670051"/>
                    </a:lnTo>
                    <a:lnTo>
                      <a:pt x="0" y="1670051"/>
                    </a:lnTo>
                    <a:lnTo>
                      <a:pt x="0" y="1408113"/>
                    </a:lnTo>
                    <a:close/>
                    <a:moveTo>
                      <a:pt x="220663" y="265113"/>
                    </a:moveTo>
                    <a:lnTo>
                      <a:pt x="334963" y="265113"/>
                    </a:lnTo>
                    <a:lnTo>
                      <a:pt x="665163" y="835026"/>
                    </a:lnTo>
                    <a:lnTo>
                      <a:pt x="334963" y="1408113"/>
                    </a:lnTo>
                    <a:lnTo>
                      <a:pt x="220663" y="1408113"/>
                    </a:lnTo>
                    <a:lnTo>
                      <a:pt x="554038" y="835026"/>
                    </a:lnTo>
                    <a:lnTo>
                      <a:pt x="220663" y="265113"/>
                    </a:lnTo>
                    <a:close/>
                    <a:moveTo>
                      <a:pt x="0" y="0"/>
                    </a:moveTo>
                    <a:lnTo>
                      <a:pt x="109538" y="0"/>
                    </a:lnTo>
                    <a:lnTo>
                      <a:pt x="109538" y="265113"/>
                    </a:lnTo>
                    <a:lnTo>
                      <a:pt x="0" y="265113"/>
                    </a:lnTo>
                    <a:lnTo>
                      <a:pt x="0" y="0"/>
                    </a:lnTo>
                    <a:close/>
                  </a:path>
                </a:pathLst>
              </a:custGeom>
              <a:solidFill>
                <a:srgbClr val="DDDDDD"/>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sp>
            <p:nvSpPr>
              <p:cNvPr id="10" name="MH_Other_5"/>
              <p:cNvSpPr>
                <a:spLocks noChangeArrowheads="1"/>
              </p:cNvSpPr>
              <p:nvPr>
                <p:custDataLst>
                  <p:tags r:id="rId4"/>
                </p:custDataLst>
              </p:nvPr>
            </p:nvSpPr>
            <p:spPr bwMode="auto">
              <a:xfrm flipH="1">
                <a:off x="5678488" y="2921001"/>
                <a:ext cx="423862" cy="1063625"/>
              </a:xfrm>
              <a:custGeom>
                <a:avLst/>
                <a:gdLst>
                  <a:gd name="T0" fmla="*/ 0 w 665163"/>
                  <a:gd name="T1" fmla="*/ 147635 h 1670051"/>
                  <a:gd name="T2" fmla="*/ 11510 w 665163"/>
                  <a:gd name="T3" fmla="*/ 147635 h 1670051"/>
                  <a:gd name="T4" fmla="*/ 11510 w 665163"/>
                  <a:gd name="T5" fmla="*/ 175098 h 1670051"/>
                  <a:gd name="T6" fmla="*/ 0 w 665163"/>
                  <a:gd name="T7" fmla="*/ 175098 h 1670051"/>
                  <a:gd name="T8" fmla="*/ 23186 w 665163"/>
                  <a:gd name="T9" fmla="*/ 27796 h 1670051"/>
                  <a:gd name="T10" fmla="*/ 35196 w 665163"/>
                  <a:gd name="T11" fmla="*/ 27796 h 1670051"/>
                  <a:gd name="T12" fmla="*/ 69892 w 665163"/>
                  <a:gd name="T13" fmla="*/ 87549 h 1670051"/>
                  <a:gd name="T14" fmla="*/ 35196 w 665163"/>
                  <a:gd name="T15" fmla="*/ 147635 h 1670051"/>
                  <a:gd name="T16" fmla="*/ 23186 w 665163"/>
                  <a:gd name="T17" fmla="*/ 147635 h 1670051"/>
                  <a:gd name="T18" fmla="*/ 58216 w 665163"/>
                  <a:gd name="T19" fmla="*/ 87549 h 1670051"/>
                  <a:gd name="T20" fmla="*/ 0 w 665163"/>
                  <a:gd name="T21" fmla="*/ 0 h 1670051"/>
                  <a:gd name="T22" fmla="*/ 11510 w 665163"/>
                  <a:gd name="T23" fmla="*/ 0 h 1670051"/>
                  <a:gd name="T24" fmla="*/ 11510 w 665163"/>
                  <a:gd name="T25" fmla="*/ 27796 h 1670051"/>
                  <a:gd name="T26" fmla="*/ 0 w 665163"/>
                  <a:gd name="T27" fmla="*/ 27796 h 167005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65163" h="1670051">
                    <a:moveTo>
                      <a:pt x="0" y="1408113"/>
                    </a:moveTo>
                    <a:lnTo>
                      <a:pt x="109538" y="1408113"/>
                    </a:lnTo>
                    <a:lnTo>
                      <a:pt x="109538" y="1670051"/>
                    </a:lnTo>
                    <a:lnTo>
                      <a:pt x="0" y="1670051"/>
                    </a:lnTo>
                    <a:lnTo>
                      <a:pt x="0" y="1408113"/>
                    </a:lnTo>
                    <a:close/>
                    <a:moveTo>
                      <a:pt x="220663" y="265113"/>
                    </a:moveTo>
                    <a:lnTo>
                      <a:pt x="334963" y="265113"/>
                    </a:lnTo>
                    <a:lnTo>
                      <a:pt x="665163" y="835026"/>
                    </a:lnTo>
                    <a:lnTo>
                      <a:pt x="334963" y="1408113"/>
                    </a:lnTo>
                    <a:lnTo>
                      <a:pt x="220663" y="1408113"/>
                    </a:lnTo>
                    <a:lnTo>
                      <a:pt x="554038" y="835026"/>
                    </a:lnTo>
                    <a:lnTo>
                      <a:pt x="220663" y="265113"/>
                    </a:lnTo>
                    <a:close/>
                    <a:moveTo>
                      <a:pt x="0" y="0"/>
                    </a:moveTo>
                    <a:lnTo>
                      <a:pt x="109538" y="0"/>
                    </a:lnTo>
                    <a:lnTo>
                      <a:pt x="109538" y="265113"/>
                    </a:lnTo>
                    <a:lnTo>
                      <a:pt x="0" y="265113"/>
                    </a:lnTo>
                    <a:lnTo>
                      <a:pt x="0" y="0"/>
                    </a:lnTo>
                    <a:close/>
                  </a:path>
                </a:pathLst>
              </a:custGeom>
              <a:solidFill>
                <a:srgbClr val="DDDDDD"/>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sp>
            <p:nvSpPr>
              <p:cNvPr id="11" name="MH_Other_1"/>
              <p:cNvSpPr/>
              <p:nvPr>
                <p:custDataLst>
                  <p:tags r:id="rId5"/>
                </p:custDataLst>
              </p:nvPr>
            </p:nvSpPr>
            <p:spPr bwMode="auto">
              <a:xfrm>
                <a:off x="6102350" y="2025651"/>
                <a:ext cx="617538" cy="1063625"/>
              </a:xfrm>
              <a:custGeom>
                <a:avLst/>
                <a:gdLst>
                  <a:gd name="T0" fmla="*/ 2147483646 w 610"/>
                  <a:gd name="T1" fmla="*/ 0 h 1052"/>
                  <a:gd name="T2" fmla="*/ 0 w 610"/>
                  <a:gd name="T3" fmla="*/ 0 h 1052"/>
                  <a:gd name="T4" fmla="*/ 0 w 610"/>
                  <a:gd name="T5" fmla="*/ 2147483646 h 1052"/>
                  <a:gd name="T6" fmla="*/ 2147483646 w 610"/>
                  <a:gd name="T7" fmla="*/ 2147483646 h 1052"/>
                  <a:gd name="T8" fmla="*/ 2147483646 w 610"/>
                  <a:gd name="T9" fmla="*/ 2147483646 h 1052"/>
                  <a:gd name="T10" fmla="*/ 2147483646 w 610"/>
                  <a:gd name="T11" fmla="*/ 2147483646 h 1052"/>
                  <a:gd name="T12" fmla="*/ 0 w 610"/>
                  <a:gd name="T13" fmla="*/ 2147483646 h 1052"/>
                  <a:gd name="T14" fmla="*/ 0 w 610"/>
                  <a:gd name="T15" fmla="*/ 2147483646 h 1052"/>
                  <a:gd name="T16" fmla="*/ 2147483646 w 610"/>
                  <a:gd name="T17" fmla="*/ 2147483646 h 1052"/>
                  <a:gd name="T18" fmla="*/ 2147483646 w 610"/>
                  <a:gd name="T19" fmla="*/ 2147483646 h 1052"/>
                  <a:gd name="T20" fmla="*/ 2147483646 w 610"/>
                  <a:gd name="T21" fmla="*/ 0 h 10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10" h="1052">
                    <a:moveTo>
                      <a:pt x="304" y="0"/>
                    </a:moveTo>
                    <a:lnTo>
                      <a:pt x="0" y="0"/>
                    </a:lnTo>
                    <a:lnTo>
                      <a:pt x="0" y="167"/>
                    </a:lnTo>
                    <a:lnTo>
                      <a:pt x="211" y="167"/>
                    </a:lnTo>
                    <a:lnTo>
                      <a:pt x="419" y="526"/>
                    </a:lnTo>
                    <a:lnTo>
                      <a:pt x="211" y="887"/>
                    </a:lnTo>
                    <a:lnTo>
                      <a:pt x="0" y="887"/>
                    </a:lnTo>
                    <a:lnTo>
                      <a:pt x="0" y="1052"/>
                    </a:lnTo>
                    <a:lnTo>
                      <a:pt x="304" y="1052"/>
                    </a:lnTo>
                    <a:lnTo>
                      <a:pt x="610" y="526"/>
                    </a:lnTo>
                    <a:lnTo>
                      <a:pt x="304"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sp>
            <p:nvSpPr>
              <p:cNvPr id="12" name="MH_Other_4"/>
              <p:cNvSpPr/>
              <p:nvPr>
                <p:custDataLst>
                  <p:tags r:id="rId6"/>
                </p:custDataLst>
              </p:nvPr>
            </p:nvSpPr>
            <p:spPr bwMode="auto">
              <a:xfrm flipH="1">
                <a:off x="5484814" y="2921001"/>
                <a:ext cx="617537" cy="1063625"/>
              </a:xfrm>
              <a:custGeom>
                <a:avLst/>
                <a:gdLst>
                  <a:gd name="T0" fmla="*/ 2147483646 w 610"/>
                  <a:gd name="T1" fmla="*/ 0 h 1052"/>
                  <a:gd name="T2" fmla="*/ 0 w 610"/>
                  <a:gd name="T3" fmla="*/ 0 h 1052"/>
                  <a:gd name="T4" fmla="*/ 0 w 610"/>
                  <a:gd name="T5" fmla="*/ 2147483646 h 1052"/>
                  <a:gd name="T6" fmla="*/ 2147483646 w 610"/>
                  <a:gd name="T7" fmla="*/ 2147483646 h 1052"/>
                  <a:gd name="T8" fmla="*/ 2147483646 w 610"/>
                  <a:gd name="T9" fmla="*/ 2147483646 h 1052"/>
                  <a:gd name="T10" fmla="*/ 2147483646 w 610"/>
                  <a:gd name="T11" fmla="*/ 2147483646 h 1052"/>
                  <a:gd name="T12" fmla="*/ 0 w 610"/>
                  <a:gd name="T13" fmla="*/ 2147483646 h 1052"/>
                  <a:gd name="T14" fmla="*/ 0 w 610"/>
                  <a:gd name="T15" fmla="*/ 2147483646 h 1052"/>
                  <a:gd name="T16" fmla="*/ 2147483646 w 610"/>
                  <a:gd name="T17" fmla="*/ 2147483646 h 1052"/>
                  <a:gd name="T18" fmla="*/ 2147483646 w 610"/>
                  <a:gd name="T19" fmla="*/ 2147483646 h 1052"/>
                  <a:gd name="T20" fmla="*/ 2147483646 w 610"/>
                  <a:gd name="T21" fmla="*/ 0 h 10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10" h="1052">
                    <a:moveTo>
                      <a:pt x="304" y="0"/>
                    </a:moveTo>
                    <a:lnTo>
                      <a:pt x="0" y="0"/>
                    </a:lnTo>
                    <a:lnTo>
                      <a:pt x="0" y="167"/>
                    </a:lnTo>
                    <a:lnTo>
                      <a:pt x="211" y="167"/>
                    </a:lnTo>
                    <a:lnTo>
                      <a:pt x="419" y="526"/>
                    </a:lnTo>
                    <a:lnTo>
                      <a:pt x="211" y="887"/>
                    </a:lnTo>
                    <a:lnTo>
                      <a:pt x="0" y="887"/>
                    </a:lnTo>
                    <a:lnTo>
                      <a:pt x="0" y="1052"/>
                    </a:lnTo>
                    <a:lnTo>
                      <a:pt x="304" y="1052"/>
                    </a:lnTo>
                    <a:lnTo>
                      <a:pt x="610" y="526"/>
                    </a:lnTo>
                    <a:lnTo>
                      <a:pt x="304"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sp>
            <p:nvSpPr>
              <p:cNvPr id="13" name="MH_Other_10"/>
              <p:cNvSpPr/>
              <p:nvPr>
                <p:custDataLst>
                  <p:tags r:id="rId7"/>
                </p:custDataLst>
              </p:nvPr>
            </p:nvSpPr>
            <p:spPr bwMode="auto">
              <a:xfrm flipH="1">
                <a:off x="5484814" y="4714876"/>
                <a:ext cx="617537" cy="1065213"/>
              </a:xfrm>
              <a:custGeom>
                <a:avLst/>
                <a:gdLst>
                  <a:gd name="T0" fmla="*/ 307541 w 610"/>
                  <a:gd name="T1" fmla="*/ 0 h 1052"/>
                  <a:gd name="T2" fmla="*/ 0 w 610"/>
                  <a:gd name="T3" fmla="*/ 0 h 1052"/>
                  <a:gd name="T4" fmla="*/ 0 w 610"/>
                  <a:gd name="T5" fmla="*/ 168945 h 1052"/>
                  <a:gd name="T6" fmla="*/ 213458 w 610"/>
                  <a:gd name="T7" fmla="*/ 168945 h 1052"/>
                  <a:gd name="T8" fmla="*/ 423880 w 610"/>
                  <a:gd name="T9" fmla="*/ 532127 h 1052"/>
                  <a:gd name="T10" fmla="*/ 213458 w 610"/>
                  <a:gd name="T11" fmla="*/ 897331 h 1052"/>
                  <a:gd name="T12" fmla="*/ 0 w 610"/>
                  <a:gd name="T13" fmla="*/ 897331 h 1052"/>
                  <a:gd name="T14" fmla="*/ 0 w 610"/>
                  <a:gd name="T15" fmla="*/ 1064253 h 1052"/>
                  <a:gd name="T16" fmla="*/ 307541 w 610"/>
                  <a:gd name="T17" fmla="*/ 1064253 h 1052"/>
                  <a:gd name="T18" fmla="*/ 617105 w 610"/>
                  <a:gd name="T19" fmla="*/ 532127 h 1052"/>
                  <a:gd name="T20" fmla="*/ 307541 w 610"/>
                  <a:gd name="T21" fmla="*/ 0 h 10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10" h="1052">
                    <a:moveTo>
                      <a:pt x="304" y="0"/>
                    </a:moveTo>
                    <a:lnTo>
                      <a:pt x="0" y="0"/>
                    </a:lnTo>
                    <a:lnTo>
                      <a:pt x="0" y="167"/>
                    </a:lnTo>
                    <a:lnTo>
                      <a:pt x="211" y="167"/>
                    </a:lnTo>
                    <a:lnTo>
                      <a:pt x="419" y="526"/>
                    </a:lnTo>
                    <a:lnTo>
                      <a:pt x="211" y="887"/>
                    </a:lnTo>
                    <a:lnTo>
                      <a:pt x="0" y="887"/>
                    </a:lnTo>
                    <a:lnTo>
                      <a:pt x="0" y="1052"/>
                    </a:lnTo>
                    <a:lnTo>
                      <a:pt x="304" y="1052"/>
                    </a:lnTo>
                    <a:lnTo>
                      <a:pt x="610" y="526"/>
                    </a:lnTo>
                    <a:lnTo>
                      <a:pt x="304" y="0"/>
                    </a:lnTo>
                    <a:close/>
                  </a:path>
                </a:pathLst>
              </a:custGeom>
              <a:solidFill>
                <a:schemeClr val="accent4"/>
              </a:solidFill>
              <a:ln>
                <a:noFill/>
              </a:ln>
            </p:spPr>
            <p:txBody>
              <a:bodyPr anchor="ctr"/>
              <a:lstStyle/>
              <a:p>
                <a:pPr>
                  <a:defRPr/>
                </a:pPr>
                <a:endParaRPr lang="zh-CN" altLang="en-US" sz="100"/>
              </a:p>
            </p:txBody>
          </p:sp>
          <p:sp>
            <p:nvSpPr>
              <p:cNvPr id="14" name="MH_Other_11"/>
              <p:cNvSpPr>
                <a:spLocks noChangeArrowheads="1"/>
              </p:cNvSpPr>
              <p:nvPr>
                <p:custDataLst>
                  <p:tags r:id="rId8"/>
                </p:custDataLst>
              </p:nvPr>
            </p:nvSpPr>
            <p:spPr bwMode="auto">
              <a:xfrm flipH="1">
                <a:off x="5678488" y="4714876"/>
                <a:ext cx="423862" cy="1065213"/>
              </a:xfrm>
              <a:custGeom>
                <a:avLst/>
                <a:gdLst>
                  <a:gd name="T0" fmla="*/ 0 w 665163"/>
                  <a:gd name="T1" fmla="*/ 148518 h 1670051"/>
                  <a:gd name="T2" fmla="*/ 11510 w 665163"/>
                  <a:gd name="T3" fmla="*/ 148518 h 1670051"/>
                  <a:gd name="T4" fmla="*/ 11510 w 665163"/>
                  <a:gd name="T5" fmla="*/ 176146 h 1670051"/>
                  <a:gd name="T6" fmla="*/ 0 w 665163"/>
                  <a:gd name="T7" fmla="*/ 176146 h 1670051"/>
                  <a:gd name="T8" fmla="*/ 23186 w 665163"/>
                  <a:gd name="T9" fmla="*/ 27963 h 1670051"/>
                  <a:gd name="T10" fmla="*/ 35196 w 665163"/>
                  <a:gd name="T11" fmla="*/ 27963 h 1670051"/>
                  <a:gd name="T12" fmla="*/ 69892 w 665163"/>
                  <a:gd name="T13" fmla="*/ 88073 h 1670051"/>
                  <a:gd name="T14" fmla="*/ 35196 w 665163"/>
                  <a:gd name="T15" fmla="*/ 148518 h 1670051"/>
                  <a:gd name="T16" fmla="*/ 23186 w 665163"/>
                  <a:gd name="T17" fmla="*/ 148518 h 1670051"/>
                  <a:gd name="T18" fmla="*/ 58216 w 665163"/>
                  <a:gd name="T19" fmla="*/ 88073 h 1670051"/>
                  <a:gd name="T20" fmla="*/ 0 w 665163"/>
                  <a:gd name="T21" fmla="*/ 0 h 1670051"/>
                  <a:gd name="T22" fmla="*/ 11510 w 665163"/>
                  <a:gd name="T23" fmla="*/ 0 h 1670051"/>
                  <a:gd name="T24" fmla="*/ 11510 w 665163"/>
                  <a:gd name="T25" fmla="*/ 27963 h 1670051"/>
                  <a:gd name="T26" fmla="*/ 0 w 665163"/>
                  <a:gd name="T27" fmla="*/ 27963 h 167005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65163" h="1670051">
                    <a:moveTo>
                      <a:pt x="0" y="1408113"/>
                    </a:moveTo>
                    <a:lnTo>
                      <a:pt x="109538" y="1408113"/>
                    </a:lnTo>
                    <a:lnTo>
                      <a:pt x="109538" y="1670051"/>
                    </a:lnTo>
                    <a:lnTo>
                      <a:pt x="0" y="1670051"/>
                    </a:lnTo>
                    <a:lnTo>
                      <a:pt x="0" y="1408113"/>
                    </a:lnTo>
                    <a:close/>
                    <a:moveTo>
                      <a:pt x="220663" y="265113"/>
                    </a:moveTo>
                    <a:lnTo>
                      <a:pt x="334963" y="265113"/>
                    </a:lnTo>
                    <a:lnTo>
                      <a:pt x="665163" y="835026"/>
                    </a:lnTo>
                    <a:lnTo>
                      <a:pt x="334963" y="1408113"/>
                    </a:lnTo>
                    <a:lnTo>
                      <a:pt x="220663" y="1408113"/>
                    </a:lnTo>
                    <a:lnTo>
                      <a:pt x="554038" y="835026"/>
                    </a:lnTo>
                    <a:lnTo>
                      <a:pt x="220663" y="265113"/>
                    </a:lnTo>
                    <a:close/>
                    <a:moveTo>
                      <a:pt x="0" y="0"/>
                    </a:moveTo>
                    <a:lnTo>
                      <a:pt x="109538" y="0"/>
                    </a:lnTo>
                    <a:lnTo>
                      <a:pt x="109538" y="265113"/>
                    </a:lnTo>
                    <a:lnTo>
                      <a:pt x="0" y="265113"/>
                    </a:lnTo>
                    <a:lnTo>
                      <a:pt x="0" y="0"/>
                    </a:lnTo>
                    <a:close/>
                  </a:path>
                </a:pathLst>
              </a:custGeom>
              <a:solidFill>
                <a:srgbClr val="DDDDDD"/>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grpSp>
        <p:sp>
          <p:nvSpPr>
            <p:cNvPr id="7" name="MH_Other_1"/>
            <p:cNvSpPr/>
            <p:nvPr>
              <p:custDataLst>
                <p:tags r:id="rId1"/>
              </p:custDataLst>
            </p:nvPr>
          </p:nvSpPr>
          <p:spPr bwMode="auto">
            <a:xfrm>
              <a:off x="6005514" y="3816351"/>
              <a:ext cx="617538" cy="1063625"/>
            </a:xfrm>
            <a:custGeom>
              <a:avLst/>
              <a:gdLst>
                <a:gd name="T0" fmla="*/ 2147483646 w 610"/>
                <a:gd name="T1" fmla="*/ 0 h 1052"/>
                <a:gd name="T2" fmla="*/ 0 w 610"/>
                <a:gd name="T3" fmla="*/ 0 h 1052"/>
                <a:gd name="T4" fmla="*/ 0 w 610"/>
                <a:gd name="T5" fmla="*/ 2147483646 h 1052"/>
                <a:gd name="T6" fmla="*/ 2147483646 w 610"/>
                <a:gd name="T7" fmla="*/ 2147483646 h 1052"/>
                <a:gd name="T8" fmla="*/ 2147483646 w 610"/>
                <a:gd name="T9" fmla="*/ 2147483646 h 1052"/>
                <a:gd name="T10" fmla="*/ 2147483646 w 610"/>
                <a:gd name="T11" fmla="*/ 2147483646 h 1052"/>
                <a:gd name="T12" fmla="*/ 0 w 610"/>
                <a:gd name="T13" fmla="*/ 2147483646 h 1052"/>
                <a:gd name="T14" fmla="*/ 0 w 610"/>
                <a:gd name="T15" fmla="*/ 2147483646 h 1052"/>
                <a:gd name="T16" fmla="*/ 2147483646 w 610"/>
                <a:gd name="T17" fmla="*/ 2147483646 h 1052"/>
                <a:gd name="T18" fmla="*/ 2147483646 w 610"/>
                <a:gd name="T19" fmla="*/ 2147483646 h 1052"/>
                <a:gd name="T20" fmla="*/ 2147483646 w 610"/>
                <a:gd name="T21" fmla="*/ 0 h 10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10" h="1052">
                  <a:moveTo>
                    <a:pt x="304" y="0"/>
                  </a:moveTo>
                  <a:lnTo>
                    <a:pt x="0" y="0"/>
                  </a:lnTo>
                  <a:lnTo>
                    <a:pt x="0" y="167"/>
                  </a:lnTo>
                  <a:lnTo>
                    <a:pt x="211" y="167"/>
                  </a:lnTo>
                  <a:lnTo>
                    <a:pt x="419" y="526"/>
                  </a:lnTo>
                  <a:lnTo>
                    <a:pt x="211" y="887"/>
                  </a:lnTo>
                  <a:lnTo>
                    <a:pt x="0" y="887"/>
                  </a:lnTo>
                  <a:lnTo>
                    <a:pt x="0" y="1052"/>
                  </a:lnTo>
                  <a:lnTo>
                    <a:pt x="304" y="1052"/>
                  </a:lnTo>
                  <a:lnTo>
                    <a:pt x="610" y="526"/>
                  </a:lnTo>
                  <a:lnTo>
                    <a:pt x="304" y="0"/>
                  </a:lnTo>
                  <a:close/>
                </a:path>
              </a:pathLst>
            </a:custGeom>
            <a:solidFill>
              <a:schemeClr val="accent1">
                <a:lumMod val="60000"/>
                <a:lumOff val="40000"/>
              </a:schemeClr>
            </a:solidFill>
            <a:ln>
              <a:noFill/>
            </a:ln>
          </p:spPr>
          <p:txBody>
            <a:bodyPr anchor="ctr"/>
            <a:lstStyle/>
            <a:p>
              <a:endParaRPr lang="zh-CN" altLang="en-US" sz="100"/>
            </a:p>
          </p:txBody>
        </p:sp>
      </p:grpSp>
      <p:sp>
        <p:nvSpPr>
          <p:cNvPr id="3" name="矩形 2"/>
          <p:cNvSpPr/>
          <p:nvPr/>
        </p:nvSpPr>
        <p:spPr>
          <a:xfrm>
            <a:off x="5399507" y="1482953"/>
            <a:ext cx="3647152" cy="923330"/>
          </a:xfrm>
          <a:prstGeom prst="rect">
            <a:avLst/>
          </a:prstGeom>
        </p:spPr>
        <p:txBody>
          <a:bodyPr wrap="none">
            <a:spAutoFit/>
          </a:bodyPr>
          <a:lstStyle/>
          <a:p>
            <a:r>
              <a:rPr lang="zh-CN" altLang="zh-CN" sz="1800" b="1" dirty="0">
                <a:solidFill>
                  <a:srgbClr val="002060"/>
                </a:solidFill>
                <a:latin typeface="+mj-ea"/>
                <a:ea typeface="+mj-ea"/>
              </a:rPr>
              <a:t>组织参加</a:t>
            </a:r>
            <a:r>
              <a:rPr lang="zh-CN" altLang="zh-CN" b="1" dirty="0">
                <a:solidFill>
                  <a:srgbClr val="C00000"/>
                </a:solidFill>
                <a:latin typeface="+mn-lt"/>
                <a:ea typeface="+mn-lt"/>
                <a:cs typeface="+mn-lt"/>
              </a:rPr>
              <a:t>“星光杯”“四大品牌”</a:t>
            </a:r>
            <a:endParaRPr lang="en-US" altLang="zh-CN" b="1" dirty="0">
              <a:solidFill>
                <a:srgbClr val="C00000"/>
              </a:solidFill>
              <a:latin typeface="+mn-lt"/>
              <a:ea typeface="+mn-lt"/>
              <a:cs typeface="+mn-lt"/>
            </a:endParaRPr>
          </a:p>
          <a:p>
            <a:r>
              <a:rPr lang="zh-CN" altLang="zh-CN" sz="1800" b="1" dirty="0">
                <a:solidFill>
                  <a:srgbClr val="002060"/>
                </a:solidFill>
                <a:latin typeface="+mj-ea"/>
                <a:ea typeface="+mj-ea"/>
              </a:rPr>
              <a:t>等市级职业技能大赛</a:t>
            </a:r>
            <a:endParaRPr lang="en-US" altLang="zh-CN" sz="1800" b="1" dirty="0">
              <a:solidFill>
                <a:srgbClr val="002060"/>
              </a:solidFill>
              <a:latin typeface="+mj-ea"/>
              <a:ea typeface="+mj-ea"/>
            </a:endParaRPr>
          </a:p>
          <a:p>
            <a:r>
              <a:rPr lang="zh-CN" altLang="zh-CN" sz="1800" b="1" dirty="0">
                <a:solidFill>
                  <a:srgbClr val="002060"/>
                </a:solidFill>
                <a:latin typeface="+mj-ea"/>
                <a:ea typeface="+mj-ea"/>
              </a:rPr>
              <a:t>和全国高职高专职业技能大赛</a:t>
            </a:r>
            <a:r>
              <a:rPr lang="en-US" altLang="zh-CN" sz="1800" b="1" dirty="0">
                <a:solidFill>
                  <a:srgbClr val="002060"/>
                </a:solidFill>
                <a:latin typeface="+mj-ea"/>
                <a:ea typeface="+mj-ea"/>
              </a:rPr>
              <a:t> </a:t>
            </a:r>
            <a:endParaRPr lang="zh-CN" altLang="en-US" sz="1800" b="1" dirty="0">
              <a:solidFill>
                <a:srgbClr val="002060"/>
              </a:solidFill>
              <a:latin typeface="+mj-ea"/>
              <a:ea typeface="+mj-ea"/>
            </a:endParaRPr>
          </a:p>
        </p:txBody>
      </p:sp>
      <p:sp>
        <p:nvSpPr>
          <p:cNvPr id="15" name="矩形 14"/>
          <p:cNvSpPr/>
          <p:nvPr/>
        </p:nvSpPr>
        <p:spPr>
          <a:xfrm>
            <a:off x="385493" y="2397669"/>
            <a:ext cx="3877985" cy="646331"/>
          </a:xfrm>
          <a:prstGeom prst="rect">
            <a:avLst/>
          </a:prstGeom>
        </p:spPr>
        <p:txBody>
          <a:bodyPr wrap="none">
            <a:spAutoFit/>
          </a:bodyPr>
          <a:lstStyle/>
          <a:p>
            <a:r>
              <a:rPr lang="zh-CN" altLang="zh-CN" sz="1800" b="1" dirty="0">
                <a:solidFill>
                  <a:srgbClr val="002060"/>
                </a:solidFill>
                <a:latin typeface="+mn-lt"/>
                <a:ea typeface="+mn-lt"/>
                <a:cs typeface="+mn-lt"/>
              </a:rPr>
              <a:t>做好</a:t>
            </a:r>
            <a:r>
              <a:rPr lang="zh-CN" altLang="zh-CN" b="1" dirty="0">
                <a:solidFill>
                  <a:srgbClr val="C00000"/>
                </a:solidFill>
                <a:latin typeface="+mn-lt"/>
                <a:ea typeface="+mn-lt"/>
                <a:cs typeface="+mn-lt"/>
              </a:rPr>
              <a:t>校级职业技能大赛</a:t>
            </a:r>
            <a:r>
              <a:rPr lang="zh-CN" altLang="zh-CN" sz="1800" b="1" dirty="0">
                <a:solidFill>
                  <a:srgbClr val="002060"/>
                </a:solidFill>
                <a:latin typeface="+mn-lt"/>
                <a:ea typeface="+mn-lt"/>
                <a:cs typeface="+mn-lt"/>
              </a:rPr>
              <a:t>准备及组织，</a:t>
            </a:r>
            <a:endParaRPr lang="en-US" altLang="zh-CN" sz="1800" b="1" dirty="0">
              <a:solidFill>
                <a:srgbClr val="002060"/>
              </a:solidFill>
              <a:latin typeface="+mn-lt"/>
              <a:ea typeface="+mn-lt"/>
              <a:cs typeface="+mn-lt"/>
            </a:endParaRPr>
          </a:p>
          <a:p>
            <a:r>
              <a:rPr lang="zh-CN" altLang="zh-CN" sz="1800" b="1" dirty="0">
                <a:solidFill>
                  <a:srgbClr val="002060"/>
                </a:solidFill>
                <a:latin typeface="+mn-lt"/>
                <a:ea typeface="+mn-lt"/>
                <a:cs typeface="+mn-lt"/>
              </a:rPr>
              <a:t>力争参赛学生达到在校生的</a:t>
            </a:r>
            <a:r>
              <a:rPr lang="en-US" altLang="zh-CN" sz="1800" b="1" dirty="0">
                <a:solidFill>
                  <a:srgbClr val="002060"/>
                </a:solidFill>
                <a:latin typeface="+mn-lt"/>
                <a:ea typeface="+mn-lt"/>
                <a:cs typeface="+mn-lt"/>
              </a:rPr>
              <a:t>50%</a:t>
            </a:r>
            <a:r>
              <a:rPr lang="en-US" altLang="zh-CN" sz="1800" b="1" dirty="0">
                <a:solidFill>
                  <a:srgbClr val="002060"/>
                </a:solidFill>
                <a:latin typeface="+mj-ea"/>
                <a:ea typeface="+mj-ea"/>
              </a:rPr>
              <a:t> </a:t>
            </a:r>
            <a:endParaRPr lang="zh-CN" altLang="en-US" sz="1800" b="1" dirty="0">
              <a:solidFill>
                <a:srgbClr val="002060"/>
              </a:solidFill>
              <a:latin typeface="+mj-ea"/>
              <a:ea typeface="+mj-ea"/>
            </a:endParaRPr>
          </a:p>
        </p:txBody>
      </p:sp>
      <p:sp>
        <p:nvSpPr>
          <p:cNvPr id="16" name="矩形 15"/>
          <p:cNvSpPr/>
          <p:nvPr/>
        </p:nvSpPr>
        <p:spPr>
          <a:xfrm>
            <a:off x="5382113" y="3010644"/>
            <a:ext cx="2630848" cy="646331"/>
          </a:xfrm>
          <a:prstGeom prst="rect">
            <a:avLst/>
          </a:prstGeom>
        </p:spPr>
        <p:txBody>
          <a:bodyPr wrap="none">
            <a:spAutoFit/>
          </a:bodyPr>
          <a:lstStyle/>
          <a:p>
            <a:r>
              <a:rPr lang="zh-CN" altLang="zh-CN" sz="1800" b="1" dirty="0">
                <a:solidFill>
                  <a:srgbClr val="002060"/>
                </a:solidFill>
                <a:latin typeface="+mj-ea"/>
                <a:ea typeface="+mj-ea"/>
              </a:rPr>
              <a:t>积极</a:t>
            </a:r>
            <a:r>
              <a:rPr lang="zh-CN" altLang="zh-CN" b="1" dirty="0">
                <a:solidFill>
                  <a:srgbClr val="C00000"/>
                </a:solidFill>
                <a:latin typeface="+mn-lt"/>
                <a:ea typeface="+mn-lt"/>
                <a:cs typeface="+mn-lt"/>
              </a:rPr>
              <a:t>承办</a:t>
            </a:r>
            <a:r>
              <a:rPr lang="zh-CN" altLang="zh-CN" sz="1800" b="1" dirty="0">
                <a:solidFill>
                  <a:srgbClr val="002060"/>
                </a:solidFill>
                <a:latin typeface="+mj-ea"/>
                <a:ea typeface="+mj-ea"/>
              </a:rPr>
              <a:t>行业、上海市</a:t>
            </a:r>
            <a:endParaRPr lang="en-US" altLang="zh-CN" sz="1800" b="1" dirty="0">
              <a:solidFill>
                <a:srgbClr val="002060"/>
              </a:solidFill>
              <a:latin typeface="+mj-ea"/>
              <a:ea typeface="+mj-ea"/>
            </a:endParaRPr>
          </a:p>
          <a:p>
            <a:r>
              <a:rPr lang="zh-CN" altLang="zh-CN" sz="1800" b="1" dirty="0">
                <a:solidFill>
                  <a:srgbClr val="002060"/>
                </a:solidFill>
                <a:latin typeface="+mj-ea"/>
                <a:ea typeface="+mj-ea"/>
              </a:rPr>
              <a:t>乃至全国职业技能大赛</a:t>
            </a:r>
            <a:r>
              <a:rPr lang="en-US" altLang="zh-CN" sz="1800" b="1" dirty="0">
                <a:solidFill>
                  <a:srgbClr val="002060"/>
                </a:solidFill>
                <a:latin typeface="+mj-ea"/>
                <a:ea typeface="+mj-ea"/>
              </a:rPr>
              <a:t> </a:t>
            </a:r>
            <a:r>
              <a:rPr lang="zh-CN" altLang="zh-CN" sz="1800" b="1" dirty="0">
                <a:solidFill>
                  <a:srgbClr val="002060"/>
                </a:solidFill>
                <a:latin typeface="+mj-ea"/>
                <a:ea typeface="+mj-ea"/>
              </a:rPr>
              <a:t> </a:t>
            </a:r>
          </a:p>
        </p:txBody>
      </p:sp>
      <p:sp>
        <p:nvSpPr>
          <p:cNvPr id="17" name="矩形 16"/>
          <p:cNvSpPr/>
          <p:nvPr/>
        </p:nvSpPr>
        <p:spPr>
          <a:xfrm>
            <a:off x="316839" y="3500467"/>
            <a:ext cx="3877985" cy="923330"/>
          </a:xfrm>
          <a:prstGeom prst="rect">
            <a:avLst/>
          </a:prstGeom>
        </p:spPr>
        <p:txBody>
          <a:bodyPr wrap="none">
            <a:spAutoFit/>
          </a:bodyPr>
          <a:lstStyle/>
          <a:p>
            <a:r>
              <a:rPr lang="zh-CN" altLang="zh-CN" sz="1800" b="1" dirty="0">
                <a:solidFill>
                  <a:srgbClr val="002060"/>
                </a:solidFill>
                <a:latin typeface="+mj-ea"/>
                <a:ea typeface="+mj-ea"/>
              </a:rPr>
              <a:t>做好</a:t>
            </a:r>
            <a:r>
              <a:rPr lang="zh-CN" altLang="zh-CN" b="1" dirty="0">
                <a:solidFill>
                  <a:srgbClr val="C00000"/>
                </a:solidFill>
                <a:latin typeface="+mn-lt"/>
                <a:ea typeface="+mn-lt"/>
                <a:cs typeface="+mn-lt"/>
              </a:rPr>
              <a:t>第</a:t>
            </a:r>
            <a:r>
              <a:rPr lang="en-US" altLang="zh-CN" b="1" dirty="0">
                <a:solidFill>
                  <a:srgbClr val="C00000"/>
                </a:solidFill>
                <a:latin typeface="+mn-lt"/>
                <a:ea typeface="+mn-lt"/>
                <a:cs typeface="+mn-lt"/>
              </a:rPr>
              <a:t>46</a:t>
            </a:r>
            <a:r>
              <a:rPr lang="zh-CN" altLang="zh-CN" b="1" dirty="0">
                <a:solidFill>
                  <a:srgbClr val="C00000"/>
                </a:solidFill>
                <a:latin typeface="+mn-lt"/>
                <a:ea typeface="+mn-lt"/>
                <a:cs typeface="+mn-lt"/>
              </a:rPr>
              <a:t>届世界技能大赛</a:t>
            </a:r>
            <a:endParaRPr lang="en-US" altLang="zh-CN" b="1" dirty="0">
              <a:solidFill>
                <a:srgbClr val="C00000"/>
              </a:solidFill>
              <a:latin typeface="+mn-lt"/>
              <a:ea typeface="+mn-lt"/>
              <a:cs typeface="+mn-lt"/>
            </a:endParaRPr>
          </a:p>
          <a:p>
            <a:r>
              <a:rPr lang="zh-CN" altLang="zh-CN" sz="1800" b="1" dirty="0">
                <a:solidFill>
                  <a:srgbClr val="002060"/>
                </a:solidFill>
                <a:latin typeface="+mj-ea"/>
                <a:ea typeface="+mj-ea"/>
              </a:rPr>
              <a:t>信息网络布线、光电技术、制造团队</a:t>
            </a:r>
            <a:endParaRPr lang="en-US" altLang="zh-CN" sz="1800" b="1" dirty="0">
              <a:solidFill>
                <a:srgbClr val="002060"/>
              </a:solidFill>
              <a:latin typeface="+mj-ea"/>
              <a:ea typeface="+mj-ea"/>
            </a:endParaRPr>
          </a:p>
          <a:p>
            <a:r>
              <a:rPr lang="zh-CN" altLang="zh-CN" sz="1800" b="1" dirty="0">
                <a:solidFill>
                  <a:srgbClr val="002060"/>
                </a:solidFill>
                <a:latin typeface="+mj-ea"/>
                <a:ea typeface="+mj-ea"/>
              </a:rPr>
              <a:t>等赛项学生国家队集训工作</a:t>
            </a:r>
            <a:r>
              <a:rPr lang="zh-CN" altLang="en-US" sz="1800" b="1" dirty="0">
                <a:solidFill>
                  <a:srgbClr val="002060"/>
                </a:solidFill>
                <a:latin typeface="+mj-ea"/>
                <a:ea typeface="+mj-ea"/>
              </a:rPr>
              <a:t> </a:t>
            </a:r>
          </a:p>
        </p:txBody>
      </p:sp>
      <p:sp>
        <p:nvSpPr>
          <p:cNvPr id="18" name="矩形 17"/>
          <p:cNvSpPr/>
          <p:nvPr/>
        </p:nvSpPr>
        <p:spPr>
          <a:xfrm>
            <a:off x="639334" y="1545636"/>
            <a:ext cx="3185487" cy="646331"/>
          </a:xfrm>
          <a:prstGeom prst="rect">
            <a:avLst/>
          </a:prstGeom>
        </p:spPr>
        <p:txBody>
          <a:bodyPr wrap="none">
            <a:spAutoFit/>
          </a:bodyPr>
          <a:lstStyle/>
          <a:p>
            <a:r>
              <a:rPr lang="zh-CN" altLang="zh-CN" sz="1800" b="1" dirty="0">
                <a:solidFill>
                  <a:srgbClr val="002060"/>
                </a:solidFill>
                <a:latin typeface="+mj-ea"/>
                <a:ea typeface="+mj-ea"/>
              </a:rPr>
              <a:t>启动</a:t>
            </a:r>
            <a:r>
              <a:rPr lang="zh-CN" altLang="zh-CN" b="1" dirty="0">
                <a:solidFill>
                  <a:srgbClr val="C00000"/>
                </a:solidFill>
                <a:latin typeface="+mn-lt"/>
                <a:ea typeface="+mn-lt"/>
                <a:cs typeface="+mn-lt"/>
              </a:rPr>
              <a:t>第二届中国职业技能大赛</a:t>
            </a:r>
            <a:endParaRPr lang="en-US" altLang="zh-CN" b="1" dirty="0">
              <a:solidFill>
                <a:srgbClr val="C00000"/>
              </a:solidFill>
              <a:latin typeface="+mn-lt"/>
              <a:ea typeface="+mn-lt"/>
              <a:cs typeface="+mn-lt"/>
            </a:endParaRPr>
          </a:p>
          <a:p>
            <a:r>
              <a:rPr lang="zh-CN" altLang="zh-CN" sz="1800" b="1" dirty="0">
                <a:solidFill>
                  <a:srgbClr val="002060"/>
                </a:solidFill>
                <a:latin typeface="+mj-ea"/>
                <a:ea typeface="+mj-ea"/>
              </a:rPr>
              <a:t>参赛准备和训练</a:t>
            </a:r>
            <a:r>
              <a:rPr lang="en-US" altLang="zh-CN" sz="1800" b="1" dirty="0">
                <a:solidFill>
                  <a:srgbClr val="002060"/>
                </a:solidFill>
                <a:latin typeface="+mj-ea"/>
                <a:ea typeface="+mj-ea"/>
              </a:rPr>
              <a:t> </a:t>
            </a:r>
            <a:endParaRPr lang="zh-CN" altLang="en-US" sz="1800" b="1" dirty="0">
              <a:solidFill>
                <a:srgbClr val="002060"/>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13538" y="305055"/>
            <a:ext cx="7203281" cy="460375"/>
          </a:xfrm>
          <a:noFill/>
        </p:spPr>
        <p:txBody>
          <a:bodyPr wrap="square" rtlCol="0">
            <a:spAutoFit/>
          </a:bodyPr>
          <a:lstStyle/>
          <a:p>
            <a:pPr eaLnBrk="1" hangingPunct="1"/>
            <a:r>
              <a:rPr lang="zh-CN" altLang="en-US" sz="2400" dirty="0">
                <a:solidFill>
                  <a:srgbClr val="002060"/>
                </a:solidFill>
                <a:latin typeface="+mj-ea"/>
                <a:cs typeface="+mn-cs"/>
              </a:rPr>
              <a:t>三、</a:t>
            </a:r>
            <a:r>
              <a:rPr lang="zh-CN" altLang="zh-CN" sz="2400" dirty="0">
                <a:solidFill>
                  <a:srgbClr val="002060"/>
                </a:solidFill>
                <a:latin typeface="+mj-ea"/>
                <a:cs typeface="+mn-cs"/>
              </a:rPr>
              <a:t>强化立德树人根本，提升教师队伍质量</a:t>
            </a:r>
          </a:p>
        </p:txBody>
      </p:sp>
      <p:sp>
        <p:nvSpPr>
          <p:cNvPr id="6" name="文本框 5"/>
          <p:cNvSpPr txBox="1"/>
          <p:nvPr/>
        </p:nvSpPr>
        <p:spPr>
          <a:xfrm>
            <a:off x="629562" y="1005576"/>
            <a:ext cx="4536504" cy="460375"/>
          </a:xfrm>
          <a:prstGeom prst="rect">
            <a:avLst/>
          </a:prstGeom>
          <a:noFill/>
        </p:spPr>
        <p:txBody>
          <a:bodyPr wrap="square" rtlCol="0">
            <a:spAutoFit/>
          </a:bodyPr>
          <a:lstStyle>
            <a:defPPr>
              <a:defRPr lang="zh-CN"/>
            </a:defPPr>
            <a:lvl1pPr lvl="0">
              <a:defRPr sz="3200" b="1">
                <a:solidFill>
                  <a:srgbClr val="002060"/>
                </a:solidFill>
                <a:latin typeface="+mj-ea"/>
                <a:ea typeface="+mj-ea"/>
              </a:defRPr>
            </a:lvl1pPr>
          </a:lstStyle>
          <a:p>
            <a:r>
              <a:rPr lang="en-US" altLang="zh-CN" sz="2400" dirty="0"/>
              <a:t>10.</a:t>
            </a:r>
            <a:r>
              <a:rPr lang="zh-CN" altLang="zh-CN" sz="2400" dirty="0"/>
              <a:t>坚持立德树人根本</a:t>
            </a:r>
          </a:p>
        </p:txBody>
      </p:sp>
      <p:sp>
        <p:nvSpPr>
          <p:cNvPr id="3" name="矩形 2"/>
          <p:cNvSpPr/>
          <p:nvPr/>
        </p:nvSpPr>
        <p:spPr>
          <a:xfrm>
            <a:off x="1169622" y="1433872"/>
            <a:ext cx="7506834" cy="737235"/>
          </a:xfrm>
          <a:prstGeom prst="rect">
            <a:avLst/>
          </a:prstGeom>
          <a:noFill/>
        </p:spPr>
        <p:txBody>
          <a:bodyPr wrap="square" rtlCol="0">
            <a:spAutoFit/>
          </a:bodyPr>
          <a:lstStyle/>
          <a:p>
            <a:r>
              <a:rPr lang="zh-CN" altLang="zh-CN" sz="2100" b="1" dirty="0">
                <a:solidFill>
                  <a:srgbClr val="002060"/>
                </a:solidFill>
                <a:latin typeface="+mn-lt"/>
                <a:ea typeface="+mn-lt"/>
                <a:cs typeface="+mn-lt"/>
              </a:rPr>
              <a:t>把握立德树人根本任务，引导学生全面成长成才。夯实</a:t>
            </a:r>
            <a:r>
              <a:rPr lang="zh-CN" altLang="zh-CN" sz="2100" b="1" dirty="0">
                <a:solidFill>
                  <a:srgbClr val="C00000"/>
                </a:solidFill>
                <a:latin typeface="+mn-lt"/>
                <a:ea typeface="+mn-lt"/>
                <a:cs typeface="+mn-lt"/>
              </a:rPr>
              <a:t>“三圈三全十育人”</a:t>
            </a:r>
            <a:r>
              <a:rPr lang="zh-CN" altLang="zh-CN" sz="2100" b="1" dirty="0">
                <a:solidFill>
                  <a:srgbClr val="002060"/>
                </a:solidFill>
                <a:latin typeface="+mn-lt"/>
                <a:ea typeface="+mn-lt"/>
                <a:cs typeface="+mn-lt"/>
              </a:rPr>
              <a:t>工作体系，扎实推进三全育人重点项目</a:t>
            </a:r>
            <a:r>
              <a:rPr lang="en-US" altLang="zh-CN" sz="2100" b="1" dirty="0">
                <a:solidFill>
                  <a:srgbClr val="002060"/>
                </a:solidFill>
                <a:latin typeface="+mn-lt"/>
                <a:ea typeface="+mn-lt"/>
                <a:cs typeface="+mn-lt"/>
              </a:rPr>
              <a:t> </a:t>
            </a:r>
            <a:endParaRPr lang="zh-CN" altLang="en-US" sz="2100" b="1" dirty="0">
              <a:solidFill>
                <a:srgbClr val="002060"/>
              </a:solidFill>
              <a:latin typeface="+mn-lt"/>
              <a:ea typeface="+mn-lt"/>
              <a:cs typeface="+mn-lt"/>
            </a:endParaRPr>
          </a:p>
        </p:txBody>
      </p:sp>
      <p:sp>
        <p:nvSpPr>
          <p:cNvPr id="15" name="矩形 14"/>
          <p:cNvSpPr/>
          <p:nvPr/>
        </p:nvSpPr>
        <p:spPr>
          <a:xfrm>
            <a:off x="1169622" y="2276296"/>
            <a:ext cx="7398822" cy="737235"/>
          </a:xfrm>
          <a:prstGeom prst="rect">
            <a:avLst/>
          </a:prstGeom>
          <a:noFill/>
        </p:spPr>
        <p:txBody>
          <a:bodyPr wrap="square" rtlCol="0">
            <a:spAutoFit/>
          </a:bodyPr>
          <a:lstStyle/>
          <a:p>
            <a:r>
              <a:rPr lang="zh-CN" altLang="zh-CN" sz="2100" b="1" dirty="0">
                <a:solidFill>
                  <a:srgbClr val="002060"/>
                </a:solidFill>
                <a:latin typeface="+mn-lt"/>
                <a:ea typeface="+mn-lt"/>
                <a:cs typeface="+mn-lt"/>
              </a:rPr>
              <a:t>树立</a:t>
            </a:r>
            <a:r>
              <a:rPr lang="zh-CN" altLang="zh-CN" sz="2100" b="1" dirty="0">
                <a:solidFill>
                  <a:srgbClr val="C00000"/>
                </a:solidFill>
                <a:latin typeface="+mn-lt"/>
                <a:ea typeface="+mn-lt"/>
                <a:cs typeface="+mn-lt"/>
              </a:rPr>
              <a:t>学生先进典型</a:t>
            </a:r>
            <a:r>
              <a:rPr lang="zh-CN" altLang="zh-CN" sz="2100" b="1" dirty="0">
                <a:solidFill>
                  <a:srgbClr val="002060"/>
                </a:solidFill>
                <a:latin typeface="+mn-lt"/>
                <a:ea typeface="+mn-lt"/>
                <a:cs typeface="+mn-lt"/>
              </a:rPr>
              <a:t>，发挥朋辈作用，将年度之星评选活动、学生表彰典礼作为学校育人品牌项目</a:t>
            </a:r>
            <a:r>
              <a:rPr lang="en-US" altLang="zh-CN" sz="2100" b="1" dirty="0">
                <a:solidFill>
                  <a:srgbClr val="002060"/>
                </a:solidFill>
                <a:latin typeface="+mn-lt"/>
                <a:ea typeface="+mn-lt"/>
                <a:cs typeface="+mn-lt"/>
              </a:rPr>
              <a:t> </a:t>
            </a:r>
            <a:endParaRPr lang="zh-CN" altLang="en-US" sz="2100" b="1" dirty="0">
              <a:solidFill>
                <a:srgbClr val="002060"/>
              </a:solidFill>
              <a:latin typeface="+mn-lt"/>
              <a:ea typeface="+mn-lt"/>
              <a:cs typeface="+mn-lt"/>
            </a:endParaRPr>
          </a:p>
        </p:txBody>
      </p:sp>
      <p:sp>
        <p:nvSpPr>
          <p:cNvPr id="16" name="矩形 15"/>
          <p:cNvSpPr/>
          <p:nvPr/>
        </p:nvSpPr>
        <p:spPr>
          <a:xfrm>
            <a:off x="1178227" y="3219822"/>
            <a:ext cx="7660247" cy="1060450"/>
          </a:xfrm>
          <a:prstGeom prst="rect">
            <a:avLst/>
          </a:prstGeom>
          <a:noFill/>
        </p:spPr>
        <p:txBody>
          <a:bodyPr wrap="square" rtlCol="0">
            <a:spAutoFit/>
          </a:bodyPr>
          <a:lstStyle/>
          <a:p>
            <a:r>
              <a:rPr lang="zh-CN" altLang="zh-CN" sz="2100" b="1" dirty="0">
                <a:solidFill>
                  <a:srgbClr val="002060"/>
                </a:solidFill>
                <a:latin typeface="+mn-lt"/>
                <a:ea typeface="+mn-lt"/>
                <a:cs typeface="+mn-lt"/>
              </a:rPr>
              <a:t>加强</a:t>
            </a:r>
            <a:r>
              <a:rPr lang="zh-CN" altLang="zh-CN" sz="2100" b="1" dirty="0">
                <a:solidFill>
                  <a:srgbClr val="C00000"/>
                </a:solidFill>
                <a:latin typeface="+mn-lt"/>
                <a:ea typeface="+mn-lt"/>
                <a:cs typeface="+mn-lt"/>
              </a:rPr>
              <a:t>课程思政建设</a:t>
            </a:r>
            <a:r>
              <a:rPr lang="zh-CN" altLang="zh-CN" sz="2100" b="1" dirty="0">
                <a:solidFill>
                  <a:srgbClr val="002060"/>
                </a:solidFill>
                <a:latin typeface="+mn-lt"/>
                <a:ea typeface="+mn-lt"/>
                <a:cs typeface="+mn-lt"/>
              </a:rPr>
              <a:t>，把社会主义核心价值体系融入育人全过程，砥砺学生道德品格，培植现代大学精神，提升学生教育、管理、服务工作水平</a:t>
            </a:r>
            <a:r>
              <a:rPr lang="en-US" altLang="zh-CN" sz="2100" b="1" dirty="0">
                <a:solidFill>
                  <a:srgbClr val="002060"/>
                </a:solidFill>
                <a:latin typeface="+mn-lt"/>
                <a:ea typeface="+mn-lt"/>
                <a:cs typeface="+mn-lt"/>
              </a:rPr>
              <a:t> </a:t>
            </a:r>
            <a:endParaRPr lang="zh-CN" altLang="en-US" sz="2100" b="1" dirty="0">
              <a:solidFill>
                <a:srgbClr val="002060"/>
              </a:solidFill>
              <a:latin typeface="+mn-lt"/>
              <a:ea typeface="+mn-lt"/>
              <a:cs typeface="+mn-lt"/>
            </a:endParaRPr>
          </a:p>
        </p:txBody>
      </p:sp>
      <p:grpSp>
        <p:nvGrpSpPr>
          <p:cNvPr id="21" name="组合 20"/>
          <p:cNvGrpSpPr/>
          <p:nvPr/>
        </p:nvGrpSpPr>
        <p:grpSpPr>
          <a:xfrm>
            <a:off x="716954" y="1617215"/>
            <a:ext cx="283845" cy="1913096"/>
            <a:chOff x="2526" y="4139"/>
            <a:chExt cx="596" cy="4017"/>
          </a:xfrm>
        </p:grpSpPr>
        <p:sp>
          <p:nvSpPr>
            <p:cNvPr id="18" name="燕尾形 47"/>
            <p:cNvSpPr/>
            <p:nvPr>
              <p:custDataLst>
                <p:tags r:id="rId1"/>
              </p:custDataLst>
            </p:nvPr>
          </p:nvSpPr>
          <p:spPr>
            <a:xfrm>
              <a:off x="2526" y="4139"/>
              <a:ext cx="580" cy="42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85000" lnSpcReduction="20000"/>
            </a:bodyPr>
            <a:lstStyle/>
            <a:p>
              <a:pPr algn="ctr">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9" name="燕尾形 64"/>
            <p:cNvSpPr/>
            <p:nvPr>
              <p:custDataLst>
                <p:tags r:id="rId2"/>
              </p:custDataLst>
            </p:nvPr>
          </p:nvSpPr>
          <p:spPr>
            <a:xfrm>
              <a:off x="2526" y="5680"/>
              <a:ext cx="580" cy="42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85000" lnSpcReduction="20000"/>
            </a:bodyPr>
            <a:lstStyle/>
            <a:p>
              <a:pPr algn="ctr">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20" name="燕尾形 64"/>
            <p:cNvSpPr/>
            <p:nvPr>
              <p:custDataLst>
                <p:tags r:id="rId3"/>
              </p:custDataLst>
            </p:nvPr>
          </p:nvSpPr>
          <p:spPr>
            <a:xfrm>
              <a:off x="2542" y="7731"/>
              <a:ext cx="580" cy="42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85000" lnSpcReduction="20000"/>
            </a:bodyPr>
            <a:lstStyle/>
            <a:p>
              <a:pPr algn="ctr">
                <a:defRPr/>
              </a:pPr>
              <a:endParaRPr lang="zh-CN" altLang="en-US" sz="1050">
                <a:solidFill>
                  <a:schemeClr val="tx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92918" y="284163"/>
            <a:ext cx="7203281" cy="460375"/>
          </a:xfrm>
          <a:noFill/>
        </p:spPr>
        <p:txBody>
          <a:bodyPr wrap="square" rtlCol="0">
            <a:spAutoFit/>
          </a:bodyPr>
          <a:lstStyle/>
          <a:p>
            <a:pPr eaLnBrk="1" hangingPunct="1"/>
            <a:r>
              <a:rPr lang="zh-CN" altLang="en-US" sz="2400" dirty="0">
                <a:solidFill>
                  <a:srgbClr val="002060"/>
                </a:solidFill>
                <a:latin typeface="+mj-ea"/>
                <a:cs typeface="+mn-cs"/>
              </a:rPr>
              <a:t>三、</a:t>
            </a:r>
            <a:r>
              <a:rPr lang="zh-CN" altLang="zh-CN" sz="2400" dirty="0">
                <a:solidFill>
                  <a:srgbClr val="002060"/>
                </a:solidFill>
                <a:latin typeface="+mj-ea"/>
                <a:cs typeface="+mn-cs"/>
              </a:rPr>
              <a:t>强化立德树人根本，提升教师队伍质量</a:t>
            </a:r>
          </a:p>
        </p:txBody>
      </p:sp>
      <p:sp>
        <p:nvSpPr>
          <p:cNvPr id="6" name="文本框 5"/>
          <p:cNvSpPr txBox="1"/>
          <p:nvPr/>
        </p:nvSpPr>
        <p:spPr>
          <a:xfrm>
            <a:off x="629562" y="1005576"/>
            <a:ext cx="4536504" cy="460375"/>
          </a:xfrm>
          <a:prstGeom prst="rect">
            <a:avLst/>
          </a:prstGeom>
          <a:noFill/>
        </p:spPr>
        <p:txBody>
          <a:bodyPr wrap="square" rtlCol="0">
            <a:spAutoFit/>
          </a:bodyPr>
          <a:lstStyle>
            <a:defPPr>
              <a:defRPr lang="zh-CN"/>
            </a:defPPr>
            <a:lvl1pPr lvl="0">
              <a:defRPr sz="3200" b="1">
                <a:solidFill>
                  <a:srgbClr val="002060"/>
                </a:solidFill>
                <a:latin typeface="+mj-ea"/>
                <a:ea typeface="+mj-ea"/>
              </a:defRPr>
            </a:lvl1pPr>
          </a:lstStyle>
          <a:p>
            <a:r>
              <a:rPr lang="en-US" altLang="zh-CN" sz="2400" dirty="0"/>
              <a:t>10.</a:t>
            </a:r>
            <a:r>
              <a:rPr lang="zh-CN" altLang="zh-CN" sz="2400" dirty="0"/>
              <a:t>坚持立德树人根本</a:t>
            </a:r>
          </a:p>
        </p:txBody>
      </p:sp>
      <p:sp>
        <p:nvSpPr>
          <p:cNvPr id="3" name="矩形 2"/>
          <p:cNvSpPr/>
          <p:nvPr/>
        </p:nvSpPr>
        <p:spPr>
          <a:xfrm>
            <a:off x="1225275" y="1505982"/>
            <a:ext cx="7505186" cy="414020"/>
          </a:xfrm>
          <a:prstGeom prst="rect">
            <a:avLst/>
          </a:prstGeom>
          <a:noFill/>
        </p:spPr>
        <p:txBody>
          <a:bodyPr wrap="square" rtlCol="0">
            <a:spAutoFit/>
          </a:bodyPr>
          <a:lstStyle/>
          <a:p>
            <a:r>
              <a:rPr lang="zh-CN" altLang="zh-CN" sz="2100" b="1" dirty="0">
                <a:solidFill>
                  <a:srgbClr val="002060"/>
                </a:solidFill>
                <a:latin typeface="+mn-lt"/>
                <a:ea typeface="+mn-lt"/>
                <a:cs typeface="+mn-lt"/>
              </a:rPr>
              <a:t>推进</a:t>
            </a:r>
            <a:r>
              <a:rPr lang="zh-CN" altLang="zh-CN" sz="2100" b="1" dirty="0">
                <a:solidFill>
                  <a:srgbClr val="C00000"/>
                </a:solidFill>
                <a:latin typeface="+mn-lt"/>
                <a:ea typeface="+mn-lt"/>
                <a:cs typeface="+mn-lt"/>
              </a:rPr>
              <a:t>二级心理工作站</a:t>
            </a:r>
            <a:r>
              <a:rPr lang="zh-CN" altLang="zh-CN" sz="2100" b="1" dirty="0">
                <a:solidFill>
                  <a:srgbClr val="002060"/>
                </a:solidFill>
                <a:latin typeface="+mn-lt"/>
                <a:ea typeface="+mn-lt"/>
                <a:cs typeface="+mn-lt"/>
              </a:rPr>
              <a:t>建设，完善心理育人工作体系</a:t>
            </a:r>
            <a:r>
              <a:rPr lang="en-US" altLang="zh-CN" sz="2100" b="1" dirty="0">
                <a:solidFill>
                  <a:srgbClr val="002060"/>
                </a:solidFill>
                <a:latin typeface="+mn-lt"/>
                <a:ea typeface="+mn-lt"/>
                <a:cs typeface="+mn-lt"/>
              </a:rPr>
              <a:t> </a:t>
            </a:r>
            <a:endParaRPr lang="zh-CN" altLang="en-US" sz="2100" b="1" dirty="0">
              <a:solidFill>
                <a:srgbClr val="002060"/>
              </a:solidFill>
              <a:latin typeface="+mn-lt"/>
              <a:ea typeface="+mn-lt"/>
              <a:cs typeface="+mn-lt"/>
            </a:endParaRPr>
          </a:p>
        </p:txBody>
      </p:sp>
      <p:sp>
        <p:nvSpPr>
          <p:cNvPr id="14" name="矩形 13"/>
          <p:cNvSpPr/>
          <p:nvPr/>
        </p:nvSpPr>
        <p:spPr>
          <a:xfrm>
            <a:off x="1225275" y="2075900"/>
            <a:ext cx="7451181" cy="1060450"/>
          </a:xfrm>
          <a:prstGeom prst="rect">
            <a:avLst/>
          </a:prstGeom>
          <a:noFill/>
        </p:spPr>
        <p:txBody>
          <a:bodyPr wrap="square" rtlCol="0">
            <a:spAutoFit/>
          </a:bodyPr>
          <a:lstStyle/>
          <a:p>
            <a:r>
              <a:rPr lang="zh-CN" altLang="zh-CN" sz="2100" b="1" dirty="0">
                <a:solidFill>
                  <a:srgbClr val="002060"/>
                </a:solidFill>
                <a:latin typeface="+mn-lt"/>
                <a:ea typeface="+mn-lt"/>
                <a:cs typeface="+mn-lt"/>
              </a:rPr>
              <a:t>开展</a:t>
            </a:r>
            <a:r>
              <a:rPr lang="zh-CN" altLang="zh-CN" sz="2100" b="1" dirty="0">
                <a:solidFill>
                  <a:srgbClr val="C00000"/>
                </a:solidFill>
                <a:latin typeface="+mn-lt"/>
                <a:ea typeface="+mn-lt"/>
                <a:cs typeface="+mn-lt"/>
              </a:rPr>
              <a:t>校内外公益服务性劳动</a:t>
            </a:r>
            <a:r>
              <a:rPr lang="zh-CN" altLang="zh-CN" sz="2100" b="1" dirty="0">
                <a:solidFill>
                  <a:srgbClr val="002060"/>
                </a:solidFill>
                <a:latin typeface="+mn-lt"/>
                <a:ea typeface="+mn-lt"/>
                <a:cs typeface="+mn-lt"/>
              </a:rPr>
              <a:t>，做好校园环境秩序维护，运用专业技能为社会、为他人提供公益服务，培育社会公德，厚植爱国爱民的情怀</a:t>
            </a:r>
            <a:r>
              <a:rPr lang="en-US" altLang="zh-CN" sz="2100" b="1" dirty="0">
                <a:solidFill>
                  <a:srgbClr val="002060"/>
                </a:solidFill>
                <a:latin typeface="+mn-lt"/>
                <a:ea typeface="+mn-lt"/>
                <a:cs typeface="+mn-lt"/>
              </a:rPr>
              <a:t> </a:t>
            </a:r>
            <a:endParaRPr lang="zh-CN" altLang="en-US" sz="2100" b="1" dirty="0">
              <a:solidFill>
                <a:srgbClr val="002060"/>
              </a:solidFill>
              <a:latin typeface="+mn-lt"/>
              <a:ea typeface="+mn-lt"/>
              <a:cs typeface="+mn-lt"/>
            </a:endParaRPr>
          </a:p>
        </p:txBody>
      </p:sp>
      <p:sp>
        <p:nvSpPr>
          <p:cNvPr id="15" name="矩形 14"/>
          <p:cNvSpPr/>
          <p:nvPr/>
        </p:nvSpPr>
        <p:spPr>
          <a:xfrm>
            <a:off x="1225274" y="3219822"/>
            <a:ext cx="7409721" cy="414020"/>
          </a:xfrm>
          <a:prstGeom prst="rect">
            <a:avLst/>
          </a:prstGeom>
          <a:noFill/>
        </p:spPr>
        <p:txBody>
          <a:bodyPr wrap="square" rtlCol="0">
            <a:spAutoFit/>
          </a:bodyPr>
          <a:lstStyle/>
          <a:p>
            <a:r>
              <a:rPr lang="zh-CN" altLang="zh-CN" sz="2100" b="1" dirty="0">
                <a:solidFill>
                  <a:srgbClr val="002060"/>
                </a:solidFill>
                <a:latin typeface="+mn-lt"/>
                <a:ea typeface="+mn-lt"/>
              </a:rPr>
              <a:t>拓宽劳动教育形式，加强劳动教育宣传，</a:t>
            </a:r>
            <a:r>
              <a:rPr lang="zh-CN" altLang="zh-CN" sz="2100" b="1" dirty="0">
                <a:solidFill>
                  <a:srgbClr val="C00000"/>
                </a:solidFill>
                <a:latin typeface="+mn-lt"/>
                <a:ea typeface="+mn-lt"/>
              </a:rPr>
              <a:t>构建劳动育人体系</a:t>
            </a:r>
            <a:r>
              <a:rPr lang="en-US" altLang="zh-CN" sz="2100" b="1" dirty="0">
                <a:solidFill>
                  <a:srgbClr val="002060"/>
                </a:solidFill>
              </a:rPr>
              <a:t> </a:t>
            </a:r>
            <a:endParaRPr lang="zh-CN" altLang="en-US" sz="2100" b="1" dirty="0">
              <a:solidFill>
                <a:srgbClr val="002060"/>
              </a:solidFill>
            </a:endParaRPr>
          </a:p>
        </p:txBody>
      </p:sp>
      <p:sp>
        <p:nvSpPr>
          <p:cNvPr id="12289" name="Rectangle 1"/>
          <p:cNvSpPr>
            <a:spLocks noChangeArrowheads="1"/>
          </p:cNvSpPr>
          <p:nvPr/>
        </p:nvSpPr>
        <p:spPr bwMode="auto">
          <a:xfrm>
            <a:off x="1224868" y="3722661"/>
            <a:ext cx="7505186" cy="1060450"/>
          </a:xfrm>
          <a:prstGeom prst="rect">
            <a:avLst/>
          </a:prstGeom>
          <a:noFill/>
        </p:spPr>
        <p:txBody>
          <a:bodyPr wrap="square" rtlCol="0">
            <a:spAutoFit/>
          </a:bodyPr>
          <a:lstStyle/>
          <a:p>
            <a:r>
              <a:rPr lang="zh-CN" altLang="zh-CN" sz="2100" b="1" dirty="0">
                <a:solidFill>
                  <a:srgbClr val="002060"/>
                </a:solidFill>
                <a:latin typeface="+mn-lt"/>
                <a:ea typeface="+mn-lt"/>
                <a:cs typeface="+mn-lt"/>
              </a:rPr>
              <a:t>构建二级学院</a:t>
            </a:r>
            <a:r>
              <a:rPr lang="zh-CN" altLang="zh-CN" sz="2100" b="1" dirty="0">
                <a:solidFill>
                  <a:srgbClr val="C00000"/>
                </a:solidFill>
                <a:latin typeface="+mn-lt"/>
                <a:ea typeface="+mn-lt"/>
                <a:cs typeface="+mn-lt"/>
              </a:rPr>
              <a:t>学生工作考核体系</a:t>
            </a:r>
            <a:r>
              <a:rPr lang="zh-CN" altLang="zh-CN" sz="2100" b="1" dirty="0">
                <a:solidFill>
                  <a:srgbClr val="002060"/>
                </a:solidFill>
                <a:latin typeface="+mn-lt"/>
                <a:ea typeface="+mn-lt"/>
                <a:cs typeface="+mn-lt"/>
              </a:rPr>
              <a:t>，强化结果运用，探索建立二</a:t>
            </a:r>
            <a:endParaRPr lang="en-US" altLang="zh-CN" sz="2100" b="1" dirty="0">
              <a:solidFill>
                <a:srgbClr val="002060"/>
              </a:solidFill>
              <a:latin typeface="+mn-lt"/>
              <a:ea typeface="+mn-lt"/>
              <a:cs typeface="+mn-lt"/>
            </a:endParaRPr>
          </a:p>
          <a:p>
            <a:r>
              <a:rPr lang="zh-CN" altLang="zh-CN" sz="2100" b="1" dirty="0">
                <a:solidFill>
                  <a:srgbClr val="002060"/>
                </a:solidFill>
                <a:latin typeface="+mn-lt"/>
                <a:ea typeface="+mn-lt"/>
                <a:cs typeface="+mn-lt"/>
              </a:rPr>
              <a:t>级学院学生工作经费相关制度</a:t>
            </a:r>
            <a:r>
              <a:rPr lang="en-US" altLang="zh-CN" sz="2100" b="1" dirty="0">
                <a:solidFill>
                  <a:srgbClr val="002060"/>
                </a:solidFill>
                <a:latin typeface="+mn-lt"/>
                <a:ea typeface="+mn-lt"/>
                <a:cs typeface="+mn-lt"/>
              </a:rPr>
              <a:t> </a:t>
            </a:r>
            <a:endParaRPr lang="zh-CN" altLang="zh-CN" sz="2100" b="1" dirty="0">
              <a:solidFill>
                <a:srgbClr val="002060"/>
              </a:solidFill>
              <a:latin typeface="+mn-lt"/>
              <a:ea typeface="+mn-lt"/>
              <a:cs typeface="+mn-lt"/>
            </a:endParaRPr>
          </a:p>
          <a:p>
            <a:endParaRPr lang="zh-CN" altLang="en-US" sz="2100" b="1" dirty="0">
              <a:solidFill>
                <a:srgbClr val="002060"/>
              </a:solidFill>
              <a:latin typeface="+mn-lt"/>
              <a:ea typeface="+mn-lt"/>
              <a:cs typeface="+mn-lt"/>
            </a:endParaRPr>
          </a:p>
        </p:txBody>
      </p:sp>
      <p:grpSp>
        <p:nvGrpSpPr>
          <p:cNvPr id="30" name="组合 29"/>
          <p:cNvGrpSpPr/>
          <p:nvPr/>
        </p:nvGrpSpPr>
        <p:grpSpPr>
          <a:xfrm>
            <a:off x="779699" y="1599642"/>
            <a:ext cx="276225" cy="2374106"/>
            <a:chOff x="2886" y="4268"/>
            <a:chExt cx="580" cy="4985"/>
          </a:xfrm>
        </p:grpSpPr>
        <p:sp>
          <p:nvSpPr>
            <p:cNvPr id="20" name="燕尾形 47"/>
            <p:cNvSpPr/>
            <p:nvPr>
              <p:custDataLst>
                <p:tags r:id="rId1"/>
              </p:custDataLst>
            </p:nvPr>
          </p:nvSpPr>
          <p:spPr>
            <a:xfrm>
              <a:off x="2886" y="4268"/>
              <a:ext cx="580" cy="414"/>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55000" lnSpcReduction="20000"/>
            </a:bodyPr>
            <a:lstStyle/>
            <a:p>
              <a:pPr algn="ctr">
                <a:lnSpc>
                  <a:spcPct val="12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21" name="燕尾形 64"/>
            <p:cNvSpPr/>
            <p:nvPr>
              <p:custDataLst>
                <p:tags r:id="rId2"/>
              </p:custDataLst>
            </p:nvPr>
          </p:nvSpPr>
          <p:spPr>
            <a:xfrm>
              <a:off x="2886" y="5485"/>
              <a:ext cx="580" cy="414"/>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55000" lnSpcReduction="20000"/>
            </a:bodyPr>
            <a:lstStyle/>
            <a:p>
              <a:pPr algn="ctr">
                <a:lnSpc>
                  <a:spcPct val="12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23" name="燕尾形 47"/>
            <p:cNvSpPr/>
            <p:nvPr>
              <p:custDataLst>
                <p:tags r:id="rId3"/>
              </p:custDataLst>
            </p:nvPr>
          </p:nvSpPr>
          <p:spPr>
            <a:xfrm>
              <a:off x="2886" y="7878"/>
              <a:ext cx="580" cy="336"/>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450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24" name="燕尾形 64"/>
            <p:cNvSpPr/>
            <p:nvPr>
              <p:custDataLst>
                <p:tags r:id="rId4"/>
              </p:custDataLst>
            </p:nvPr>
          </p:nvSpPr>
          <p:spPr>
            <a:xfrm>
              <a:off x="2886" y="8917"/>
              <a:ext cx="580" cy="336"/>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450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13538" y="305055"/>
            <a:ext cx="7203281" cy="460375"/>
          </a:xfrm>
          <a:noFill/>
        </p:spPr>
        <p:txBody>
          <a:bodyPr wrap="square" rtlCol="0">
            <a:spAutoFit/>
          </a:bodyPr>
          <a:lstStyle/>
          <a:p>
            <a:pPr eaLnBrk="1" hangingPunct="1"/>
            <a:r>
              <a:rPr lang="zh-CN" altLang="en-US" sz="2400" dirty="0">
                <a:solidFill>
                  <a:srgbClr val="002060"/>
                </a:solidFill>
                <a:latin typeface="+mj-ea"/>
                <a:cs typeface="+mn-cs"/>
              </a:rPr>
              <a:t>三、</a:t>
            </a:r>
            <a:r>
              <a:rPr lang="zh-CN" altLang="zh-CN" sz="2400" dirty="0">
                <a:solidFill>
                  <a:srgbClr val="002060"/>
                </a:solidFill>
                <a:latin typeface="+mj-ea"/>
                <a:cs typeface="+mn-cs"/>
              </a:rPr>
              <a:t>强化立德树人根本，提升教师队伍质量</a:t>
            </a:r>
          </a:p>
        </p:txBody>
      </p:sp>
      <p:sp>
        <p:nvSpPr>
          <p:cNvPr id="6" name="文本框 5"/>
          <p:cNvSpPr txBox="1"/>
          <p:nvPr/>
        </p:nvSpPr>
        <p:spPr>
          <a:xfrm>
            <a:off x="629562" y="1005576"/>
            <a:ext cx="4536504" cy="460375"/>
          </a:xfrm>
          <a:prstGeom prst="rect">
            <a:avLst/>
          </a:prstGeom>
          <a:noFill/>
        </p:spPr>
        <p:txBody>
          <a:bodyPr wrap="square" rtlCol="0">
            <a:spAutoFit/>
          </a:bodyPr>
          <a:lstStyle>
            <a:defPPr>
              <a:defRPr lang="zh-CN"/>
            </a:defPPr>
            <a:lvl1pPr lvl="0">
              <a:defRPr sz="3200" b="1">
                <a:solidFill>
                  <a:srgbClr val="002060"/>
                </a:solidFill>
                <a:latin typeface="+mj-ea"/>
                <a:ea typeface="+mj-ea"/>
              </a:defRPr>
            </a:lvl1pPr>
          </a:lstStyle>
          <a:p>
            <a:r>
              <a:rPr lang="en-US" altLang="zh-CN" sz="2400" dirty="0"/>
              <a:t>11.</a:t>
            </a:r>
            <a:r>
              <a:rPr lang="zh-CN" altLang="zh-CN" sz="2400" dirty="0"/>
              <a:t>加强教师队伍建设</a:t>
            </a:r>
          </a:p>
        </p:txBody>
      </p:sp>
      <p:sp>
        <p:nvSpPr>
          <p:cNvPr id="3" name="矩形 2"/>
          <p:cNvSpPr/>
          <p:nvPr/>
        </p:nvSpPr>
        <p:spPr>
          <a:xfrm>
            <a:off x="1169622" y="1482915"/>
            <a:ext cx="7560840" cy="737235"/>
          </a:xfrm>
          <a:prstGeom prst="rect">
            <a:avLst/>
          </a:prstGeom>
          <a:noFill/>
        </p:spPr>
        <p:txBody>
          <a:bodyPr wrap="square" rtlCol="0">
            <a:spAutoFit/>
          </a:bodyPr>
          <a:lstStyle/>
          <a:p>
            <a:r>
              <a:rPr lang="zh-CN" altLang="zh-CN" sz="2100" b="1" dirty="0">
                <a:solidFill>
                  <a:srgbClr val="002060"/>
                </a:solidFill>
                <a:latin typeface="+mn-lt"/>
                <a:ea typeface="+mn-lt"/>
                <a:cs typeface="+mn-lt"/>
              </a:rPr>
              <a:t>提升教师队伍建设水平，</a:t>
            </a:r>
            <a:r>
              <a:rPr lang="zh-CN" altLang="zh-CN" sz="2100" b="1" dirty="0">
                <a:solidFill>
                  <a:srgbClr val="C00000"/>
                </a:solidFill>
                <a:latin typeface="+mn-lt"/>
                <a:ea typeface="+mn-lt"/>
                <a:cs typeface="+mn-lt"/>
              </a:rPr>
              <a:t>加大人才引进力度</a:t>
            </a:r>
            <a:r>
              <a:rPr lang="zh-CN" altLang="zh-CN" sz="2100" b="1" dirty="0">
                <a:solidFill>
                  <a:srgbClr val="002060"/>
                </a:solidFill>
                <a:latin typeface="+mn-lt"/>
                <a:ea typeface="+mn-lt"/>
                <a:cs typeface="+mn-lt"/>
              </a:rPr>
              <a:t>，为“十四五”规划开好局，为双一流院校建设提供人力资源保障</a:t>
            </a:r>
            <a:r>
              <a:rPr lang="en-US" altLang="zh-CN" sz="2100" b="1" dirty="0">
                <a:solidFill>
                  <a:srgbClr val="002060"/>
                </a:solidFill>
                <a:latin typeface="+mn-lt"/>
                <a:ea typeface="+mn-lt"/>
                <a:cs typeface="+mn-lt"/>
              </a:rPr>
              <a:t> </a:t>
            </a:r>
            <a:endParaRPr lang="zh-CN" altLang="en-US" sz="2100" b="1" dirty="0">
              <a:solidFill>
                <a:srgbClr val="002060"/>
              </a:solidFill>
              <a:latin typeface="+mn-lt"/>
              <a:ea typeface="+mn-lt"/>
              <a:cs typeface="+mn-lt"/>
            </a:endParaRPr>
          </a:p>
        </p:txBody>
      </p:sp>
      <p:sp>
        <p:nvSpPr>
          <p:cNvPr id="15" name="矩形 14"/>
          <p:cNvSpPr/>
          <p:nvPr/>
        </p:nvSpPr>
        <p:spPr>
          <a:xfrm>
            <a:off x="1159732" y="2362073"/>
            <a:ext cx="7354705" cy="737235"/>
          </a:xfrm>
          <a:prstGeom prst="rect">
            <a:avLst/>
          </a:prstGeom>
          <a:noFill/>
        </p:spPr>
        <p:txBody>
          <a:bodyPr wrap="square" rtlCol="0">
            <a:spAutoFit/>
          </a:bodyPr>
          <a:lstStyle/>
          <a:p>
            <a:r>
              <a:rPr lang="zh-CN" altLang="zh-CN" sz="2100" b="1" dirty="0">
                <a:solidFill>
                  <a:srgbClr val="002060"/>
                </a:solidFill>
                <a:latin typeface="+mn-lt"/>
                <a:ea typeface="+mn-lt"/>
                <a:cs typeface="+mn-lt"/>
              </a:rPr>
              <a:t>创新构建专任教师教学能力提升培训机制，加强对兼职教师的管理，</a:t>
            </a:r>
            <a:r>
              <a:rPr lang="zh-CN" altLang="zh-CN" sz="2100" b="1" dirty="0">
                <a:solidFill>
                  <a:srgbClr val="C00000"/>
                </a:solidFill>
                <a:latin typeface="+mn-lt"/>
                <a:ea typeface="+mn-lt"/>
                <a:cs typeface="+mn-lt"/>
              </a:rPr>
              <a:t>分层分类提高教师的教育教学水平</a:t>
            </a:r>
            <a:r>
              <a:rPr lang="en-US" altLang="zh-CN" sz="2100" b="1" dirty="0">
                <a:solidFill>
                  <a:srgbClr val="002060"/>
                </a:solidFill>
                <a:latin typeface="+mn-lt"/>
                <a:ea typeface="+mn-lt"/>
                <a:cs typeface="+mn-lt"/>
              </a:rPr>
              <a:t> </a:t>
            </a:r>
            <a:endParaRPr lang="zh-CN" altLang="en-US" sz="2100" b="1" dirty="0">
              <a:solidFill>
                <a:srgbClr val="002060"/>
              </a:solidFill>
              <a:latin typeface="+mn-lt"/>
              <a:ea typeface="+mn-lt"/>
              <a:cs typeface="+mn-lt"/>
            </a:endParaRPr>
          </a:p>
        </p:txBody>
      </p:sp>
      <p:sp>
        <p:nvSpPr>
          <p:cNvPr id="16" name="矩形 15"/>
          <p:cNvSpPr/>
          <p:nvPr/>
        </p:nvSpPr>
        <p:spPr>
          <a:xfrm>
            <a:off x="1178227" y="3241230"/>
            <a:ext cx="7444223" cy="737235"/>
          </a:xfrm>
          <a:prstGeom prst="rect">
            <a:avLst/>
          </a:prstGeom>
          <a:noFill/>
        </p:spPr>
        <p:txBody>
          <a:bodyPr wrap="square" rtlCol="0">
            <a:spAutoFit/>
          </a:bodyPr>
          <a:lstStyle/>
          <a:p>
            <a:r>
              <a:rPr lang="zh-CN" altLang="zh-CN" sz="2100" b="1" dirty="0">
                <a:solidFill>
                  <a:srgbClr val="002060"/>
                </a:solidFill>
                <a:latin typeface="+mn-lt"/>
                <a:ea typeface="+mn-lt"/>
                <a:cs typeface="+mn-lt"/>
              </a:rPr>
              <a:t>夯实</a:t>
            </a:r>
            <a:r>
              <a:rPr lang="zh-CN" altLang="zh-CN" sz="2100" b="1" dirty="0">
                <a:solidFill>
                  <a:srgbClr val="C00000"/>
                </a:solidFill>
                <a:latin typeface="+mn-lt"/>
                <a:ea typeface="+mn-lt"/>
                <a:cs typeface="+mn-lt"/>
              </a:rPr>
              <a:t>辅导员队伍“</a:t>
            </a:r>
            <a:r>
              <a:rPr lang="en-US" altLang="zh-CN" sz="2100" b="1" dirty="0">
                <a:solidFill>
                  <a:srgbClr val="C00000"/>
                </a:solidFill>
                <a:latin typeface="+mn-lt"/>
                <a:ea typeface="+mn-lt"/>
                <a:cs typeface="+mn-lt"/>
              </a:rPr>
              <a:t>9+x</a:t>
            </a:r>
            <a:r>
              <a:rPr lang="zh-CN" altLang="zh-CN" sz="2100" b="1" dirty="0">
                <a:solidFill>
                  <a:srgbClr val="C00000"/>
                </a:solidFill>
                <a:latin typeface="+mn-lt"/>
                <a:ea typeface="+mn-lt"/>
                <a:cs typeface="+mn-lt"/>
              </a:rPr>
              <a:t>”专业化</a:t>
            </a:r>
            <a:r>
              <a:rPr lang="zh-CN" altLang="zh-CN" sz="2100" b="1" dirty="0">
                <a:solidFill>
                  <a:srgbClr val="002060"/>
                </a:solidFill>
                <a:latin typeface="+mn-lt"/>
                <a:ea typeface="+mn-lt"/>
                <a:cs typeface="+mn-lt"/>
              </a:rPr>
              <a:t>发展，学习先进经验，提升辅导员专业化培养水平</a:t>
            </a:r>
            <a:r>
              <a:rPr lang="en-US" altLang="zh-CN" sz="2100" b="1" dirty="0">
                <a:solidFill>
                  <a:srgbClr val="002060"/>
                </a:solidFill>
                <a:latin typeface="+mn-lt"/>
                <a:ea typeface="+mn-lt"/>
                <a:cs typeface="+mn-lt"/>
              </a:rPr>
              <a:t> </a:t>
            </a:r>
            <a:endParaRPr lang="zh-CN" altLang="en-US" sz="2100" b="1" dirty="0">
              <a:solidFill>
                <a:srgbClr val="002060"/>
              </a:solidFill>
              <a:latin typeface="+mn-lt"/>
              <a:ea typeface="+mn-lt"/>
              <a:cs typeface="+mn-lt"/>
            </a:endParaRPr>
          </a:p>
        </p:txBody>
      </p:sp>
      <p:grpSp>
        <p:nvGrpSpPr>
          <p:cNvPr id="24" name="组合 23"/>
          <p:cNvGrpSpPr/>
          <p:nvPr/>
        </p:nvGrpSpPr>
        <p:grpSpPr>
          <a:xfrm>
            <a:off x="790072" y="1552255"/>
            <a:ext cx="276225" cy="1949291"/>
            <a:chOff x="2573" y="4116"/>
            <a:chExt cx="580" cy="4093"/>
          </a:xfrm>
        </p:grpSpPr>
        <p:sp>
          <p:nvSpPr>
            <p:cNvPr id="19" name="燕尾形 47"/>
            <p:cNvSpPr/>
            <p:nvPr>
              <p:custDataLst>
                <p:tags r:id="rId1"/>
              </p:custDataLst>
            </p:nvPr>
          </p:nvSpPr>
          <p:spPr>
            <a:xfrm>
              <a:off x="2573" y="4116"/>
              <a:ext cx="580" cy="42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85000" lnSpcReduction="20000"/>
            </a:bodyPr>
            <a:lstStyle/>
            <a:p>
              <a:pPr algn="ctr">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22" name="燕尾形 64"/>
            <p:cNvSpPr/>
            <p:nvPr>
              <p:custDataLst>
                <p:tags r:id="rId2"/>
              </p:custDataLst>
            </p:nvPr>
          </p:nvSpPr>
          <p:spPr>
            <a:xfrm>
              <a:off x="2573" y="5939"/>
              <a:ext cx="580" cy="42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85000" lnSpcReduction="20000"/>
            </a:bodyPr>
            <a:lstStyle/>
            <a:p>
              <a:pPr algn="ctr">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23" name="燕尾形 64"/>
            <p:cNvSpPr/>
            <p:nvPr>
              <p:custDataLst>
                <p:tags r:id="rId3"/>
              </p:custDataLst>
            </p:nvPr>
          </p:nvSpPr>
          <p:spPr>
            <a:xfrm>
              <a:off x="2573" y="7785"/>
              <a:ext cx="580" cy="42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85000" lnSpcReduction="20000"/>
            </a:bodyPr>
            <a:lstStyle/>
            <a:p>
              <a:pPr algn="ctr">
                <a:defRPr/>
              </a:pPr>
              <a:endParaRPr lang="zh-CN" altLang="en-US" sz="1050">
                <a:solidFill>
                  <a:schemeClr val="tx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13538" y="305055"/>
            <a:ext cx="7203281" cy="460375"/>
          </a:xfrm>
          <a:noFill/>
        </p:spPr>
        <p:txBody>
          <a:bodyPr wrap="square" rtlCol="0">
            <a:spAutoFit/>
          </a:bodyPr>
          <a:lstStyle/>
          <a:p>
            <a:pPr eaLnBrk="1" hangingPunct="1"/>
            <a:r>
              <a:rPr lang="zh-CN" altLang="en-US" sz="2400" dirty="0">
                <a:solidFill>
                  <a:srgbClr val="002060"/>
                </a:solidFill>
                <a:latin typeface="+mj-ea"/>
                <a:cs typeface="+mn-cs"/>
              </a:rPr>
              <a:t>三、</a:t>
            </a:r>
            <a:r>
              <a:rPr lang="zh-CN" altLang="zh-CN" sz="2400" dirty="0">
                <a:solidFill>
                  <a:srgbClr val="002060"/>
                </a:solidFill>
                <a:latin typeface="+mj-ea"/>
                <a:cs typeface="+mn-cs"/>
              </a:rPr>
              <a:t>强化立德树人根本，提升教师队伍质量</a:t>
            </a:r>
          </a:p>
        </p:txBody>
      </p:sp>
      <p:sp>
        <p:nvSpPr>
          <p:cNvPr id="6" name="文本框 5"/>
          <p:cNvSpPr txBox="1"/>
          <p:nvPr/>
        </p:nvSpPr>
        <p:spPr>
          <a:xfrm>
            <a:off x="629562" y="1005576"/>
            <a:ext cx="4536504" cy="460375"/>
          </a:xfrm>
          <a:prstGeom prst="rect">
            <a:avLst/>
          </a:prstGeom>
          <a:noFill/>
        </p:spPr>
        <p:txBody>
          <a:bodyPr wrap="square" rtlCol="0">
            <a:spAutoFit/>
          </a:bodyPr>
          <a:lstStyle>
            <a:defPPr>
              <a:defRPr lang="zh-CN"/>
            </a:defPPr>
            <a:lvl1pPr lvl="0">
              <a:defRPr sz="3200" b="1">
                <a:solidFill>
                  <a:srgbClr val="002060"/>
                </a:solidFill>
                <a:latin typeface="+mj-ea"/>
                <a:ea typeface="+mj-ea"/>
              </a:defRPr>
            </a:lvl1pPr>
          </a:lstStyle>
          <a:p>
            <a:r>
              <a:rPr lang="en-US" altLang="zh-CN" sz="2400" dirty="0"/>
              <a:t>11.</a:t>
            </a:r>
            <a:r>
              <a:rPr lang="zh-CN" altLang="zh-CN" sz="2400" dirty="0"/>
              <a:t>加强教师队伍建设</a:t>
            </a:r>
          </a:p>
        </p:txBody>
      </p:sp>
      <p:sp>
        <p:nvSpPr>
          <p:cNvPr id="3" name="矩形 2"/>
          <p:cNvSpPr/>
          <p:nvPr/>
        </p:nvSpPr>
        <p:spPr>
          <a:xfrm>
            <a:off x="1223629" y="1550060"/>
            <a:ext cx="7506833" cy="737235"/>
          </a:xfrm>
          <a:prstGeom prst="rect">
            <a:avLst/>
          </a:prstGeom>
        </p:spPr>
        <p:txBody>
          <a:bodyPr wrap="square">
            <a:spAutoFit/>
          </a:bodyPr>
          <a:lstStyle/>
          <a:p>
            <a:r>
              <a:rPr lang="zh-CN" altLang="zh-CN" sz="2100" b="1" dirty="0">
                <a:solidFill>
                  <a:srgbClr val="002060"/>
                </a:solidFill>
                <a:latin typeface="+mn-lt"/>
                <a:ea typeface="+mn-lt"/>
                <a:cs typeface="+mn-lt"/>
              </a:rPr>
              <a:t>引进高层次专任教师</a:t>
            </a:r>
            <a:r>
              <a:rPr lang="en-US" altLang="zh-CN" sz="2100" b="1" dirty="0">
                <a:solidFill>
                  <a:srgbClr val="C00000"/>
                </a:solidFill>
                <a:latin typeface="+mn-lt"/>
                <a:ea typeface="+mn-lt"/>
                <a:cs typeface="+mn-lt"/>
              </a:rPr>
              <a:t>27</a:t>
            </a:r>
            <a:r>
              <a:rPr lang="zh-CN" altLang="zh-CN" sz="2100" b="1" dirty="0">
                <a:solidFill>
                  <a:srgbClr val="C00000"/>
                </a:solidFill>
                <a:latin typeface="+mn-lt"/>
                <a:ea typeface="+mn-lt"/>
                <a:cs typeface="+mn-lt"/>
              </a:rPr>
              <a:t>人</a:t>
            </a:r>
            <a:r>
              <a:rPr lang="zh-CN" altLang="zh-CN" sz="2100" b="1" dirty="0">
                <a:solidFill>
                  <a:srgbClr val="002060"/>
                </a:solidFill>
                <a:latin typeface="+mn-lt"/>
                <a:ea typeface="+mn-lt"/>
                <a:cs typeface="+mn-lt"/>
              </a:rPr>
              <a:t>，思政课教师达到</a:t>
            </a:r>
            <a:r>
              <a:rPr lang="en-US" altLang="zh-CN" sz="2100" b="1" dirty="0">
                <a:solidFill>
                  <a:srgbClr val="C00000"/>
                </a:solidFill>
                <a:latin typeface="+mn-lt"/>
                <a:ea typeface="+mn-lt"/>
                <a:cs typeface="+mn-lt"/>
              </a:rPr>
              <a:t>30</a:t>
            </a:r>
            <a:r>
              <a:rPr lang="zh-CN" altLang="zh-CN" sz="2100" b="1" dirty="0">
                <a:solidFill>
                  <a:srgbClr val="C00000"/>
                </a:solidFill>
                <a:latin typeface="+mn-lt"/>
                <a:ea typeface="+mn-lt"/>
                <a:cs typeface="+mn-lt"/>
              </a:rPr>
              <a:t>人</a:t>
            </a:r>
            <a:r>
              <a:rPr lang="zh-CN" altLang="zh-CN" sz="2100" b="1" dirty="0">
                <a:solidFill>
                  <a:srgbClr val="002060"/>
                </a:solidFill>
                <a:latin typeface="+mn-lt"/>
                <a:ea typeface="+mn-lt"/>
                <a:cs typeface="+mn-lt"/>
              </a:rPr>
              <a:t>，聘任校内外技术技能大师</a:t>
            </a:r>
            <a:r>
              <a:rPr lang="en-US" altLang="zh-CN" sz="2100" b="1" dirty="0">
                <a:solidFill>
                  <a:srgbClr val="C00000"/>
                </a:solidFill>
                <a:latin typeface="+mn-lt"/>
                <a:ea typeface="+mn-lt"/>
                <a:cs typeface="+mn-lt"/>
              </a:rPr>
              <a:t>7</a:t>
            </a:r>
            <a:r>
              <a:rPr lang="zh-CN" altLang="zh-CN" sz="2100" b="1" dirty="0">
                <a:solidFill>
                  <a:srgbClr val="C00000"/>
                </a:solidFill>
                <a:latin typeface="+mn-lt"/>
                <a:ea typeface="+mn-lt"/>
                <a:cs typeface="+mn-lt"/>
              </a:rPr>
              <a:t>人</a:t>
            </a:r>
            <a:r>
              <a:rPr lang="zh-CN" altLang="en-US" sz="2100" b="1" dirty="0">
                <a:solidFill>
                  <a:srgbClr val="002060"/>
                </a:solidFill>
                <a:latin typeface="+mn-lt"/>
                <a:ea typeface="+mn-lt"/>
                <a:cs typeface="+mn-lt"/>
              </a:rPr>
              <a:t> </a:t>
            </a:r>
          </a:p>
        </p:txBody>
      </p:sp>
      <p:sp>
        <p:nvSpPr>
          <p:cNvPr id="15" name="矩形 14"/>
          <p:cNvSpPr/>
          <p:nvPr/>
        </p:nvSpPr>
        <p:spPr>
          <a:xfrm>
            <a:off x="1223628" y="2448334"/>
            <a:ext cx="7506834" cy="414020"/>
          </a:xfrm>
          <a:prstGeom prst="rect">
            <a:avLst/>
          </a:prstGeom>
        </p:spPr>
        <p:txBody>
          <a:bodyPr wrap="square">
            <a:spAutoFit/>
          </a:bodyPr>
          <a:lstStyle/>
          <a:p>
            <a:r>
              <a:rPr lang="zh-CN" altLang="zh-CN" sz="2100" b="1" dirty="0">
                <a:solidFill>
                  <a:srgbClr val="002060"/>
                </a:solidFill>
                <a:latin typeface="+mn-lt"/>
                <a:ea typeface="+mn-lt"/>
                <a:cs typeface="+mn-lt"/>
              </a:rPr>
              <a:t>教师申报国内访问学者</a:t>
            </a:r>
            <a:r>
              <a:rPr lang="en-US" altLang="zh-CN" sz="2100" b="1" dirty="0">
                <a:solidFill>
                  <a:srgbClr val="C00000"/>
                </a:solidFill>
                <a:latin typeface="+mn-lt"/>
                <a:ea typeface="+mn-lt"/>
                <a:cs typeface="+mn-lt"/>
              </a:rPr>
              <a:t>4</a:t>
            </a:r>
            <a:r>
              <a:rPr lang="zh-CN" altLang="zh-CN" sz="2100" b="1" dirty="0">
                <a:solidFill>
                  <a:srgbClr val="C00000"/>
                </a:solidFill>
                <a:latin typeface="+mn-lt"/>
                <a:ea typeface="+mn-lt"/>
                <a:cs typeface="+mn-lt"/>
              </a:rPr>
              <a:t>人</a:t>
            </a:r>
            <a:r>
              <a:rPr lang="zh-CN" altLang="zh-CN" sz="2100" b="1" dirty="0">
                <a:solidFill>
                  <a:srgbClr val="002060"/>
                </a:solidFill>
                <a:latin typeface="+mn-lt"/>
                <a:ea typeface="+mn-lt"/>
                <a:cs typeface="+mn-lt"/>
              </a:rPr>
              <a:t>，专业教师参加企业实践</a:t>
            </a:r>
            <a:r>
              <a:rPr lang="en-US" altLang="zh-CN" sz="2100" b="1" dirty="0">
                <a:solidFill>
                  <a:srgbClr val="C00000"/>
                </a:solidFill>
                <a:latin typeface="+mn-lt"/>
                <a:ea typeface="+mn-lt"/>
                <a:cs typeface="+mn-lt"/>
              </a:rPr>
              <a:t>141</a:t>
            </a:r>
            <a:r>
              <a:rPr lang="zh-CN" altLang="zh-CN" sz="2100" b="1" dirty="0">
                <a:solidFill>
                  <a:srgbClr val="C00000"/>
                </a:solidFill>
                <a:latin typeface="+mn-lt"/>
                <a:ea typeface="+mn-lt"/>
                <a:cs typeface="+mn-lt"/>
              </a:rPr>
              <a:t>人</a:t>
            </a:r>
            <a:r>
              <a:rPr lang="zh-CN" altLang="en-US" sz="2100" b="1" dirty="0">
                <a:solidFill>
                  <a:srgbClr val="C00000"/>
                </a:solidFill>
                <a:latin typeface="+mn-lt"/>
                <a:ea typeface="+mn-lt"/>
                <a:cs typeface="+mn-lt"/>
              </a:rPr>
              <a:t> </a:t>
            </a:r>
          </a:p>
        </p:txBody>
      </p:sp>
      <p:sp>
        <p:nvSpPr>
          <p:cNvPr id="16" name="矩形 15"/>
          <p:cNvSpPr/>
          <p:nvPr/>
        </p:nvSpPr>
        <p:spPr>
          <a:xfrm>
            <a:off x="1169622" y="3131170"/>
            <a:ext cx="7727492" cy="737235"/>
          </a:xfrm>
          <a:prstGeom prst="rect">
            <a:avLst/>
          </a:prstGeom>
        </p:spPr>
        <p:txBody>
          <a:bodyPr wrap="square">
            <a:spAutoFit/>
          </a:bodyPr>
          <a:lstStyle/>
          <a:p>
            <a:r>
              <a:rPr lang="zh-CN" altLang="zh-CN" sz="2100" b="1" dirty="0">
                <a:solidFill>
                  <a:srgbClr val="002060"/>
                </a:solidFill>
                <a:latin typeface="+mn-lt"/>
                <a:ea typeface="+mn-lt"/>
                <a:cs typeface="+mn-lt"/>
              </a:rPr>
              <a:t>教师培训进修完成率</a:t>
            </a:r>
            <a:r>
              <a:rPr lang="en-US" altLang="zh-CN" sz="2100" b="1" dirty="0">
                <a:solidFill>
                  <a:srgbClr val="C00000"/>
                </a:solidFill>
                <a:latin typeface="+mn-lt"/>
                <a:ea typeface="+mn-lt"/>
                <a:cs typeface="+mn-lt"/>
              </a:rPr>
              <a:t>100%</a:t>
            </a:r>
          </a:p>
          <a:p>
            <a:r>
              <a:rPr lang="zh-CN" altLang="zh-CN" sz="2100" b="1" dirty="0">
                <a:solidFill>
                  <a:srgbClr val="002060"/>
                </a:solidFill>
                <a:latin typeface="+mn-lt"/>
                <a:ea typeface="+mn-lt"/>
                <a:cs typeface="+mn-lt"/>
              </a:rPr>
              <a:t>辅导员（班主任）参加校内培训课时达标率</a:t>
            </a:r>
            <a:r>
              <a:rPr lang="en-US" altLang="zh-CN" sz="2100" b="1" dirty="0">
                <a:solidFill>
                  <a:srgbClr val="C00000"/>
                </a:solidFill>
                <a:latin typeface="+mn-lt"/>
                <a:ea typeface="+mn-lt"/>
                <a:cs typeface="+mn-lt"/>
              </a:rPr>
              <a:t>100% </a:t>
            </a:r>
            <a:endParaRPr lang="zh-CN" altLang="en-US" sz="2100" b="1" dirty="0">
              <a:solidFill>
                <a:srgbClr val="C00000"/>
              </a:solidFill>
              <a:latin typeface="+mn-lt"/>
              <a:ea typeface="+mn-lt"/>
              <a:cs typeface="+mn-lt"/>
            </a:endParaRPr>
          </a:p>
        </p:txBody>
      </p:sp>
      <p:grpSp>
        <p:nvGrpSpPr>
          <p:cNvPr id="19" name="组合 18"/>
          <p:cNvGrpSpPr/>
          <p:nvPr/>
        </p:nvGrpSpPr>
        <p:grpSpPr>
          <a:xfrm>
            <a:off x="737574" y="1673126"/>
            <a:ext cx="276225" cy="1794034"/>
            <a:chOff x="2549" y="4143"/>
            <a:chExt cx="580" cy="3767"/>
          </a:xfrm>
        </p:grpSpPr>
        <p:sp>
          <p:nvSpPr>
            <p:cNvPr id="20" name="燕尾形 47"/>
            <p:cNvSpPr/>
            <p:nvPr>
              <p:custDataLst>
                <p:tags r:id="rId1"/>
              </p:custDataLst>
            </p:nvPr>
          </p:nvSpPr>
          <p:spPr>
            <a:xfrm>
              <a:off x="2549" y="4143"/>
              <a:ext cx="580" cy="42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Autofit/>
            </a:bodyPr>
            <a:lstStyle/>
            <a:p>
              <a:pPr algn="ctr">
                <a:defRPr/>
              </a:pPr>
              <a:endParaRPr lang="zh-CN" altLang="en-US" sz="1200" b="1">
                <a:solidFill>
                  <a:srgbClr val="002060"/>
                </a:solidFill>
                <a:latin typeface="+mj-ea"/>
                <a:ea typeface="+mj-ea"/>
              </a:endParaRPr>
            </a:p>
          </p:txBody>
        </p:sp>
        <p:sp>
          <p:nvSpPr>
            <p:cNvPr id="21" name="燕尾形 64"/>
            <p:cNvSpPr/>
            <p:nvPr>
              <p:custDataLst>
                <p:tags r:id="rId2"/>
              </p:custDataLst>
            </p:nvPr>
          </p:nvSpPr>
          <p:spPr>
            <a:xfrm>
              <a:off x="2549" y="6097"/>
              <a:ext cx="580" cy="42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Autofit/>
            </a:bodyPr>
            <a:lstStyle/>
            <a:p>
              <a:pPr algn="ctr">
                <a:defRPr/>
              </a:pPr>
              <a:endParaRPr lang="zh-CN" altLang="en-US" sz="1200" b="1">
                <a:solidFill>
                  <a:srgbClr val="002060"/>
                </a:solidFill>
                <a:latin typeface="+mj-ea"/>
                <a:ea typeface="+mj-ea"/>
              </a:endParaRPr>
            </a:p>
          </p:txBody>
        </p:sp>
        <p:sp>
          <p:nvSpPr>
            <p:cNvPr id="18" name="燕尾形 64"/>
            <p:cNvSpPr/>
            <p:nvPr>
              <p:custDataLst>
                <p:tags r:id="rId3"/>
              </p:custDataLst>
            </p:nvPr>
          </p:nvSpPr>
          <p:spPr>
            <a:xfrm>
              <a:off x="2549" y="7486"/>
              <a:ext cx="580" cy="424"/>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Autofit/>
            </a:bodyPr>
            <a:lstStyle/>
            <a:p>
              <a:pPr algn="ctr">
                <a:defRPr/>
              </a:pPr>
              <a:endParaRPr lang="zh-CN" altLang="en-US" sz="1200" b="1">
                <a:solidFill>
                  <a:srgbClr val="002060"/>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92918" y="-85090"/>
            <a:ext cx="7203281" cy="1198880"/>
          </a:xfrm>
          <a:noFill/>
        </p:spPr>
        <p:txBody>
          <a:bodyPr wrap="square" rtlCol="0">
            <a:spAutoFit/>
          </a:bodyPr>
          <a:lstStyle/>
          <a:p>
            <a:pPr eaLnBrk="1" hangingPunct="1"/>
            <a:br>
              <a:rPr lang="en-US" altLang="zh-CN" sz="2400" dirty="0">
                <a:solidFill>
                  <a:srgbClr val="002060"/>
                </a:solidFill>
                <a:latin typeface="+mj-ea"/>
                <a:cs typeface="+mn-cs"/>
              </a:rPr>
            </a:br>
            <a:r>
              <a:rPr lang="zh-CN" altLang="en-US" sz="2400" dirty="0">
                <a:solidFill>
                  <a:srgbClr val="002060"/>
                </a:solidFill>
                <a:latin typeface="+mj-ea"/>
                <a:cs typeface="+mn-cs"/>
              </a:rPr>
              <a:t>四</a:t>
            </a:r>
            <a:r>
              <a:rPr lang="zh-CN" altLang="zh-CN" sz="2400" dirty="0">
                <a:solidFill>
                  <a:srgbClr val="002060"/>
                </a:solidFill>
                <a:latin typeface="+mj-ea"/>
                <a:cs typeface="+mn-cs"/>
              </a:rPr>
              <a:t>、规范国际交流管理，提升国际竞争能力</a:t>
            </a:r>
            <a:br>
              <a:rPr lang="zh-CN" altLang="zh-CN" sz="2400" dirty="0">
                <a:solidFill>
                  <a:srgbClr val="002060"/>
                </a:solidFill>
                <a:latin typeface="+mj-ea"/>
                <a:cs typeface="+mn-cs"/>
              </a:rPr>
            </a:br>
            <a:endParaRPr lang="zh-CN" altLang="zh-CN" sz="2400" dirty="0">
              <a:solidFill>
                <a:srgbClr val="002060"/>
              </a:solidFill>
              <a:latin typeface="+mj-ea"/>
              <a:cs typeface="+mn-cs"/>
            </a:endParaRPr>
          </a:p>
        </p:txBody>
      </p:sp>
      <p:sp>
        <p:nvSpPr>
          <p:cNvPr id="6" name="文本框 5"/>
          <p:cNvSpPr txBox="1"/>
          <p:nvPr/>
        </p:nvSpPr>
        <p:spPr>
          <a:xfrm>
            <a:off x="607337" y="870956"/>
            <a:ext cx="4536504" cy="460375"/>
          </a:xfrm>
          <a:prstGeom prst="rect">
            <a:avLst/>
          </a:prstGeom>
          <a:noFill/>
        </p:spPr>
        <p:txBody>
          <a:bodyPr wrap="square" rtlCol="0">
            <a:spAutoFit/>
          </a:bodyPr>
          <a:lstStyle>
            <a:defPPr>
              <a:defRPr lang="zh-CN"/>
            </a:defPPr>
            <a:lvl1pPr lvl="0">
              <a:defRPr sz="3200" b="1">
                <a:solidFill>
                  <a:srgbClr val="002060"/>
                </a:solidFill>
                <a:latin typeface="+mj-ea"/>
                <a:ea typeface="+mj-ea"/>
              </a:defRPr>
            </a:lvl1pPr>
          </a:lstStyle>
          <a:p>
            <a:r>
              <a:rPr lang="en-US" altLang="zh-CN" sz="2400" dirty="0"/>
              <a:t>12.</a:t>
            </a:r>
            <a:r>
              <a:rPr lang="zh-CN" altLang="zh-CN" sz="2400" dirty="0"/>
              <a:t>提高交流合作水平</a:t>
            </a:r>
          </a:p>
        </p:txBody>
      </p:sp>
      <p:sp>
        <p:nvSpPr>
          <p:cNvPr id="3" name="矩形 2"/>
          <p:cNvSpPr/>
          <p:nvPr/>
        </p:nvSpPr>
        <p:spPr>
          <a:xfrm>
            <a:off x="1279876" y="1401293"/>
            <a:ext cx="7396580" cy="737235"/>
          </a:xfrm>
          <a:prstGeom prst="rect">
            <a:avLst/>
          </a:prstGeom>
          <a:noFill/>
        </p:spPr>
        <p:txBody>
          <a:bodyPr wrap="square" rtlCol="0">
            <a:spAutoFit/>
          </a:bodyPr>
          <a:lstStyle/>
          <a:p>
            <a:r>
              <a:rPr lang="zh-CN" altLang="zh-CN" sz="2100" b="1" dirty="0">
                <a:solidFill>
                  <a:srgbClr val="002060"/>
                </a:solidFill>
                <a:latin typeface="+mn-lt"/>
                <a:ea typeface="+mn-lt"/>
                <a:cs typeface="+mn-lt"/>
              </a:rPr>
              <a:t>探索疫情常态化下</a:t>
            </a:r>
            <a:r>
              <a:rPr lang="zh-CN" altLang="zh-CN" sz="2100" b="1" dirty="0">
                <a:solidFill>
                  <a:srgbClr val="C00000"/>
                </a:solidFill>
                <a:latin typeface="+mn-lt"/>
                <a:ea typeface="+mn-lt"/>
                <a:cs typeface="+mn-lt"/>
              </a:rPr>
              <a:t>中外合作新举措</a:t>
            </a:r>
            <a:r>
              <a:rPr lang="zh-CN" altLang="zh-CN" sz="2100" b="1" dirty="0">
                <a:solidFill>
                  <a:srgbClr val="002060"/>
                </a:solidFill>
                <a:latin typeface="+mn-lt"/>
                <a:ea typeface="+mn-lt"/>
                <a:cs typeface="+mn-lt"/>
              </a:rPr>
              <a:t>，加强在线沟通与交流，健全与完善外事工作规范</a:t>
            </a:r>
            <a:r>
              <a:rPr lang="en-US" altLang="zh-CN" sz="2100" b="1" dirty="0">
                <a:solidFill>
                  <a:srgbClr val="002060"/>
                </a:solidFill>
                <a:latin typeface="+mn-lt"/>
                <a:ea typeface="+mn-lt"/>
                <a:cs typeface="+mn-lt"/>
              </a:rPr>
              <a:t> </a:t>
            </a:r>
            <a:endParaRPr lang="zh-CN" altLang="en-US" sz="2100" b="1" dirty="0">
              <a:solidFill>
                <a:srgbClr val="002060"/>
              </a:solidFill>
              <a:latin typeface="+mn-lt"/>
              <a:ea typeface="+mn-lt"/>
              <a:cs typeface="+mn-lt"/>
            </a:endParaRPr>
          </a:p>
        </p:txBody>
      </p:sp>
      <p:sp>
        <p:nvSpPr>
          <p:cNvPr id="8" name="矩形 7"/>
          <p:cNvSpPr/>
          <p:nvPr/>
        </p:nvSpPr>
        <p:spPr>
          <a:xfrm>
            <a:off x="1279876" y="2845052"/>
            <a:ext cx="4426250" cy="575945"/>
          </a:xfrm>
          <a:prstGeom prst="rect">
            <a:avLst/>
          </a:prstGeom>
          <a:noFill/>
        </p:spPr>
        <p:txBody>
          <a:bodyPr wrap="square" rtlCol="0">
            <a:spAutoFit/>
          </a:bodyPr>
          <a:lstStyle/>
          <a:p>
            <a:pPr>
              <a:lnSpc>
                <a:spcPct val="150000"/>
              </a:lnSpc>
            </a:pPr>
            <a:r>
              <a:rPr lang="zh-CN" altLang="zh-CN" sz="2100" b="1" dirty="0">
                <a:solidFill>
                  <a:srgbClr val="002060"/>
                </a:solidFill>
                <a:latin typeface="+mn-lt"/>
                <a:ea typeface="+mn-lt"/>
                <a:cs typeface="+mn-lt"/>
              </a:rPr>
              <a:t>创新机制，</a:t>
            </a:r>
            <a:r>
              <a:rPr lang="zh-CN" altLang="zh-CN" sz="2100" b="1" dirty="0">
                <a:solidFill>
                  <a:srgbClr val="C00000"/>
                </a:solidFill>
                <a:latin typeface="+mn-lt"/>
                <a:ea typeface="+mn-lt"/>
                <a:cs typeface="+mn-lt"/>
              </a:rPr>
              <a:t>提升国际竞争力</a:t>
            </a:r>
            <a:r>
              <a:rPr lang="en-US" altLang="zh-CN" sz="2100" b="1" dirty="0">
                <a:solidFill>
                  <a:srgbClr val="C00000"/>
                </a:solidFill>
                <a:latin typeface="+mn-lt"/>
                <a:ea typeface="+mn-lt"/>
                <a:cs typeface="+mn-lt"/>
              </a:rPr>
              <a:t> </a:t>
            </a:r>
            <a:endParaRPr lang="zh-CN" altLang="en-US" sz="2100" b="1" dirty="0">
              <a:solidFill>
                <a:srgbClr val="C00000"/>
              </a:solidFill>
              <a:latin typeface="+mn-lt"/>
              <a:ea typeface="+mn-lt"/>
              <a:cs typeface="+mn-lt"/>
            </a:endParaRPr>
          </a:p>
        </p:txBody>
      </p:sp>
      <p:sp>
        <p:nvSpPr>
          <p:cNvPr id="12" name="矩形 11"/>
          <p:cNvSpPr/>
          <p:nvPr/>
        </p:nvSpPr>
        <p:spPr>
          <a:xfrm>
            <a:off x="1279876" y="2142973"/>
            <a:ext cx="7157777" cy="737235"/>
          </a:xfrm>
          <a:prstGeom prst="rect">
            <a:avLst/>
          </a:prstGeom>
          <a:noFill/>
        </p:spPr>
        <p:txBody>
          <a:bodyPr wrap="square" rtlCol="0">
            <a:spAutoFit/>
          </a:bodyPr>
          <a:lstStyle/>
          <a:p>
            <a:r>
              <a:rPr lang="zh-CN" altLang="zh-CN" sz="2100" b="1" dirty="0">
                <a:solidFill>
                  <a:srgbClr val="002060"/>
                </a:solidFill>
                <a:latin typeface="+mn-lt"/>
                <a:ea typeface="+mn-lt"/>
                <a:cs typeface="+mn-lt"/>
              </a:rPr>
              <a:t>创新中泰申谷学院人才培养模式，</a:t>
            </a:r>
            <a:r>
              <a:rPr lang="zh-CN" altLang="zh-CN" sz="2100" b="1" dirty="0">
                <a:solidFill>
                  <a:srgbClr val="C00000"/>
                </a:solidFill>
                <a:latin typeface="+mn-lt"/>
                <a:ea typeface="+mn-lt"/>
                <a:cs typeface="+mn-lt"/>
              </a:rPr>
              <a:t>推动“鲁班工坊”建设</a:t>
            </a:r>
            <a:r>
              <a:rPr lang="zh-CN" altLang="zh-CN" sz="2100" b="1" dirty="0">
                <a:solidFill>
                  <a:srgbClr val="002060"/>
                </a:solidFill>
                <a:latin typeface="+mn-lt"/>
                <a:ea typeface="+mn-lt"/>
                <a:cs typeface="+mn-lt"/>
              </a:rPr>
              <a:t>，</a:t>
            </a:r>
            <a:r>
              <a:rPr lang="zh-CN" altLang="zh-CN" sz="2100" b="1" dirty="0">
                <a:solidFill>
                  <a:srgbClr val="C00000"/>
                </a:solidFill>
                <a:latin typeface="+mn-lt"/>
                <a:ea typeface="+mn-lt"/>
                <a:cs typeface="+mn-lt"/>
              </a:rPr>
              <a:t>拓展</a:t>
            </a:r>
            <a:r>
              <a:rPr lang="zh-CN" altLang="zh-CN" sz="2100" b="1" dirty="0">
                <a:solidFill>
                  <a:srgbClr val="002060"/>
                </a:solidFill>
                <a:latin typeface="+mn-lt"/>
                <a:ea typeface="+mn-lt"/>
                <a:cs typeface="+mn-lt"/>
              </a:rPr>
              <a:t>与更多</a:t>
            </a:r>
            <a:r>
              <a:rPr lang="zh-CN" altLang="en-US" sz="2100" b="1" dirty="0">
                <a:solidFill>
                  <a:srgbClr val="002060"/>
                </a:solidFill>
                <a:latin typeface="+mn-lt"/>
                <a:ea typeface="+mn-lt"/>
                <a:cs typeface="+mn-lt"/>
              </a:rPr>
              <a:t>的</a:t>
            </a:r>
            <a:r>
              <a:rPr lang="zh-CN" altLang="zh-CN" sz="2100" b="1" dirty="0">
                <a:solidFill>
                  <a:srgbClr val="002060"/>
                </a:solidFill>
                <a:latin typeface="+mn-lt"/>
                <a:ea typeface="+mn-lt"/>
                <a:cs typeface="+mn-lt"/>
              </a:rPr>
              <a:t>“一带一路”国家职业院校合作交流</a:t>
            </a:r>
            <a:r>
              <a:rPr lang="en-US" altLang="zh-CN" sz="2100" b="1" dirty="0">
                <a:solidFill>
                  <a:srgbClr val="002060"/>
                </a:solidFill>
                <a:latin typeface="+mn-lt"/>
                <a:ea typeface="+mn-lt"/>
                <a:cs typeface="+mn-lt"/>
              </a:rPr>
              <a:t> </a:t>
            </a:r>
            <a:endParaRPr lang="zh-CN" altLang="en-US" sz="2100" b="1" dirty="0">
              <a:solidFill>
                <a:srgbClr val="002060"/>
              </a:solidFill>
              <a:latin typeface="+mn-lt"/>
              <a:ea typeface="+mn-lt"/>
              <a:cs typeface="+mn-lt"/>
            </a:endParaRPr>
          </a:p>
        </p:txBody>
      </p:sp>
      <p:sp>
        <p:nvSpPr>
          <p:cNvPr id="19" name="矩形 18"/>
          <p:cNvSpPr/>
          <p:nvPr/>
        </p:nvSpPr>
        <p:spPr>
          <a:xfrm>
            <a:off x="1279876" y="3489852"/>
            <a:ext cx="7396580" cy="1060450"/>
          </a:xfrm>
          <a:prstGeom prst="rect">
            <a:avLst/>
          </a:prstGeom>
          <a:noFill/>
        </p:spPr>
        <p:txBody>
          <a:bodyPr wrap="square" rtlCol="0">
            <a:spAutoFit/>
          </a:bodyPr>
          <a:lstStyle/>
          <a:p>
            <a:r>
              <a:rPr lang="zh-CN" altLang="zh-CN" sz="2100" b="1" dirty="0">
                <a:solidFill>
                  <a:srgbClr val="C00000"/>
                </a:solidFill>
                <a:latin typeface="+mn-lt"/>
                <a:ea typeface="+mn-lt"/>
                <a:cs typeface="+mn-lt"/>
              </a:rPr>
              <a:t>深化</a:t>
            </a:r>
            <a:r>
              <a:rPr lang="zh-CN" altLang="zh-CN" sz="2100" b="1" dirty="0">
                <a:solidFill>
                  <a:srgbClr val="002060"/>
                </a:solidFill>
                <a:latin typeface="+mn-lt"/>
                <a:ea typeface="+mn-lt"/>
                <a:cs typeface="+mn-lt"/>
              </a:rPr>
              <a:t>与德国汉斯•赛德尔基金会、兰茨胡特应用技术大学、普法基尔辛国立职业学校、英国巴斯思帕大学、巴斯城市学院、芬兰欧米尼亚职业学校和加拿大温哥华岛大学等院校的</a:t>
            </a:r>
            <a:r>
              <a:rPr lang="zh-CN" altLang="zh-CN" sz="2100" b="1" dirty="0">
                <a:solidFill>
                  <a:srgbClr val="C00000"/>
                </a:solidFill>
                <a:latin typeface="+mn-lt"/>
                <a:ea typeface="+mn-lt"/>
                <a:cs typeface="+mn-lt"/>
              </a:rPr>
              <a:t>合作</a:t>
            </a:r>
            <a:r>
              <a:rPr lang="en-US" altLang="zh-CN" sz="2100" b="1" dirty="0">
                <a:solidFill>
                  <a:srgbClr val="C00000"/>
                </a:solidFill>
              </a:rPr>
              <a:t> </a:t>
            </a:r>
            <a:endParaRPr lang="zh-CN" altLang="zh-CN" sz="2100" b="1" dirty="0">
              <a:solidFill>
                <a:srgbClr val="C00000"/>
              </a:solidFill>
            </a:endParaRPr>
          </a:p>
        </p:txBody>
      </p:sp>
      <p:grpSp>
        <p:nvGrpSpPr>
          <p:cNvPr id="29" name="组合 28"/>
          <p:cNvGrpSpPr/>
          <p:nvPr/>
        </p:nvGrpSpPr>
        <p:grpSpPr>
          <a:xfrm>
            <a:off x="791580" y="1556424"/>
            <a:ext cx="276225" cy="2176939"/>
            <a:chOff x="1749" y="3691"/>
            <a:chExt cx="580" cy="4571"/>
          </a:xfrm>
        </p:grpSpPr>
        <p:sp>
          <p:nvSpPr>
            <p:cNvPr id="24" name="燕尾形 47"/>
            <p:cNvSpPr/>
            <p:nvPr>
              <p:custDataLst>
                <p:tags r:id="rId1"/>
              </p:custDataLst>
            </p:nvPr>
          </p:nvSpPr>
          <p:spPr>
            <a:xfrm>
              <a:off x="1749" y="3691"/>
              <a:ext cx="580" cy="401"/>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25" name="燕尾形 64"/>
            <p:cNvSpPr/>
            <p:nvPr>
              <p:custDataLst>
                <p:tags r:id="rId2"/>
              </p:custDataLst>
            </p:nvPr>
          </p:nvSpPr>
          <p:spPr>
            <a:xfrm>
              <a:off x="1749" y="5216"/>
              <a:ext cx="580" cy="401"/>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27" name="燕尾形 47"/>
            <p:cNvSpPr/>
            <p:nvPr>
              <p:custDataLst>
                <p:tags r:id="rId3"/>
              </p:custDataLst>
            </p:nvPr>
          </p:nvSpPr>
          <p:spPr>
            <a:xfrm>
              <a:off x="1749" y="6741"/>
              <a:ext cx="580" cy="369"/>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60000" lnSpcReduction="20000"/>
            </a:bodyPr>
            <a:lstStyle/>
            <a:p>
              <a:pPr algn="ctr">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28" name="燕尾形 64"/>
            <p:cNvSpPr/>
            <p:nvPr>
              <p:custDataLst>
                <p:tags r:id="rId4"/>
              </p:custDataLst>
            </p:nvPr>
          </p:nvSpPr>
          <p:spPr>
            <a:xfrm>
              <a:off x="1749" y="7893"/>
              <a:ext cx="580" cy="369"/>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60000" lnSpcReduction="20000"/>
            </a:bodyPr>
            <a:lstStyle/>
            <a:p>
              <a:pPr algn="ctr">
                <a:defRPr/>
              </a:pPr>
              <a:endParaRPr lang="zh-CN" altLang="en-US" sz="1050">
                <a:solidFill>
                  <a:schemeClr val="tx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92918" y="-454660"/>
            <a:ext cx="7203281" cy="1938020"/>
          </a:xfrm>
          <a:noFill/>
        </p:spPr>
        <p:txBody>
          <a:bodyPr wrap="square" rtlCol="0">
            <a:spAutoFit/>
          </a:bodyPr>
          <a:lstStyle/>
          <a:p>
            <a:pPr eaLnBrk="1" hangingPunct="1"/>
            <a:br>
              <a:rPr lang="en-US" altLang="zh-CN" sz="2400" dirty="0">
                <a:solidFill>
                  <a:srgbClr val="002060"/>
                </a:solidFill>
                <a:latin typeface="+mj-ea"/>
                <a:cs typeface="+mn-cs"/>
              </a:rPr>
            </a:br>
            <a:br>
              <a:rPr lang="en-US" altLang="zh-CN" sz="2400" dirty="0">
                <a:solidFill>
                  <a:srgbClr val="002060"/>
                </a:solidFill>
                <a:latin typeface="+mj-ea"/>
                <a:cs typeface="+mn-cs"/>
              </a:rPr>
            </a:br>
            <a:r>
              <a:rPr lang="zh-CN" altLang="en-US" sz="2400" dirty="0">
                <a:solidFill>
                  <a:srgbClr val="002060"/>
                </a:solidFill>
                <a:latin typeface="+mj-ea"/>
                <a:cs typeface="+mn-cs"/>
              </a:rPr>
              <a:t>五</a:t>
            </a:r>
            <a:r>
              <a:rPr lang="zh-CN" altLang="zh-CN" sz="2400" dirty="0">
                <a:solidFill>
                  <a:srgbClr val="002060"/>
                </a:solidFill>
                <a:latin typeface="+mj-ea"/>
                <a:cs typeface="+mn-cs"/>
              </a:rPr>
              <a:t>、</a:t>
            </a:r>
            <a:r>
              <a:rPr lang="zh-CN" altLang="en-US" sz="2400" dirty="0">
                <a:solidFill>
                  <a:srgbClr val="002060"/>
                </a:solidFill>
                <a:latin typeface="+mj-ea"/>
                <a:cs typeface="+mn-cs"/>
              </a:rPr>
              <a:t>聚焦行业</a:t>
            </a:r>
            <a:r>
              <a:rPr lang="zh-CN" altLang="zh-CN" sz="2400" dirty="0">
                <a:solidFill>
                  <a:srgbClr val="002060"/>
                </a:solidFill>
                <a:latin typeface="+mj-ea"/>
                <a:cs typeface="+mn-cs"/>
              </a:rPr>
              <a:t>科</a:t>
            </a:r>
            <a:r>
              <a:rPr lang="zh-CN" altLang="en-US" sz="2400" dirty="0">
                <a:solidFill>
                  <a:srgbClr val="002060"/>
                </a:solidFill>
                <a:latin typeface="+mj-ea"/>
                <a:cs typeface="+mn-cs"/>
              </a:rPr>
              <a:t>学</a:t>
            </a:r>
            <a:r>
              <a:rPr lang="zh-CN" altLang="zh-CN" sz="2400" dirty="0">
                <a:solidFill>
                  <a:srgbClr val="002060"/>
                </a:solidFill>
                <a:latin typeface="+mj-ea"/>
                <a:cs typeface="+mn-cs"/>
              </a:rPr>
              <a:t>技</a:t>
            </a:r>
            <a:r>
              <a:rPr lang="zh-CN" altLang="en-US" sz="2400" dirty="0">
                <a:solidFill>
                  <a:srgbClr val="002060"/>
                </a:solidFill>
                <a:latin typeface="+mj-ea"/>
                <a:cs typeface="+mn-cs"/>
              </a:rPr>
              <a:t>术</a:t>
            </a:r>
            <a:r>
              <a:rPr lang="zh-CN" altLang="zh-CN" sz="2400" dirty="0">
                <a:solidFill>
                  <a:srgbClr val="002060"/>
                </a:solidFill>
                <a:latin typeface="+mj-ea"/>
                <a:cs typeface="+mn-cs"/>
              </a:rPr>
              <a:t>，提升社会服务能力</a:t>
            </a:r>
            <a:br>
              <a:rPr lang="zh-CN" altLang="zh-CN" sz="2400" dirty="0">
                <a:solidFill>
                  <a:srgbClr val="002060"/>
                </a:solidFill>
                <a:latin typeface="+mj-ea"/>
                <a:cs typeface="+mn-cs"/>
              </a:rPr>
            </a:br>
            <a:br>
              <a:rPr lang="zh-CN" altLang="zh-CN" sz="2400" dirty="0">
                <a:solidFill>
                  <a:srgbClr val="002060"/>
                </a:solidFill>
                <a:latin typeface="+mj-ea"/>
                <a:cs typeface="+mn-cs"/>
              </a:rPr>
            </a:br>
            <a:endParaRPr lang="zh-CN" altLang="zh-CN" sz="2400" dirty="0">
              <a:solidFill>
                <a:srgbClr val="002060"/>
              </a:solidFill>
              <a:latin typeface="+mj-ea"/>
              <a:cs typeface="+mn-cs"/>
            </a:endParaRPr>
          </a:p>
        </p:txBody>
      </p:sp>
      <p:sp>
        <p:nvSpPr>
          <p:cNvPr id="6" name="文本框 5"/>
          <p:cNvSpPr txBox="1"/>
          <p:nvPr/>
        </p:nvSpPr>
        <p:spPr>
          <a:xfrm>
            <a:off x="629562" y="1005576"/>
            <a:ext cx="4536504" cy="460375"/>
          </a:xfrm>
          <a:prstGeom prst="rect">
            <a:avLst/>
          </a:prstGeom>
          <a:noFill/>
        </p:spPr>
        <p:txBody>
          <a:bodyPr wrap="square" rtlCol="0">
            <a:spAutoFit/>
          </a:bodyPr>
          <a:lstStyle>
            <a:defPPr>
              <a:defRPr lang="zh-CN"/>
            </a:defPPr>
            <a:lvl1pPr lvl="0">
              <a:defRPr sz="3200" b="1">
                <a:solidFill>
                  <a:srgbClr val="002060"/>
                </a:solidFill>
                <a:latin typeface="+mj-ea"/>
                <a:ea typeface="+mj-ea"/>
              </a:defRPr>
            </a:lvl1pPr>
          </a:lstStyle>
          <a:p>
            <a:r>
              <a:rPr lang="en-US" altLang="zh-CN" sz="2400" dirty="0"/>
              <a:t>13.</a:t>
            </a:r>
            <a:r>
              <a:rPr lang="zh-CN" altLang="zh-CN" sz="2400" dirty="0"/>
              <a:t>加强科研管理服务</a:t>
            </a:r>
          </a:p>
        </p:txBody>
      </p:sp>
      <p:sp>
        <p:nvSpPr>
          <p:cNvPr id="3" name="矩形 2"/>
          <p:cNvSpPr/>
          <p:nvPr/>
        </p:nvSpPr>
        <p:spPr>
          <a:xfrm>
            <a:off x="1198592" y="1502397"/>
            <a:ext cx="6871112" cy="414020"/>
          </a:xfrm>
          <a:prstGeom prst="rect">
            <a:avLst/>
          </a:prstGeom>
          <a:noFill/>
        </p:spPr>
        <p:txBody>
          <a:bodyPr wrap="square" rtlCol="0">
            <a:spAutoFit/>
          </a:bodyPr>
          <a:lstStyle/>
          <a:p>
            <a:r>
              <a:rPr lang="zh-CN" altLang="zh-CN" sz="2100" b="1" dirty="0">
                <a:solidFill>
                  <a:srgbClr val="002060"/>
                </a:solidFill>
                <a:latin typeface="+mn-lt"/>
                <a:ea typeface="+mn-lt"/>
                <a:cs typeface="+mn-lt"/>
              </a:rPr>
              <a:t>加强科研项目管理与科研成果培育，</a:t>
            </a:r>
            <a:r>
              <a:rPr lang="zh-CN" altLang="zh-CN" sz="2100" b="1" dirty="0">
                <a:solidFill>
                  <a:srgbClr val="C00000"/>
                </a:solidFill>
                <a:latin typeface="+mn-lt"/>
                <a:ea typeface="+mn-lt"/>
                <a:cs typeface="+mn-lt"/>
              </a:rPr>
              <a:t>科研成果增量显著</a:t>
            </a:r>
            <a:r>
              <a:rPr lang="en-US" altLang="zh-CN" sz="2100" b="1" dirty="0">
                <a:solidFill>
                  <a:srgbClr val="C00000"/>
                </a:solidFill>
                <a:latin typeface="+mn-lt"/>
                <a:ea typeface="+mn-lt"/>
                <a:cs typeface="+mn-lt"/>
              </a:rPr>
              <a:t> </a:t>
            </a:r>
            <a:endParaRPr lang="zh-CN" altLang="en-US" sz="2100" b="1" dirty="0">
              <a:solidFill>
                <a:srgbClr val="C00000"/>
              </a:solidFill>
              <a:latin typeface="+mn-lt"/>
              <a:ea typeface="+mn-lt"/>
              <a:cs typeface="+mn-lt"/>
            </a:endParaRPr>
          </a:p>
        </p:txBody>
      </p:sp>
      <p:sp>
        <p:nvSpPr>
          <p:cNvPr id="18" name="矩形 17"/>
          <p:cNvSpPr/>
          <p:nvPr/>
        </p:nvSpPr>
        <p:spPr>
          <a:xfrm>
            <a:off x="1198592" y="2052377"/>
            <a:ext cx="7152716" cy="737235"/>
          </a:xfrm>
          <a:prstGeom prst="rect">
            <a:avLst/>
          </a:prstGeom>
          <a:noFill/>
        </p:spPr>
        <p:txBody>
          <a:bodyPr wrap="square" rtlCol="0">
            <a:spAutoFit/>
          </a:bodyPr>
          <a:lstStyle/>
          <a:p>
            <a:r>
              <a:rPr lang="zh-CN" altLang="zh-CN" sz="2100" b="1" dirty="0">
                <a:solidFill>
                  <a:srgbClr val="002060"/>
                </a:solidFill>
                <a:latin typeface="+mn-lt"/>
                <a:ea typeface="+mn-lt"/>
                <a:cs typeface="+mn-lt"/>
              </a:rPr>
              <a:t>探索建设立足专业、对接区域经济、服务育人的应用技术创新与服务平台，完善</a:t>
            </a:r>
            <a:r>
              <a:rPr lang="zh-CN" altLang="zh-CN" sz="2100" b="1" dirty="0">
                <a:solidFill>
                  <a:srgbClr val="C00000"/>
                </a:solidFill>
                <a:latin typeface="+mn-lt"/>
                <a:ea typeface="+mn-lt"/>
                <a:cs typeface="+mn-lt"/>
              </a:rPr>
              <a:t>产教研协同创新平台</a:t>
            </a:r>
            <a:r>
              <a:rPr lang="zh-CN" altLang="zh-CN" sz="2100" b="1" dirty="0">
                <a:solidFill>
                  <a:srgbClr val="002060"/>
                </a:solidFill>
                <a:latin typeface="+mn-lt"/>
                <a:ea typeface="+mn-lt"/>
                <a:cs typeface="+mn-lt"/>
              </a:rPr>
              <a:t>的相关运行机制</a:t>
            </a:r>
            <a:r>
              <a:rPr lang="en-US" altLang="zh-CN" sz="2100" b="1" dirty="0">
                <a:solidFill>
                  <a:srgbClr val="002060"/>
                </a:solidFill>
                <a:latin typeface="+mn-lt"/>
                <a:ea typeface="+mn-lt"/>
                <a:cs typeface="+mn-lt"/>
              </a:rPr>
              <a:t> </a:t>
            </a:r>
            <a:endParaRPr lang="zh-CN" altLang="en-US" sz="2100" b="1" dirty="0">
              <a:solidFill>
                <a:srgbClr val="002060"/>
              </a:solidFill>
              <a:latin typeface="+mn-lt"/>
              <a:ea typeface="+mn-lt"/>
              <a:cs typeface="+mn-lt"/>
            </a:endParaRPr>
          </a:p>
        </p:txBody>
      </p:sp>
      <p:sp>
        <p:nvSpPr>
          <p:cNvPr id="19" name="矩形 18"/>
          <p:cNvSpPr/>
          <p:nvPr/>
        </p:nvSpPr>
        <p:spPr>
          <a:xfrm>
            <a:off x="1198592" y="3003798"/>
            <a:ext cx="7477863" cy="1383665"/>
          </a:xfrm>
          <a:prstGeom prst="rect">
            <a:avLst/>
          </a:prstGeom>
          <a:noFill/>
        </p:spPr>
        <p:txBody>
          <a:bodyPr wrap="square" rtlCol="0">
            <a:spAutoFit/>
          </a:bodyPr>
          <a:lstStyle/>
          <a:p>
            <a:r>
              <a:rPr lang="zh-CN" altLang="zh-CN" sz="2100" b="1" dirty="0">
                <a:solidFill>
                  <a:srgbClr val="002060"/>
                </a:solidFill>
                <a:latin typeface="+mn-lt"/>
                <a:ea typeface="+mn-lt"/>
                <a:cs typeface="+mn-lt"/>
              </a:rPr>
              <a:t>建立</a:t>
            </a:r>
            <a:r>
              <a:rPr lang="zh-CN" altLang="zh-CN" sz="2100" b="1" dirty="0">
                <a:solidFill>
                  <a:srgbClr val="C00000"/>
                </a:solidFill>
                <a:latin typeface="+mn-lt"/>
                <a:ea typeface="+mn-lt"/>
                <a:cs typeface="+mn-lt"/>
              </a:rPr>
              <a:t>学术预警制度</a:t>
            </a:r>
            <a:r>
              <a:rPr lang="zh-CN" altLang="zh-CN" sz="2100" b="1" dirty="0">
                <a:solidFill>
                  <a:srgbClr val="002060"/>
                </a:solidFill>
                <a:latin typeface="+mn-lt"/>
                <a:ea typeface="+mn-lt"/>
                <a:cs typeface="+mn-lt"/>
              </a:rPr>
              <a:t>，规范论文发表管理，实行科研诚信黑名单机制，营造良好的学术风气；</a:t>
            </a:r>
            <a:r>
              <a:rPr lang="zh-CN" altLang="zh-CN" sz="2100" b="1" dirty="0">
                <a:solidFill>
                  <a:srgbClr val="002060"/>
                </a:solidFill>
                <a:latin typeface="+mn-lt"/>
                <a:ea typeface="+mn-lt"/>
                <a:cs typeface="+mn-lt"/>
                <a:sym typeface="+mn-ea"/>
              </a:rPr>
              <a:t>力争学校本年度技术服务到款额达到</a:t>
            </a:r>
            <a:r>
              <a:rPr lang="en-US" altLang="zh-CN" sz="2100" b="1" dirty="0">
                <a:solidFill>
                  <a:srgbClr val="C00000"/>
                </a:solidFill>
                <a:latin typeface="+mn-lt"/>
                <a:ea typeface="+mn-lt"/>
                <a:cs typeface="+mn-lt"/>
                <a:sym typeface="+mn-ea"/>
              </a:rPr>
              <a:t>500</a:t>
            </a:r>
            <a:r>
              <a:rPr lang="zh-CN" altLang="zh-CN" sz="2100" b="1" dirty="0">
                <a:solidFill>
                  <a:srgbClr val="C00000"/>
                </a:solidFill>
                <a:latin typeface="+mn-lt"/>
                <a:ea typeface="+mn-lt"/>
                <a:cs typeface="+mn-lt"/>
                <a:sym typeface="+mn-ea"/>
              </a:rPr>
              <a:t>万元</a:t>
            </a:r>
            <a:r>
              <a:rPr lang="zh-CN" altLang="en-US" sz="2100" b="1" dirty="0">
                <a:solidFill>
                  <a:srgbClr val="C00000"/>
                </a:solidFill>
                <a:latin typeface="+mn-lt"/>
                <a:ea typeface="+mn-lt"/>
                <a:cs typeface="+mn-lt"/>
                <a:sym typeface="+mn-ea"/>
              </a:rPr>
              <a:t> </a:t>
            </a:r>
            <a:endParaRPr lang="zh-CN" altLang="en-US" sz="2100" b="1" dirty="0">
              <a:solidFill>
                <a:srgbClr val="C00000"/>
              </a:solidFill>
              <a:latin typeface="+mn-lt"/>
              <a:ea typeface="+mn-lt"/>
              <a:cs typeface="+mn-lt"/>
            </a:endParaRPr>
          </a:p>
          <a:p>
            <a:endParaRPr lang="zh-CN" altLang="en-US" sz="2100" b="1" dirty="0">
              <a:solidFill>
                <a:srgbClr val="002060"/>
              </a:solidFill>
              <a:latin typeface="+mn-lt"/>
              <a:ea typeface="+mn-lt"/>
              <a:cs typeface="+mn-lt"/>
            </a:endParaRPr>
          </a:p>
        </p:txBody>
      </p:sp>
      <p:grpSp>
        <p:nvGrpSpPr>
          <p:cNvPr id="22" name="组合 21"/>
          <p:cNvGrpSpPr/>
          <p:nvPr/>
        </p:nvGrpSpPr>
        <p:grpSpPr>
          <a:xfrm>
            <a:off x="817797" y="1603058"/>
            <a:ext cx="276701" cy="1710690"/>
            <a:chOff x="2523" y="3799"/>
            <a:chExt cx="581" cy="3592"/>
          </a:xfrm>
        </p:grpSpPr>
        <p:sp>
          <p:nvSpPr>
            <p:cNvPr id="9" name="燕尾形 47"/>
            <p:cNvSpPr/>
            <p:nvPr>
              <p:custDataLst>
                <p:tags r:id="rId1"/>
              </p:custDataLst>
            </p:nvPr>
          </p:nvSpPr>
          <p:spPr>
            <a:xfrm>
              <a:off x="2523" y="3799"/>
              <a:ext cx="580" cy="42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0" name="燕尾形 64"/>
            <p:cNvSpPr/>
            <p:nvPr>
              <p:custDataLst>
                <p:tags r:id="rId2"/>
              </p:custDataLst>
            </p:nvPr>
          </p:nvSpPr>
          <p:spPr>
            <a:xfrm>
              <a:off x="2524" y="4971"/>
              <a:ext cx="580" cy="42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1" name="燕尾形 64"/>
            <p:cNvSpPr/>
            <p:nvPr>
              <p:custDataLst>
                <p:tags r:id="rId3"/>
              </p:custDataLst>
            </p:nvPr>
          </p:nvSpPr>
          <p:spPr>
            <a:xfrm>
              <a:off x="2523" y="6967"/>
              <a:ext cx="580" cy="424"/>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0000" lnSpcReduction="20000"/>
            </a:bodyPr>
            <a:lstStyle/>
            <a:p>
              <a:pPr algn="ctr">
                <a:lnSpc>
                  <a:spcPct val="12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92918" y="284163"/>
            <a:ext cx="7203281" cy="460375"/>
          </a:xfrm>
          <a:noFill/>
        </p:spPr>
        <p:txBody>
          <a:bodyPr wrap="square" rtlCol="0">
            <a:spAutoFit/>
          </a:bodyPr>
          <a:lstStyle/>
          <a:p>
            <a:pPr eaLnBrk="1" hangingPunct="1"/>
            <a:r>
              <a:rPr lang="zh-CN" altLang="en-US" sz="2400" dirty="0">
                <a:solidFill>
                  <a:srgbClr val="002060"/>
                </a:solidFill>
                <a:latin typeface="+mj-ea"/>
                <a:cs typeface="+mn-cs"/>
              </a:rPr>
              <a:t>五</a:t>
            </a:r>
            <a:r>
              <a:rPr lang="zh-CN" altLang="zh-CN" sz="2400" dirty="0">
                <a:solidFill>
                  <a:srgbClr val="002060"/>
                </a:solidFill>
                <a:latin typeface="+mj-ea"/>
                <a:cs typeface="+mn-cs"/>
              </a:rPr>
              <a:t>、</a:t>
            </a:r>
            <a:r>
              <a:rPr lang="zh-CN" altLang="en-US" sz="2400" dirty="0">
                <a:solidFill>
                  <a:srgbClr val="002060"/>
                </a:solidFill>
                <a:latin typeface="+mj-ea"/>
                <a:cs typeface="+mn-cs"/>
              </a:rPr>
              <a:t>聚焦行业</a:t>
            </a:r>
            <a:r>
              <a:rPr lang="zh-CN" altLang="zh-CN" sz="2400" dirty="0">
                <a:solidFill>
                  <a:srgbClr val="002060"/>
                </a:solidFill>
                <a:latin typeface="+mj-ea"/>
                <a:cs typeface="+mn-cs"/>
              </a:rPr>
              <a:t>科</a:t>
            </a:r>
            <a:r>
              <a:rPr lang="zh-CN" altLang="en-US" sz="2400" dirty="0">
                <a:solidFill>
                  <a:srgbClr val="002060"/>
                </a:solidFill>
                <a:latin typeface="+mj-ea"/>
                <a:cs typeface="+mn-cs"/>
              </a:rPr>
              <a:t>学</a:t>
            </a:r>
            <a:r>
              <a:rPr lang="zh-CN" altLang="zh-CN" sz="2400" dirty="0">
                <a:solidFill>
                  <a:srgbClr val="002060"/>
                </a:solidFill>
                <a:latin typeface="+mj-ea"/>
                <a:cs typeface="+mn-cs"/>
              </a:rPr>
              <a:t>技</a:t>
            </a:r>
            <a:r>
              <a:rPr lang="zh-CN" altLang="en-US" sz="2400" dirty="0">
                <a:solidFill>
                  <a:srgbClr val="002060"/>
                </a:solidFill>
                <a:latin typeface="+mj-ea"/>
                <a:cs typeface="+mn-cs"/>
              </a:rPr>
              <a:t>术</a:t>
            </a:r>
            <a:r>
              <a:rPr lang="zh-CN" altLang="zh-CN" sz="2400" dirty="0">
                <a:solidFill>
                  <a:srgbClr val="002060"/>
                </a:solidFill>
                <a:latin typeface="+mj-ea"/>
                <a:cs typeface="+mn-cs"/>
              </a:rPr>
              <a:t>，提升社会服务能力</a:t>
            </a:r>
          </a:p>
        </p:txBody>
      </p:sp>
      <p:sp>
        <p:nvSpPr>
          <p:cNvPr id="6" name="文本框 5"/>
          <p:cNvSpPr txBox="1"/>
          <p:nvPr/>
        </p:nvSpPr>
        <p:spPr>
          <a:xfrm>
            <a:off x="629562" y="1005576"/>
            <a:ext cx="4536504" cy="460375"/>
          </a:xfrm>
          <a:prstGeom prst="rect">
            <a:avLst/>
          </a:prstGeom>
          <a:noFill/>
        </p:spPr>
        <p:txBody>
          <a:bodyPr wrap="square" rtlCol="0">
            <a:spAutoFit/>
          </a:bodyPr>
          <a:lstStyle>
            <a:defPPr>
              <a:defRPr lang="zh-CN"/>
            </a:defPPr>
            <a:lvl1pPr lvl="0">
              <a:defRPr sz="3200" b="1">
                <a:solidFill>
                  <a:srgbClr val="002060"/>
                </a:solidFill>
                <a:latin typeface="+mj-ea"/>
                <a:ea typeface="+mj-ea"/>
              </a:defRPr>
            </a:lvl1pPr>
          </a:lstStyle>
          <a:p>
            <a:r>
              <a:rPr lang="en-US" altLang="zh-CN" sz="2400" dirty="0"/>
              <a:t>14.</a:t>
            </a:r>
            <a:r>
              <a:rPr lang="zh-CN" altLang="zh-CN" sz="2400" dirty="0"/>
              <a:t>做好社会服务工作</a:t>
            </a:r>
          </a:p>
        </p:txBody>
      </p:sp>
      <p:sp>
        <p:nvSpPr>
          <p:cNvPr id="3" name="矩形 2"/>
          <p:cNvSpPr/>
          <p:nvPr/>
        </p:nvSpPr>
        <p:spPr>
          <a:xfrm>
            <a:off x="1167594" y="1493295"/>
            <a:ext cx="7562867" cy="737235"/>
          </a:xfrm>
          <a:prstGeom prst="rect">
            <a:avLst/>
          </a:prstGeom>
          <a:noFill/>
        </p:spPr>
        <p:txBody>
          <a:bodyPr wrap="square" rtlCol="0">
            <a:spAutoFit/>
          </a:bodyPr>
          <a:lstStyle/>
          <a:p>
            <a:r>
              <a:rPr lang="zh-CN" altLang="zh-CN" sz="2100" b="1" dirty="0">
                <a:solidFill>
                  <a:srgbClr val="C00000"/>
                </a:solidFill>
                <a:latin typeface="+mn-lt"/>
                <a:ea typeface="+mn-lt"/>
                <a:cs typeface="+mn-lt"/>
              </a:rPr>
              <a:t>共建</a:t>
            </a:r>
            <a:r>
              <a:rPr lang="zh-CN" altLang="zh-CN" sz="2100" b="1" dirty="0">
                <a:solidFill>
                  <a:srgbClr val="002060"/>
                </a:solidFill>
                <a:latin typeface="+mn-lt"/>
                <a:ea typeface="+mn-lt"/>
                <a:cs typeface="+mn-lt"/>
              </a:rPr>
              <a:t>长三角电子信息职业教育集团人才培养公共实训</a:t>
            </a:r>
            <a:r>
              <a:rPr lang="zh-CN" altLang="zh-CN" sz="2100" b="1" dirty="0">
                <a:solidFill>
                  <a:srgbClr val="C00000"/>
                </a:solidFill>
                <a:latin typeface="+mn-lt"/>
                <a:ea typeface="+mn-lt"/>
                <a:cs typeface="+mn-lt"/>
              </a:rPr>
              <a:t>基地</a:t>
            </a:r>
            <a:r>
              <a:rPr lang="zh-CN" altLang="zh-CN" sz="2100" b="1" dirty="0">
                <a:solidFill>
                  <a:srgbClr val="002060"/>
                </a:solidFill>
                <a:latin typeface="+mn-lt"/>
                <a:ea typeface="+mn-lt"/>
                <a:cs typeface="+mn-lt"/>
              </a:rPr>
              <a:t>，共建技术技能</a:t>
            </a:r>
            <a:r>
              <a:rPr lang="zh-CN" altLang="zh-CN" sz="2100" b="1" dirty="0">
                <a:solidFill>
                  <a:srgbClr val="C00000"/>
                </a:solidFill>
                <a:latin typeface="+mn-lt"/>
                <a:ea typeface="+mn-lt"/>
                <a:cs typeface="+mn-lt"/>
              </a:rPr>
              <a:t>培训中心</a:t>
            </a:r>
            <a:r>
              <a:rPr lang="zh-CN" altLang="en-US" sz="2100" b="1" dirty="0">
                <a:solidFill>
                  <a:srgbClr val="C00000"/>
                </a:solidFill>
                <a:latin typeface="+mn-lt"/>
                <a:ea typeface="+mn-lt"/>
                <a:cs typeface="+mn-lt"/>
              </a:rPr>
              <a:t> </a:t>
            </a:r>
          </a:p>
        </p:txBody>
      </p:sp>
      <p:sp>
        <p:nvSpPr>
          <p:cNvPr id="18" name="矩形 17"/>
          <p:cNvSpPr/>
          <p:nvPr/>
        </p:nvSpPr>
        <p:spPr>
          <a:xfrm>
            <a:off x="1151797" y="2258013"/>
            <a:ext cx="7578664" cy="737235"/>
          </a:xfrm>
          <a:prstGeom prst="rect">
            <a:avLst/>
          </a:prstGeom>
          <a:noFill/>
        </p:spPr>
        <p:txBody>
          <a:bodyPr wrap="square" rtlCol="0">
            <a:spAutoFit/>
          </a:bodyPr>
          <a:lstStyle/>
          <a:p>
            <a:r>
              <a:rPr lang="zh-CN" altLang="zh-CN" sz="2100" b="1" dirty="0">
                <a:solidFill>
                  <a:srgbClr val="002060"/>
                </a:solidFill>
                <a:latin typeface="+mn-lt"/>
                <a:ea typeface="+mn-lt"/>
                <a:cs typeface="+mn-lt"/>
              </a:rPr>
              <a:t>落实与楚雄彝族自治州人民政府职教合作实施方案，推进</a:t>
            </a:r>
            <a:r>
              <a:rPr lang="zh-CN" altLang="zh-CN" sz="2100" b="1" dirty="0">
                <a:solidFill>
                  <a:srgbClr val="C00000"/>
                </a:solidFill>
                <a:latin typeface="+mn-lt"/>
                <a:ea typeface="+mn-lt"/>
                <a:cs typeface="+mn-lt"/>
              </a:rPr>
              <a:t>对口帮扶</a:t>
            </a:r>
            <a:r>
              <a:rPr lang="zh-CN" altLang="zh-CN" sz="2100" b="1" dirty="0">
                <a:solidFill>
                  <a:srgbClr val="002060"/>
                </a:solidFill>
                <a:latin typeface="+mn-lt"/>
                <a:ea typeface="+mn-lt"/>
                <a:cs typeface="+mn-lt"/>
              </a:rPr>
              <a:t>新疆喀职院、克拉玛依职院职业教育发展</a:t>
            </a:r>
            <a:r>
              <a:rPr lang="zh-CN" altLang="en-US" sz="2100" b="1" dirty="0">
                <a:solidFill>
                  <a:srgbClr val="002060"/>
                </a:solidFill>
                <a:latin typeface="+mn-lt"/>
                <a:ea typeface="+mn-lt"/>
                <a:cs typeface="+mn-lt"/>
              </a:rPr>
              <a:t> </a:t>
            </a:r>
          </a:p>
        </p:txBody>
      </p:sp>
      <p:sp>
        <p:nvSpPr>
          <p:cNvPr id="19" name="矩形 18"/>
          <p:cNvSpPr/>
          <p:nvPr/>
        </p:nvSpPr>
        <p:spPr>
          <a:xfrm>
            <a:off x="1275538" y="3003683"/>
            <a:ext cx="7454923" cy="737235"/>
          </a:xfrm>
          <a:prstGeom prst="rect">
            <a:avLst/>
          </a:prstGeom>
          <a:noFill/>
        </p:spPr>
        <p:txBody>
          <a:bodyPr wrap="square" rtlCol="0">
            <a:spAutoFit/>
          </a:bodyPr>
          <a:lstStyle/>
          <a:p>
            <a:r>
              <a:rPr lang="zh-CN" altLang="zh-CN" sz="2100" b="1" dirty="0">
                <a:solidFill>
                  <a:srgbClr val="002060"/>
                </a:solidFill>
                <a:latin typeface="+mn-lt"/>
                <a:ea typeface="+mn-lt"/>
                <a:cs typeface="+mn-lt"/>
              </a:rPr>
              <a:t>开展电子信息技术、先进制造业和现代服务业的技术技能</a:t>
            </a:r>
            <a:r>
              <a:rPr lang="zh-CN" altLang="zh-CN" sz="2100" b="1" dirty="0">
                <a:solidFill>
                  <a:srgbClr val="C00000"/>
                </a:solidFill>
                <a:latin typeface="+mn-lt"/>
                <a:ea typeface="+mn-lt"/>
                <a:cs typeface="+mn-lt"/>
              </a:rPr>
              <a:t>培训服务及鉴定服务</a:t>
            </a:r>
            <a:r>
              <a:rPr lang="en-US" altLang="zh-CN" sz="2100" b="1" dirty="0">
                <a:solidFill>
                  <a:srgbClr val="C00000"/>
                </a:solidFill>
                <a:latin typeface="+mn-lt"/>
                <a:ea typeface="+mn-lt"/>
                <a:cs typeface="+mn-lt"/>
              </a:rPr>
              <a:t> </a:t>
            </a:r>
            <a:endParaRPr lang="zh-CN" altLang="en-US" sz="2100" b="1" dirty="0">
              <a:solidFill>
                <a:srgbClr val="C00000"/>
              </a:solidFill>
              <a:latin typeface="+mn-lt"/>
              <a:ea typeface="+mn-lt"/>
              <a:cs typeface="+mn-lt"/>
            </a:endParaRPr>
          </a:p>
        </p:txBody>
      </p:sp>
      <p:sp>
        <p:nvSpPr>
          <p:cNvPr id="20" name="矩形 19"/>
          <p:cNvSpPr/>
          <p:nvPr/>
        </p:nvSpPr>
        <p:spPr>
          <a:xfrm>
            <a:off x="1275539" y="3806794"/>
            <a:ext cx="7670948" cy="414020"/>
          </a:xfrm>
          <a:prstGeom prst="rect">
            <a:avLst/>
          </a:prstGeom>
          <a:noFill/>
        </p:spPr>
        <p:txBody>
          <a:bodyPr wrap="square" rtlCol="0">
            <a:spAutoFit/>
          </a:bodyPr>
          <a:lstStyle/>
          <a:p>
            <a:r>
              <a:rPr lang="zh-CN" altLang="zh-CN" sz="2100" b="1" dirty="0">
                <a:solidFill>
                  <a:srgbClr val="C00000"/>
                </a:solidFill>
                <a:latin typeface="+mn-lt"/>
                <a:ea typeface="+mn-lt"/>
              </a:rPr>
              <a:t>拓展</a:t>
            </a:r>
            <a:r>
              <a:rPr lang="zh-CN" altLang="zh-CN" sz="2100" b="1" dirty="0">
                <a:solidFill>
                  <a:srgbClr val="002060"/>
                </a:solidFill>
                <a:latin typeface="+mn-lt"/>
                <a:ea typeface="+mn-lt"/>
              </a:rPr>
              <a:t>面向中小学生、</a:t>
            </a:r>
            <a:r>
              <a:rPr lang="zh-CN" altLang="en-US" sz="2100" b="1" dirty="0">
                <a:solidFill>
                  <a:srgbClr val="002060"/>
                </a:solidFill>
                <a:latin typeface="+mn-lt"/>
                <a:ea typeface="+mn-lt"/>
              </a:rPr>
              <a:t>退役军人、</a:t>
            </a:r>
            <a:r>
              <a:rPr lang="zh-CN" altLang="zh-CN" sz="2100" b="1" dirty="0">
                <a:solidFill>
                  <a:srgbClr val="002060"/>
                </a:solidFill>
                <a:latin typeface="+mn-lt"/>
                <a:ea typeface="+mn-lt"/>
              </a:rPr>
              <a:t>社区及老人的职业体验及服务</a:t>
            </a:r>
            <a:r>
              <a:rPr lang="en-US" altLang="zh-CN" sz="2100" b="1" dirty="0">
                <a:solidFill>
                  <a:srgbClr val="002060"/>
                </a:solidFill>
              </a:rPr>
              <a:t> </a:t>
            </a:r>
            <a:endParaRPr lang="zh-CN" altLang="en-US" sz="2100" b="1" dirty="0">
              <a:solidFill>
                <a:srgbClr val="002060"/>
              </a:solidFill>
            </a:endParaRPr>
          </a:p>
        </p:txBody>
      </p:sp>
      <p:grpSp>
        <p:nvGrpSpPr>
          <p:cNvPr id="29" name="组合 28"/>
          <p:cNvGrpSpPr/>
          <p:nvPr/>
        </p:nvGrpSpPr>
        <p:grpSpPr>
          <a:xfrm>
            <a:off x="781191" y="1591151"/>
            <a:ext cx="276225" cy="2553176"/>
            <a:chOff x="2323" y="3296"/>
            <a:chExt cx="580" cy="5361"/>
          </a:xfrm>
        </p:grpSpPr>
        <p:sp>
          <p:nvSpPr>
            <p:cNvPr id="23" name="燕尾形 47"/>
            <p:cNvSpPr/>
            <p:nvPr>
              <p:custDataLst>
                <p:tags r:id="rId1"/>
              </p:custDataLst>
            </p:nvPr>
          </p:nvSpPr>
          <p:spPr>
            <a:xfrm>
              <a:off x="2323" y="3296"/>
              <a:ext cx="580" cy="42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85000" lnSpcReduction="20000"/>
            </a:bodyPr>
            <a:lstStyle/>
            <a:p>
              <a:pPr algn="ctr">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24" name="燕尾形 64"/>
            <p:cNvSpPr/>
            <p:nvPr>
              <p:custDataLst>
                <p:tags r:id="rId2"/>
              </p:custDataLst>
            </p:nvPr>
          </p:nvSpPr>
          <p:spPr>
            <a:xfrm>
              <a:off x="2323" y="4900"/>
              <a:ext cx="580" cy="42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85000" lnSpcReduction="20000"/>
            </a:bodyPr>
            <a:lstStyle/>
            <a:p>
              <a:pPr algn="ctr">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26" name="燕尾形 47"/>
            <p:cNvSpPr/>
            <p:nvPr>
              <p:custDataLst>
                <p:tags r:id="rId3"/>
              </p:custDataLst>
            </p:nvPr>
          </p:nvSpPr>
          <p:spPr>
            <a:xfrm>
              <a:off x="2323" y="6616"/>
              <a:ext cx="580" cy="42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85000" lnSpcReduction="20000"/>
            </a:bodyPr>
            <a:lstStyle/>
            <a:p>
              <a:pPr algn="ctr">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27" name="燕尾形 64"/>
            <p:cNvSpPr/>
            <p:nvPr>
              <p:custDataLst>
                <p:tags r:id="rId4"/>
              </p:custDataLst>
            </p:nvPr>
          </p:nvSpPr>
          <p:spPr>
            <a:xfrm>
              <a:off x="2323" y="8232"/>
              <a:ext cx="580" cy="42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85000" lnSpcReduction="20000"/>
            </a:bodyPr>
            <a:lstStyle/>
            <a:p>
              <a:pPr algn="ctr">
                <a:defRPr/>
              </a:pPr>
              <a:endParaRPr lang="zh-CN" altLang="en-US" sz="1050">
                <a:solidFill>
                  <a:schemeClr val="tx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92918" y="-85090"/>
            <a:ext cx="7203281" cy="1198880"/>
          </a:xfrm>
          <a:noFill/>
        </p:spPr>
        <p:txBody>
          <a:bodyPr wrap="square" rtlCol="0">
            <a:spAutoFit/>
          </a:bodyPr>
          <a:lstStyle/>
          <a:p>
            <a:pPr eaLnBrk="1" hangingPunct="1"/>
            <a:br>
              <a:rPr lang="en-US" altLang="zh-CN" sz="2400" dirty="0">
                <a:solidFill>
                  <a:srgbClr val="002060"/>
                </a:solidFill>
                <a:latin typeface="+mj-ea"/>
                <a:cs typeface="+mn-cs"/>
              </a:rPr>
            </a:br>
            <a:r>
              <a:rPr lang="zh-CN" altLang="zh-CN" sz="2400" dirty="0">
                <a:solidFill>
                  <a:srgbClr val="002060"/>
                </a:solidFill>
                <a:latin typeface="+mj-ea"/>
                <a:cs typeface="+mn-cs"/>
              </a:rPr>
              <a:t>六、建设美丽和谐校园，提高管理服务效能</a:t>
            </a:r>
            <a:br>
              <a:rPr lang="zh-CN" altLang="zh-CN" sz="2400" dirty="0">
                <a:solidFill>
                  <a:srgbClr val="002060"/>
                </a:solidFill>
                <a:latin typeface="+mj-ea"/>
                <a:cs typeface="+mn-cs"/>
              </a:rPr>
            </a:br>
            <a:endParaRPr lang="zh-CN" altLang="zh-CN" sz="2400" dirty="0">
              <a:solidFill>
                <a:srgbClr val="002060"/>
              </a:solidFill>
              <a:latin typeface="+mj-ea"/>
              <a:cs typeface="+mn-cs"/>
            </a:endParaRPr>
          </a:p>
        </p:txBody>
      </p:sp>
      <p:sp>
        <p:nvSpPr>
          <p:cNvPr id="6" name="文本框 5"/>
          <p:cNvSpPr txBox="1"/>
          <p:nvPr/>
        </p:nvSpPr>
        <p:spPr>
          <a:xfrm>
            <a:off x="629562" y="1005576"/>
            <a:ext cx="4536504" cy="460375"/>
          </a:xfrm>
          <a:prstGeom prst="rect">
            <a:avLst/>
          </a:prstGeom>
          <a:noFill/>
        </p:spPr>
        <p:txBody>
          <a:bodyPr wrap="square" rtlCol="0">
            <a:spAutoFit/>
          </a:bodyPr>
          <a:lstStyle>
            <a:defPPr>
              <a:defRPr lang="zh-CN"/>
            </a:defPPr>
            <a:lvl1pPr lvl="0">
              <a:defRPr sz="3200" b="1">
                <a:solidFill>
                  <a:srgbClr val="002060"/>
                </a:solidFill>
                <a:latin typeface="+mj-ea"/>
                <a:ea typeface="+mj-ea"/>
              </a:defRPr>
            </a:lvl1pPr>
          </a:lstStyle>
          <a:p>
            <a:r>
              <a:rPr lang="en-US" altLang="zh-CN" sz="2400" dirty="0"/>
              <a:t>15.</a:t>
            </a:r>
            <a:r>
              <a:rPr lang="zh-CN" altLang="zh-CN" sz="2400" dirty="0"/>
              <a:t>做好疫情防控常态化工作</a:t>
            </a:r>
          </a:p>
        </p:txBody>
      </p:sp>
      <p:sp>
        <p:nvSpPr>
          <p:cNvPr id="3" name="矩形 2"/>
          <p:cNvSpPr/>
          <p:nvPr/>
        </p:nvSpPr>
        <p:spPr>
          <a:xfrm>
            <a:off x="1200934" y="1431855"/>
            <a:ext cx="7583533" cy="1060450"/>
          </a:xfrm>
          <a:prstGeom prst="rect">
            <a:avLst/>
          </a:prstGeom>
          <a:noFill/>
        </p:spPr>
        <p:txBody>
          <a:bodyPr wrap="square" rtlCol="0">
            <a:spAutoFit/>
          </a:bodyPr>
          <a:lstStyle/>
          <a:p>
            <a:r>
              <a:rPr lang="zh-CN" altLang="zh-CN" sz="2100" b="1" dirty="0">
                <a:solidFill>
                  <a:srgbClr val="C00000"/>
                </a:solidFill>
                <a:latin typeface="+mn-lt"/>
                <a:ea typeface="+mn-lt"/>
                <a:cs typeface="+mn-lt"/>
              </a:rPr>
              <a:t>慎终如始抓好校园常态化疫情防控</a:t>
            </a:r>
            <a:r>
              <a:rPr lang="zh-CN" altLang="zh-CN" sz="2100" b="1" dirty="0">
                <a:solidFill>
                  <a:srgbClr val="002060"/>
                </a:solidFill>
                <a:latin typeface="+mn-lt"/>
                <a:ea typeface="+mn-lt"/>
                <a:cs typeface="+mn-lt"/>
              </a:rPr>
              <a:t>，完善预案、落实责任，落小、落细防控措施，规范处理学生发热应急事件，做好防控隔离、宣传教育，牢牢守住校园健康的安全防线</a:t>
            </a:r>
            <a:r>
              <a:rPr lang="en-US" altLang="zh-CN" sz="2100" b="1" dirty="0">
                <a:solidFill>
                  <a:srgbClr val="002060"/>
                </a:solidFill>
                <a:latin typeface="+mn-lt"/>
                <a:ea typeface="+mn-lt"/>
                <a:cs typeface="+mn-lt"/>
              </a:rPr>
              <a:t> </a:t>
            </a:r>
            <a:endParaRPr lang="zh-CN" altLang="en-US" sz="2100" b="1" dirty="0">
              <a:solidFill>
                <a:srgbClr val="002060"/>
              </a:solidFill>
              <a:latin typeface="+mn-lt"/>
              <a:ea typeface="+mn-lt"/>
              <a:cs typeface="+mn-lt"/>
            </a:endParaRPr>
          </a:p>
        </p:txBody>
      </p:sp>
      <p:sp>
        <p:nvSpPr>
          <p:cNvPr id="28" name="矩形 27"/>
          <p:cNvSpPr/>
          <p:nvPr/>
        </p:nvSpPr>
        <p:spPr>
          <a:xfrm>
            <a:off x="1204915" y="3327834"/>
            <a:ext cx="7417535" cy="737235"/>
          </a:xfrm>
          <a:prstGeom prst="rect">
            <a:avLst/>
          </a:prstGeom>
          <a:noFill/>
        </p:spPr>
        <p:txBody>
          <a:bodyPr wrap="square" rtlCol="0">
            <a:spAutoFit/>
          </a:bodyPr>
          <a:lstStyle/>
          <a:p>
            <a:r>
              <a:rPr lang="zh-CN" altLang="zh-CN" sz="2100" b="1" dirty="0">
                <a:solidFill>
                  <a:srgbClr val="002060"/>
                </a:solidFill>
                <a:latin typeface="+mn-lt"/>
                <a:ea typeface="+mn-lt"/>
                <a:cs typeface="+mn-lt"/>
              </a:rPr>
              <a:t>强化重点环节管控，加强食堂进口冷链接触人员等校内群体定期核酸检测，推进教职员工疫苗接种工作</a:t>
            </a:r>
            <a:r>
              <a:rPr lang="en-US" altLang="zh-CN" sz="2100" b="1" dirty="0">
                <a:solidFill>
                  <a:srgbClr val="002060"/>
                </a:solidFill>
                <a:latin typeface="+mn-lt"/>
                <a:ea typeface="+mn-lt"/>
                <a:cs typeface="+mn-lt"/>
              </a:rPr>
              <a:t> </a:t>
            </a:r>
            <a:endParaRPr lang="zh-CN" altLang="zh-CN" sz="2100" b="1" dirty="0">
              <a:solidFill>
                <a:srgbClr val="002060"/>
              </a:solidFill>
              <a:latin typeface="+mn-lt"/>
              <a:ea typeface="+mn-lt"/>
              <a:cs typeface="+mn-lt"/>
            </a:endParaRPr>
          </a:p>
        </p:txBody>
      </p:sp>
      <p:sp>
        <p:nvSpPr>
          <p:cNvPr id="100" name="文本框 99"/>
          <p:cNvSpPr txBox="1"/>
          <p:nvPr/>
        </p:nvSpPr>
        <p:spPr>
          <a:xfrm>
            <a:off x="1189196" y="2524006"/>
            <a:ext cx="7487260" cy="737235"/>
          </a:xfrm>
          <a:prstGeom prst="rect">
            <a:avLst/>
          </a:prstGeom>
          <a:noFill/>
        </p:spPr>
        <p:txBody>
          <a:bodyPr wrap="square" rtlCol="0">
            <a:spAutoFit/>
          </a:bodyPr>
          <a:lstStyle>
            <a:defPPr>
              <a:defRPr lang="zh-CN"/>
            </a:defPPr>
            <a:lvl1pPr>
              <a:lnSpc>
                <a:spcPct val="150000"/>
              </a:lnSpc>
              <a:defRPr sz="2800" b="1">
                <a:solidFill>
                  <a:srgbClr val="002060"/>
                </a:solidFill>
              </a:defRPr>
            </a:lvl1pPr>
          </a:lstStyle>
          <a:p>
            <a:pPr>
              <a:lnSpc>
                <a:spcPct val="100000"/>
              </a:lnSpc>
            </a:pPr>
            <a:r>
              <a:rPr lang="zh-CN" altLang="zh-CN" sz="2100" dirty="0">
                <a:latin typeface="+mn-lt"/>
                <a:ea typeface="+mn-lt"/>
                <a:cs typeface="+mn-lt"/>
              </a:rPr>
              <a:t>强化重点场所管理，做好教室、实训室、图书馆、食堂等重点区域的通风、消毒工作</a:t>
            </a:r>
            <a:r>
              <a:rPr lang="zh-CN" altLang="en-US" sz="2100" dirty="0">
                <a:latin typeface="+mn-lt"/>
                <a:ea typeface="+mn-lt"/>
                <a:cs typeface="+mn-lt"/>
              </a:rPr>
              <a:t> </a:t>
            </a:r>
            <a:endParaRPr lang="zh-CN" altLang="zh-CN" sz="2100" dirty="0">
              <a:latin typeface="+mn-lt"/>
              <a:ea typeface="+mn-lt"/>
              <a:cs typeface="+mn-lt"/>
            </a:endParaRPr>
          </a:p>
        </p:txBody>
      </p:sp>
      <p:sp>
        <p:nvSpPr>
          <p:cNvPr id="9" name="燕尾形 47"/>
          <p:cNvSpPr/>
          <p:nvPr>
            <p:custDataLst>
              <p:tags r:id="rId1"/>
            </p:custDataLst>
          </p:nvPr>
        </p:nvSpPr>
        <p:spPr>
          <a:xfrm>
            <a:off x="811154" y="1545636"/>
            <a:ext cx="276225" cy="202406"/>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0" name="燕尾形 64"/>
          <p:cNvSpPr/>
          <p:nvPr>
            <p:custDataLst>
              <p:tags r:id="rId2"/>
            </p:custDataLst>
          </p:nvPr>
        </p:nvSpPr>
        <p:spPr>
          <a:xfrm>
            <a:off x="811154" y="2679762"/>
            <a:ext cx="276225" cy="202406"/>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85000" lnSpcReduction="20000"/>
          </a:bodyPr>
          <a:lstStyle/>
          <a:p>
            <a:pPr algn="ctr">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1" name="燕尾形 47"/>
          <p:cNvSpPr/>
          <p:nvPr>
            <p:custDataLst>
              <p:tags r:id="rId3"/>
            </p:custDataLst>
          </p:nvPr>
        </p:nvSpPr>
        <p:spPr>
          <a:xfrm>
            <a:off x="811154" y="3394348"/>
            <a:ext cx="276225" cy="202321"/>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85000" lnSpcReduction="20000"/>
          </a:bodyPr>
          <a:lstStyle/>
          <a:p>
            <a:pPr algn="ctr">
              <a:defRPr/>
            </a:pPr>
            <a:endParaRPr lang="zh-CN" altLang="en-US" sz="1050">
              <a:solidFill>
                <a:schemeClr val="tx1"/>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811154" y="1554685"/>
            <a:ext cx="276225" cy="2067878"/>
            <a:chOff x="2497" y="3596"/>
            <a:chExt cx="580" cy="4342"/>
          </a:xfrm>
        </p:grpSpPr>
        <p:sp>
          <p:nvSpPr>
            <p:cNvPr id="12" name="燕尾形 47"/>
            <p:cNvSpPr/>
            <p:nvPr>
              <p:custDataLst>
                <p:tags r:id="rId4"/>
              </p:custDataLst>
            </p:nvPr>
          </p:nvSpPr>
          <p:spPr>
            <a:xfrm>
              <a:off x="2497" y="3596"/>
              <a:ext cx="580" cy="869"/>
            </a:xfrm>
            <a:prstGeom prst="chevron">
              <a:avLst/>
            </a:prstGeom>
            <a:noFill/>
          </p:spPr>
          <p:txBody>
            <a:bodyPr wrap="square" rtlCol="0">
              <a:spAutoFit/>
            </a:bodyPr>
            <a:lstStyle/>
            <a:p>
              <a:endParaRPr lang="zh-CN" altLang="en-US" sz="2100" b="1">
                <a:solidFill>
                  <a:srgbClr val="002060"/>
                </a:solidFill>
              </a:endParaRPr>
            </a:p>
          </p:txBody>
        </p:sp>
        <p:sp>
          <p:nvSpPr>
            <p:cNvPr id="13" name="燕尾形 64"/>
            <p:cNvSpPr/>
            <p:nvPr>
              <p:custDataLst>
                <p:tags r:id="rId5"/>
              </p:custDataLst>
            </p:nvPr>
          </p:nvSpPr>
          <p:spPr>
            <a:xfrm>
              <a:off x="2497" y="5419"/>
              <a:ext cx="580" cy="869"/>
            </a:xfrm>
            <a:prstGeom prst="chevron">
              <a:avLst/>
            </a:prstGeom>
            <a:noFill/>
          </p:spPr>
          <p:txBody>
            <a:bodyPr wrap="square" rtlCol="0">
              <a:spAutoFit/>
            </a:bodyPr>
            <a:lstStyle/>
            <a:p>
              <a:endParaRPr lang="zh-CN" altLang="en-US" sz="2100" b="1">
                <a:solidFill>
                  <a:srgbClr val="002060"/>
                </a:solidFill>
              </a:endParaRPr>
            </a:p>
          </p:txBody>
        </p:sp>
        <p:sp>
          <p:nvSpPr>
            <p:cNvPr id="14" name="燕尾形 47"/>
            <p:cNvSpPr/>
            <p:nvPr>
              <p:custDataLst>
                <p:tags r:id="rId6"/>
              </p:custDataLst>
            </p:nvPr>
          </p:nvSpPr>
          <p:spPr>
            <a:xfrm>
              <a:off x="2497" y="7069"/>
              <a:ext cx="580" cy="869"/>
            </a:xfrm>
            <a:prstGeom prst="chevron">
              <a:avLst/>
            </a:prstGeom>
            <a:noFill/>
          </p:spPr>
          <p:txBody>
            <a:bodyPr wrap="square" rtlCol="0">
              <a:spAutoFit/>
            </a:bodyPr>
            <a:lstStyle/>
            <a:p>
              <a:endParaRPr lang="zh-CN" altLang="en-US" sz="2100" b="1">
                <a:solidFill>
                  <a:srgbClr val="002060"/>
                </a:solidFill>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92918" y="-85090"/>
            <a:ext cx="7203281" cy="1198880"/>
          </a:xfrm>
          <a:noFill/>
        </p:spPr>
        <p:txBody>
          <a:bodyPr wrap="square" rtlCol="0">
            <a:spAutoFit/>
          </a:bodyPr>
          <a:lstStyle/>
          <a:p>
            <a:pPr eaLnBrk="1" hangingPunct="1"/>
            <a:br>
              <a:rPr lang="en-US" altLang="zh-CN" sz="2400" dirty="0">
                <a:solidFill>
                  <a:srgbClr val="002060"/>
                </a:solidFill>
                <a:latin typeface="+mj-ea"/>
                <a:cs typeface="+mn-cs"/>
              </a:rPr>
            </a:br>
            <a:r>
              <a:rPr lang="zh-CN" altLang="zh-CN" sz="2400" dirty="0">
                <a:solidFill>
                  <a:srgbClr val="002060"/>
                </a:solidFill>
                <a:latin typeface="+mj-ea"/>
                <a:cs typeface="+mn-cs"/>
              </a:rPr>
              <a:t>六、建设美丽和谐校园，提高管理服务效能</a:t>
            </a:r>
            <a:br>
              <a:rPr lang="zh-CN" altLang="zh-CN" sz="2400" dirty="0">
                <a:solidFill>
                  <a:srgbClr val="002060"/>
                </a:solidFill>
                <a:latin typeface="+mj-ea"/>
                <a:cs typeface="+mn-cs"/>
              </a:rPr>
            </a:br>
            <a:endParaRPr lang="zh-CN" altLang="zh-CN" sz="2400" dirty="0">
              <a:solidFill>
                <a:srgbClr val="002060"/>
              </a:solidFill>
              <a:latin typeface="+mj-ea"/>
              <a:cs typeface="+mn-cs"/>
            </a:endParaRPr>
          </a:p>
        </p:txBody>
      </p:sp>
      <p:sp>
        <p:nvSpPr>
          <p:cNvPr id="6" name="文本框 5"/>
          <p:cNvSpPr txBox="1"/>
          <p:nvPr/>
        </p:nvSpPr>
        <p:spPr>
          <a:xfrm>
            <a:off x="629562" y="1005576"/>
            <a:ext cx="4536504" cy="460375"/>
          </a:xfrm>
          <a:prstGeom prst="rect">
            <a:avLst/>
          </a:prstGeom>
          <a:noFill/>
        </p:spPr>
        <p:txBody>
          <a:bodyPr wrap="square" rtlCol="0">
            <a:spAutoFit/>
          </a:bodyPr>
          <a:lstStyle>
            <a:defPPr>
              <a:defRPr lang="zh-CN"/>
            </a:defPPr>
            <a:lvl1pPr lvl="0">
              <a:defRPr sz="3200" b="1">
                <a:solidFill>
                  <a:srgbClr val="002060"/>
                </a:solidFill>
                <a:latin typeface="+mj-ea"/>
                <a:ea typeface="+mj-ea"/>
              </a:defRPr>
            </a:lvl1pPr>
          </a:lstStyle>
          <a:p>
            <a:r>
              <a:rPr lang="en-US" altLang="zh-CN" sz="2400" dirty="0"/>
              <a:t>16.</a:t>
            </a:r>
            <a:r>
              <a:rPr lang="zh-CN" altLang="zh-CN" sz="2400" dirty="0"/>
              <a:t>加快数字校园建设</a:t>
            </a:r>
          </a:p>
        </p:txBody>
      </p:sp>
      <p:sp>
        <p:nvSpPr>
          <p:cNvPr id="3" name="矩形 2"/>
          <p:cNvSpPr/>
          <p:nvPr/>
        </p:nvSpPr>
        <p:spPr>
          <a:xfrm>
            <a:off x="1169622" y="1491630"/>
            <a:ext cx="7614846" cy="737235"/>
          </a:xfrm>
          <a:prstGeom prst="rect">
            <a:avLst/>
          </a:prstGeom>
          <a:noFill/>
        </p:spPr>
        <p:txBody>
          <a:bodyPr wrap="square" rtlCol="0">
            <a:spAutoFit/>
          </a:bodyPr>
          <a:lstStyle/>
          <a:p>
            <a:r>
              <a:rPr lang="zh-CN" altLang="zh-CN" sz="2100" b="1" dirty="0">
                <a:solidFill>
                  <a:srgbClr val="C00000"/>
                </a:solidFill>
                <a:latin typeface="+mn-lt"/>
                <a:ea typeface="+mn-lt"/>
                <a:cs typeface="+mn-lt"/>
              </a:rPr>
              <a:t>加强智慧校园设施建设</a:t>
            </a:r>
            <a:r>
              <a:rPr lang="zh-CN" altLang="zh-CN" sz="2100" b="1" dirty="0">
                <a:solidFill>
                  <a:srgbClr val="002060"/>
                </a:solidFill>
                <a:latin typeface="+mn-lt"/>
                <a:ea typeface="+mn-lt"/>
                <a:cs typeface="+mn-lt"/>
              </a:rPr>
              <a:t>，提升财务、资产信息化管理</a:t>
            </a:r>
            <a:r>
              <a:rPr lang="zh-CN" altLang="en-US" sz="2100" b="1" dirty="0">
                <a:solidFill>
                  <a:srgbClr val="002060"/>
                </a:solidFill>
                <a:latin typeface="+mn-lt"/>
                <a:ea typeface="+mn-lt"/>
                <a:cs typeface="+mn-lt"/>
              </a:rPr>
              <a:t>，</a:t>
            </a:r>
            <a:r>
              <a:rPr lang="zh-CN" altLang="zh-CN" sz="2100" b="1" dirty="0">
                <a:solidFill>
                  <a:srgbClr val="002060"/>
                </a:solidFill>
                <a:latin typeface="+mn-lt"/>
                <a:ea typeface="+mn-lt"/>
                <a:cs typeface="+mn-lt"/>
              </a:rPr>
              <a:t>提高全员信息化应用能力</a:t>
            </a:r>
            <a:r>
              <a:rPr lang="zh-CN" altLang="en-US" sz="2100" b="1" dirty="0">
                <a:solidFill>
                  <a:srgbClr val="002060"/>
                </a:solidFill>
                <a:latin typeface="+mn-lt"/>
                <a:ea typeface="+mn-lt"/>
                <a:cs typeface="+mn-lt"/>
              </a:rPr>
              <a:t> </a:t>
            </a:r>
          </a:p>
        </p:txBody>
      </p:sp>
      <p:sp>
        <p:nvSpPr>
          <p:cNvPr id="28" name="矩形 27"/>
          <p:cNvSpPr/>
          <p:nvPr/>
        </p:nvSpPr>
        <p:spPr>
          <a:xfrm>
            <a:off x="1167428" y="3057804"/>
            <a:ext cx="7403323" cy="737235"/>
          </a:xfrm>
          <a:prstGeom prst="rect">
            <a:avLst/>
          </a:prstGeom>
          <a:noFill/>
        </p:spPr>
        <p:txBody>
          <a:bodyPr wrap="square" rtlCol="0">
            <a:spAutoFit/>
          </a:bodyPr>
          <a:lstStyle/>
          <a:p>
            <a:r>
              <a:rPr lang="zh-CN" altLang="zh-CN" sz="2100" b="1" dirty="0">
                <a:solidFill>
                  <a:srgbClr val="002060"/>
                </a:solidFill>
                <a:latin typeface="+mn-lt"/>
                <a:ea typeface="+mn-lt"/>
                <a:cs typeface="+mn-lt"/>
              </a:rPr>
              <a:t>完成学校</a:t>
            </a:r>
            <a:r>
              <a:rPr lang="en-US" altLang="zh-CN" sz="2100" b="1" dirty="0">
                <a:solidFill>
                  <a:srgbClr val="002060"/>
                </a:solidFill>
                <a:latin typeface="+mn-lt"/>
                <a:ea typeface="+mn-lt"/>
                <a:cs typeface="+mn-lt"/>
              </a:rPr>
              <a:t>Wi-Fi</a:t>
            </a:r>
            <a:r>
              <a:rPr lang="zh-CN" altLang="zh-CN" sz="2100" b="1" dirty="0">
                <a:solidFill>
                  <a:srgbClr val="002060"/>
                </a:solidFill>
                <a:latin typeface="+mn-lt"/>
                <a:ea typeface="+mn-lt"/>
                <a:cs typeface="+mn-lt"/>
              </a:rPr>
              <a:t>改造，打造微门户，新建信息化项目申报流程，提升在线教学的保障能力，提高教育管理信息化水平</a:t>
            </a:r>
            <a:r>
              <a:rPr lang="en-US" altLang="zh-CN" sz="2100" b="1" dirty="0">
                <a:solidFill>
                  <a:srgbClr val="002060"/>
                </a:solidFill>
                <a:latin typeface="+mn-lt"/>
                <a:ea typeface="+mn-lt"/>
                <a:cs typeface="+mn-lt"/>
              </a:rPr>
              <a:t> </a:t>
            </a:r>
            <a:endParaRPr lang="zh-CN" altLang="zh-CN" sz="2100" b="1" dirty="0">
              <a:solidFill>
                <a:srgbClr val="002060"/>
              </a:solidFill>
              <a:latin typeface="+mn-lt"/>
              <a:ea typeface="+mn-lt"/>
              <a:cs typeface="+mn-lt"/>
            </a:endParaRPr>
          </a:p>
        </p:txBody>
      </p:sp>
      <p:sp>
        <p:nvSpPr>
          <p:cNvPr id="100" name="文本框 99"/>
          <p:cNvSpPr txBox="1"/>
          <p:nvPr/>
        </p:nvSpPr>
        <p:spPr>
          <a:xfrm>
            <a:off x="1169621" y="2326844"/>
            <a:ext cx="7402804" cy="414020"/>
          </a:xfrm>
          <a:prstGeom prst="rect">
            <a:avLst/>
          </a:prstGeom>
          <a:noFill/>
        </p:spPr>
        <p:txBody>
          <a:bodyPr wrap="square" rtlCol="0">
            <a:spAutoFit/>
          </a:bodyPr>
          <a:lstStyle>
            <a:defPPr>
              <a:defRPr lang="zh-CN"/>
            </a:defPPr>
            <a:lvl1pPr>
              <a:lnSpc>
                <a:spcPct val="150000"/>
              </a:lnSpc>
              <a:defRPr sz="2800" b="1">
                <a:solidFill>
                  <a:srgbClr val="002060"/>
                </a:solidFill>
              </a:defRPr>
            </a:lvl1pPr>
          </a:lstStyle>
          <a:p>
            <a:pPr>
              <a:lnSpc>
                <a:spcPct val="100000"/>
              </a:lnSpc>
            </a:pPr>
            <a:r>
              <a:rPr lang="zh-CN" altLang="zh-CN" sz="2100" dirty="0">
                <a:latin typeface="+mn-lt"/>
                <a:ea typeface="+mn-lt"/>
                <a:cs typeface="+mn-lt"/>
              </a:rPr>
              <a:t>以“一线六平台”为基础应用数据共通，打造数据共享机制</a:t>
            </a:r>
            <a:r>
              <a:rPr lang="en-US" altLang="zh-CN" sz="2100" dirty="0"/>
              <a:t> </a:t>
            </a:r>
            <a:endParaRPr lang="zh-CN" altLang="zh-CN" sz="2100" dirty="0"/>
          </a:p>
        </p:txBody>
      </p:sp>
      <p:grpSp>
        <p:nvGrpSpPr>
          <p:cNvPr id="13" name="组合 12"/>
          <p:cNvGrpSpPr/>
          <p:nvPr/>
        </p:nvGrpSpPr>
        <p:grpSpPr>
          <a:xfrm>
            <a:off x="737574" y="1564949"/>
            <a:ext cx="302853" cy="1750219"/>
            <a:chOff x="2410" y="3799"/>
            <a:chExt cx="584" cy="3675"/>
          </a:xfrm>
        </p:grpSpPr>
        <p:sp>
          <p:nvSpPr>
            <p:cNvPr id="10" name="燕尾形 47"/>
            <p:cNvSpPr/>
            <p:nvPr>
              <p:custDataLst>
                <p:tags r:id="rId1"/>
              </p:custDataLst>
            </p:nvPr>
          </p:nvSpPr>
          <p:spPr>
            <a:xfrm>
              <a:off x="2410" y="3799"/>
              <a:ext cx="580" cy="42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1" name="燕尾形 47"/>
            <p:cNvSpPr/>
            <p:nvPr>
              <p:custDataLst>
                <p:tags r:id="rId2"/>
              </p:custDataLst>
            </p:nvPr>
          </p:nvSpPr>
          <p:spPr>
            <a:xfrm>
              <a:off x="2414" y="5598"/>
              <a:ext cx="580" cy="42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2" name="燕尾形 47"/>
            <p:cNvSpPr/>
            <p:nvPr>
              <p:custDataLst>
                <p:tags r:id="rId3"/>
              </p:custDataLst>
            </p:nvPr>
          </p:nvSpPr>
          <p:spPr>
            <a:xfrm>
              <a:off x="2410" y="7049"/>
              <a:ext cx="580" cy="42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lnSpc>
                  <a:spcPct val="110000"/>
                </a:lnSpc>
                <a:defRPr/>
              </a:pPr>
              <a:endParaRPr lang="zh-CN" altLang="en-US" sz="1050" dirty="0">
                <a:solidFill>
                  <a:schemeClr val="tx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92918" y="-85090"/>
            <a:ext cx="7203281" cy="1198880"/>
          </a:xfrm>
          <a:noFill/>
        </p:spPr>
        <p:txBody>
          <a:bodyPr wrap="square" rtlCol="0">
            <a:spAutoFit/>
          </a:bodyPr>
          <a:lstStyle/>
          <a:p>
            <a:pPr eaLnBrk="1" hangingPunct="1"/>
            <a:br>
              <a:rPr lang="en-US" altLang="zh-CN" sz="2400" dirty="0">
                <a:solidFill>
                  <a:srgbClr val="002060"/>
                </a:solidFill>
                <a:latin typeface="+mj-ea"/>
                <a:cs typeface="+mn-cs"/>
              </a:rPr>
            </a:br>
            <a:r>
              <a:rPr lang="zh-CN" altLang="zh-CN" sz="2400" dirty="0">
                <a:solidFill>
                  <a:srgbClr val="002060"/>
                </a:solidFill>
                <a:latin typeface="+mj-ea"/>
                <a:cs typeface="+mn-cs"/>
              </a:rPr>
              <a:t>六、建设美丽和谐校园，提高管理服务效能</a:t>
            </a:r>
            <a:br>
              <a:rPr lang="zh-CN" altLang="zh-CN" sz="2400" dirty="0">
                <a:solidFill>
                  <a:srgbClr val="002060"/>
                </a:solidFill>
                <a:latin typeface="+mj-ea"/>
                <a:cs typeface="+mn-cs"/>
              </a:rPr>
            </a:br>
            <a:endParaRPr lang="zh-CN" altLang="zh-CN" sz="2400" dirty="0">
              <a:solidFill>
                <a:srgbClr val="002060"/>
              </a:solidFill>
              <a:latin typeface="+mj-ea"/>
              <a:cs typeface="+mn-cs"/>
            </a:endParaRPr>
          </a:p>
        </p:txBody>
      </p:sp>
      <p:sp>
        <p:nvSpPr>
          <p:cNvPr id="6" name="文本框 5"/>
          <p:cNvSpPr txBox="1"/>
          <p:nvPr/>
        </p:nvSpPr>
        <p:spPr>
          <a:xfrm>
            <a:off x="629562" y="1005576"/>
            <a:ext cx="4536504" cy="460375"/>
          </a:xfrm>
          <a:prstGeom prst="rect">
            <a:avLst/>
          </a:prstGeom>
          <a:noFill/>
        </p:spPr>
        <p:txBody>
          <a:bodyPr wrap="square" rtlCol="0">
            <a:spAutoFit/>
          </a:bodyPr>
          <a:lstStyle>
            <a:defPPr>
              <a:defRPr lang="zh-CN"/>
            </a:defPPr>
            <a:lvl1pPr lvl="0">
              <a:defRPr sz="3200" b="1">
                <a:solidFill>
                  <a:srgbClr val="002060"/>
                </a:solidFill>
                <a:latin typeface="+mj-ea"/>
                <a:ea typeface="+mj-ea"/>
              </a:defRPr>
            </a:lvl1pPr>
          </a:lstStyle>
          <a:p>
            <a:r>
              <a:rPr lang="en-US" altLang="zh-CN" sz="2400" dirty="0"/>
              <a:t>17.</a:t>
            </a:r>
            <a:r>
              <a:rPr lang="zh-CN" altLang="zh-CN" sz="2400" dirty="0"/>
              <a:t>提升图书和档案管理水平</a:t>
            </a:r>
          </a:p>
        </p:txBody>
      </p:sp>
      <p:sp>
        <p:nvSpPr>
          <p:cNvPr id="3" name="矩形 2"/>
          <p:cNvSpPr/>
          <p:nvPr/>
        </p:nvSpPr>
        <p:spPr>
          <a:xfrm>
            <a:off x="1115616" y="1558353"/>
            <a:ext cx="7560840" cy="737235"/>
          </a:xfrm>
          <a:prstGeom prst="rect">
            <a:avLst/>
          </a:prstGeom>
          <a:noFill/>
        </p:spPr>
        <p:txBody>
          <a:bodyPr wrap="square" rtlCol="0">
            <a:spAutoFit/>
          </a:bodyPr>
          <a:lstStyle/>
          <a:p>
            <a:r>
              <a:rPr lang="zh-CN" altLang="zh-CN" sz="2100" b="1" dirty="0">
                <a:solidFill>
                  <a:srgbClr val="C00000"/>
                </a:solidFill>
                <a:latin typeface="+mn-lt"/>
                <a:ea typeface="+mn-lt"/>
                <a:cs typeface="+mn-lt"/>
              </a:rPr>
              <a:t>提高馆员专业化水平</a:t>
            </a:r>
            <a:r>
              <a:rPr lang="zh-CN" altLang="zh-CN" sz="2100" b="1" dirty="0">
                <a:solidFill>
                  <a:srgbClr val="002060"/>
                </a:solidFill>
                <a:latin typeface="+mn-lt"/>
                <a:ea typeface="+mn-lt"/>
                <a:cs typeface="+mn-lt"/>
              </a:rPr>
              <a:t>，优化图书馆管理方式，有效管理图书馆数字资源库采购和二级学院教学资源项目的入库</a:t>
            </a:r>
            <a:r>
              <a:rPr lang="en-US" altLang="zh-CN" sz="2100" b="1" dirty="0">
                <a:solidFill>
                  <a:srgbClr val="002060"/>
                </a:solidFill>
                <a:latin typeface="+mn-lt"/>
                <a:ea typeface="+mn-lt"/>
                <a:cs typeface="+mn-lt"/>
              </a:rPr>
              <a:t> </a:t>
            </a:r>
            <a:endParaRPr lang="zh-CN" altLang="en-US" sz="2100" b="1" dirty="0">
              <a:solidFill>
                <a:srgbClr val="002060"/>
              </a:solidFill>
              <a:latin typeface="+mn-lt"/>
              <a:ea typeface="+mn-lt"/>
              <a:cs typeface="+mn-lt"/>
            </a:endParaRPr>
          </a:p>
        </p:txBody>
      </p:sp>
      <p:sp>
        <p:nvSpPr>
          <p:cNvPr id="28" name="矩形 27"/>
          <p:cNvSpPr/>
          <p:nvPr/>
        </p:nvSpPr>
        <p:spPr>
          <a:xfrm>
            <a:off x="1131209" y="3283472"/>
            <a:ext cx="5617100" cy="414020"/>
          </a:xfrm>
          <a:prstGeom prst="rect">
            <a:avLst/>
          </a:prstGeom>
          <a:noFill/>
        </p:spPr>
        <p:txBody>
          <a:bodyPr wrap="square" rtlCol="0">
            <a:spAutoFit/>
          </a:bodyPr>
          <a:lstStyle/>
          <a:p>
            <a:r>
              <a:rPr lang="zh-CN" altLang="zh-CN" sz="2100" b="1" dirty="0">
                <a:solidFill>
                  <a:srgbClr val="C00000"/>
                </a:solidFill>
                <a:latin typeface="+mn-lt"/>
                <a:ea typeface="+mn-lt"/>
                <a:cs typeface="+mn-lt"/>
              </a:rPr>
              <a:t>完成校志的出版</a:t>
            </a:r>
            <a:r>
              <a:rPr lang="en-US" altLang="zh-CN" sz="2100" b="1" dirty="0">
                <a:solidFill>
                  <a:srgbClr val="002060"/>
                </a:solidFill>
                <a:latin typeface="+mn-lt"/>
                <a:ea typeface="+mn-lt"/>
                <a:cs typeface="+mn-lt"/>
              </a:rPr>
              <a:t> </a:t>
            </a:r>
            <a:endParaRPr lang="zh-CN" altLang="zh-CN" sz="2100" b="1" dirty="0">
              <a:solidFill>
                <a:srgbClr val="002060"/>
              </a:solidFill>
              <a:latin typeface="+mn-lt"/>
              <a:ea typeface="+mn-lt"/>
              <a:cs typeface="+mn-lt"/>
            </a:endParaRPr>
          </a:p>
        </p:txBody>
      </p:sp>
      <p:sp>
        <p:nvSpPr>
          <p:cNvPr id="100" name="文本框 99"/>
          <p:cNvSpPr txBox="1"/>
          <p:nvPr/>
        </p:nvSpPr>
        <p:spPr>
          <a:xfrm>
            <a:off x="1115616" y="2411201"/>
            <a:ext cx="7495653" cy="737235"/>
          </a:xfrm>
          <a:prstGeom prst="rect">
            <a:avLst/>
          </a:prstGeom>
          <a:noFill/>
        </p:spPr>
        <p:txBody>
          <a:bodyPr wrap="square" rtlCol="0">
            <a:spAutoFit/>
          </a:bodyPr>
          <a:lstStyle>
            <a:defPPr>
              <a:defRPr lang="zh-CN"/>
            </a:defPPr>
            <a:lvl1pPr>
              <a:lnSpc>
                <a:spcPct val="150000"/>
              </a:lnSpc>
              <a:defRPr sz="2800" b="1">
                <a:solidFill>
                  <a:srgbClr val="002060"/>
                </a:solidFill>
              </a:defRPr>
            </a:lvl1pPr>
          </a:lstStyle>
          <a:p>
            <a:pPr>
              <a:lnSpc>
                <a:spcPct val="100000"/>
              </a:lnSpc>
            </a:pPr>
            <a:r>
              <a:rPr lang="zh-CN" altLang="zh-CN" sz="2100" dirty="0">
                <a:solidFill>
                  <a:srgbClr val="C00000"/>
                </a:solidFill>
                <a:latin typeface="+mn-lt"/>
                <a:ea typeface="+mn-lt"/>
                <a:cs typeface="+mn-lt"/>
              </a:rPr>
              <a:t>完善档案收集制度</a:t>
            </a:r>
            <a:r>
              <a:rPr lang="zh-CN" altLang="zh-CN" sz="2100" dirty="0">
                <a:latin typeface="+mn-lt"/>
                <a:ea typeface="+mn-lt"/>
                <a:cs typeface="+mn-lt"/>
              </a:rPr>
              <a:t>，不断充实档案门类</a:t>
            </a:r>
            <a:r>
              <a:rPr lang="zh-CN" altLang="en-US" sz="2100" dirty="0">
                <a:latin typeface="+mn-lt"/>
                <a:ea typeface="+mn-lt"/>
                <a:cs typeface="+mn-lt"/>
              </a:rPr>
              <a:t>。</a:t>
            </a:r>
            <a:r>
              <a:rPr lang="zh-CN" altLang="zh-CN" sz="2100" dirty="0">
                <a:latin typeface="+mn-lt"/>
                <a:ea typeface="+mn-lt"/>
                <a:cs typeface="+mn-lt"/>
              </a:rPr>
              <a:t>加强库房管理，提升档案服务水平</a:t>
            </a:r>
            <a:r>
              <a:rPr lang="en-US" altLang="zh-CN" sz="2100" dirty="0">
                <a:latin typeface="+mn-lt"/>
                <a:ea typeface="+mn-lt"/>
                <a:cs typeface="+mn-lt"/>
              </a:rPr>
              <a:t> </a:t>
            </a:r>
            <a:endParaRPr lang="zh-CN" altLang="zh-CN" sz="2100" dirty="0">
              <a:latin typeface="+mn-lt"/>
              <a:ea typeface="+mn-lt"/>
              <a:cs typeface="+mn-lt"/>
            </a:endParaRPr>
          </a:p>
        </p:txBody>
      </p:sp>
      <p:grpSp>
        <p:nvGrpSpPr>
          <p:cNvPr id="13" name="组合 12"/>
          <p:cNvGrpSpPr/>
          <p:nvPr/>
        </p:nvGrpSpPr>
        <p:grpSpPr>
          <a:xfrm>
            <a:off x="737574" y="1631221"/>
            <a:ext cx="306229" cy="1898809"/>
            <a:chOff x="2410" y="3912"/>
            <a:chExt cx="643" cy="3987"/>
          </a:xfrm>
        </p:grpSpPr>
        <p:sp>
          <p:nvSpPr>
            <p:cNvPr id="10" name="燕尾形 47"/>
            <p:cNvSpPr/>
            <p:nvPr>
              <p:custDataLst>
                <p:tags r:id="rId1"/>
              </p:custDataLst>
            </p:nvPr>
          </p:nvSpPr>
          <p:spPr>
            <a:xfrm>
              <a:off x="2410" y="3912"/>
              <a:ext cx="580" cy="42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1" name="燕尾形 47"/>
            <p:cNvSpPr/>
            <p:nvPr>
              <p:custDataLst>
                <p:tags r:id="rId2"/>
              </p:custDataLst>
            </p:nvPr>
          </p:nvSpPr>
          <p:spPr>
            <a:xfrm>
              <a:off x="2437" y="5768"/>
              <a:ext cx="580" cy="42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2" name="燕尾形 47"/>
            <p:cNvSpPr/>
            <p:nvPr>
              <p:custDataLst>
                <p:tags r:id="rId3"/>
              </p:custDataLst>
            </p:nvPr>
          </p:nvSpPr>
          <p:spPr>
            <a:xfrm>
              <a:off x="2473" y="7474"/>
              <a:ext cx="580" cy="42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92918" y="-85090"/>
            <a:ext cx="7203281" cy="1198880"/>
          </a:xfrm>
          <a:noFill/>
        </p:spPr>
        <p:txBody>
          <a:bodyPr wrap="square" rtlCol="0">
            <a:spAutoFit/>
          </a:bodyPr>
          <a:lstStyle/>
          <a:p>
            <a:pPr eaLnBrk="1" hangingPunct="1"/>
            <a:br>
              <a:rPr lang="en-US" altLang="zh-CN" sz="2400" dirty="0">
                <a:solidFill>
                  <a:srgbClr val="002060"/>
                </a:solidFill>
                <a:latin typeface="+mj-ea"/>
                <a:cs typeface="+mn-cs"/>
              </a:rPr>
            </a:br>
            <a:r>
              <a:rPr lang="zh-CN" altLang="zh-CN" sz="2400" dirty="0">
                <a:solidFill>
                  <a:srgbClr val="002060"/>
                </a:solidFill>
                <a:latin typeface="+mj-ea"/>
                <a:cs typeface="+mn-cs"/>
              </a:rPr>
              <a:t>六、建设美丽和谐校园，提高管理服务效能</a:t>
            </a:r>
            <a:br>
              <a:rPr lang="zh-CN" altLang="zh-CN" sz="2400" dirty="0">
                <a:solidFill>
                  <a:srgbClr val="002060"/>
                </a:solidFill>
                <a:latin typeface="+mj-ea"/>
                <a:cs typeface="+mn-cs"/>
              </a:rPr>
            </a:br>
            <a:endParaRPr lang="zh-CN" altLang="zh-CN" sz="2400" dirty="0">
              <a:solidFill>
                <a:srgbClr val="002060"/>
              </a:solidFill>
              <a:latin typeface="+mj-ea"/>
              <a:cs typeface="+mn-cs"/>
            </a:endParaRPr>
          </a:p>
        </p:txBody>
      </p:sp>
      <p:sp>
        <p:nvSpPr>
          <p:cNvPr id="6" name="文本框 5"/>
          <p:cNvSpPr txBox="1"/>
          <p:nvPr/>
        </p:nvSpPr>
        <p:spPr>
          <a:xfrm>
            <a:off x="629562" y="1005576"/>
            <a:ext cx="4536504" cy="460375"/>
          </a:xfrm>
          <a:prstGeom prst="rect">
            <a:avLst/>
          </a:prstGeom>
          <a:noFill/>
        </p:spPr>
        <p:txBody>
          <a:bodyPr wrap="square" rtlCol="0">
            <a:spAutoFit/>
          </a:bodyPr>
          <a:lstStyle>
            <a:defPPr>
              <a:defRPr lang="zh-CN"/>
            </a:defPPr>
            <a:lvl1pPr lvl="0">
              <a:defRPr sz="3200" b="1">
                <a:solidFill>
                  <a:srgbClr val="002060"/>
                </a:solidFill>
                <a:latin typeface="+mj-ea"/>
                <a:ea typeface="+mj-ea"/>
              </a:defRPr>
            </a:lvl1pPr>
          </a:lstStyle>
          <a:p>
            <a:r>
              <a:rPr lang="en-US" altLang="zh-CN" sz="2400" dirty="0"/>
              <a:t>18.</a:t>
            </a:r>
            <a:r>
              <a:rPr lang="zh-CN" altLang="zh-CN" sz="2400" dirty="0"/>
              <a:t>加强招生就业工作</a:t>
            </a:r>
          </a:p>
        </p:txBody>
      </p:sp>
      <p:sp>
        <p:nvSpPr>
          <p:cNvPr id="3" name="矩形 2"/>
          <p:cNvSpPr/>
          <p:nvPr/>
        </p:nvSpPr>
        <p:spPr>
          <a:xfrm>
            <a:off x="1169622" y="1444157"/>
            <a:ext cx="7506834" cy="1060450"/>
          </a:xfrm>
          <a:prstGeom prst="rect">
            <a:avLst/>
          </a:prstGeom>
          <a:noFill/>
        </p:spPr>
        <p:txBody>
          <a:bodyPr wrap="square" rtlCol="0">
            <a:spAutoFit/>
          </a:bodyPr>
          <a:lstStyle/>
          <a:p>
            <a:r>
              <a:rPr lang="zh-CN" altLang="zh-CN" sz="2100" b="1" dirty="0">
                <a:solidFill>
                  <a:srgbClr val="C00000"/>
                </a:solidFill>
                <a:latin typeface="+mn-lt"/>
                <a:ea typeface="+mn-lt"/>
                <a:cs typeface="+mn-lt"/>
              </a:rPr>
              <a:t>拓宽招生宣传渠道，健全信息服务体系</a:t>
            </a:r>
            <a:r>
              <a:rPr lang="zh-CN" altLang="en-US" sz="2100" b="1" dirty="0">
                <a:solidFill>
                  <a:srgbClr val="C00000"/>
                </a:solidFill>
                <a:latin typeface="+mn-lt"/>
                <a:ea typeface="+mn-lt"/>
                <a:cs typeface="+mn-lt"/>
              </a:rPr>
              <a:t>。</a:t>
            </a:r>
            <a:r>
              <a:rPr lang="zh-CN" altLang="zh-CN" sz="2100" b="1" dirty="0">
                <a:solidFill>
                  <a:srgbClr val="002060"/>
                </a:solidFill>
                <a:latin typeface="+mn-lt"/>
                <a:ea typeface="+mn-lt"/>
                <a:cs typeface="+mn-lt"/>
              </a:rPr>
              <a:t>完成</a:t>
            </a:r>
            <a:r>
              <a:rPr lang="en-US" altLang="zh-CN" sz="2100" b="1" dirty="0">
                <a:solidFill>
                  <a:srgbClr val="002060"/>
                </a:solidFill>
                <a:latin typeface="+mn-lt"/>
                <a:ea typeface="+mn-lt"/>
                <a:cs typeface="+mn-lt"/>
              </a:rPr>
              <a:t>2021</a:t>
            </a:r>
            <a:r>
              <a:rPr lang="zh-CN" altLang="zh-CN" sz="2100" b="1" dirty="0">
                <a:solidFill>
                  <a:srgbClr val="002060"/>
                </a:solidFill>
                <a:latin typeface="+mn-lt"/>
                <a:ea typeface="+mn-lt"/>
                <a:cs typeface="+mn-lt"/>
              </a:rPr>
              <a:t>年自主招生、三校生招生和秋季各省市招生计划，完成</a:t>
            </a:r>
            <a:r>
              <a:rPr lang="en-US" altLang="zh-CN" sz="2100" b="1" dirty="0">
                <a:solidFill>
                  <a:srgbClr val="002060"/>
                </a:solidFill>
                <a:latin typeface="+mn-lt"/>
                <a:ea typeface="+mn-lt"/>
                <a:cs typeface="+mn-lt"/>
              </a:rPr>
              <a:t>24</a:t>
            </a:r>
            <a:r>
              <a:rPr lang="zh-CN" altLang="zh-CN" sz="2100" b="1" dirty="0">
                <a:solidFill>
                  <a:srgbClr val="002060"/>
                </a:solidFill>
                <a:latin typeface="+mn-lt"/>
                <a:ea typeface="+mn-lt"/>
                <a:cs typeface="+mn-lt"/>
              </a:rPr>
              <a:t>名新疆、西藏中职班的学生招考</a:t>
            </a:r>
            <a:r>
              <a:rPr lang="en-US" altLang="zh-CN" sz="2100" b="1" dirty="0">
                <a:solidFill>
                  <a:srgbClr val="002060"/>
                </a:solidFill>
                <a:latin typeface="+mn-lt"/>
                <a:ea typeface="+mn-lt"/>
                <a:cs typeface="+mn-lt"/>
              </a:rPr>
              <a:t> </a:t>
            </a:r>
            <a:endParaRPr lang="zh-CN" altLang="en-US" sz="2100" b="1" dirty="0">
              <a:solidFill>
                <a:srgbClr val="002060"/>
              </a:solidFill>
              <a:latin typeface="+mn-lt"/>
              <a:ea typeface="+mn-lt"/>
              <a:cs typeface="+mn-lt"/>
            </a:endParaRPr>
          </a:p>
        </p:txBody>
      </p:sp>
      <p:sp>
        <p:nvSpPr>
          <p:cNvPr id="28" name="矩形 27"/>
          <p:cNvSpPr/>
          <p:nvPr/>
        </p:nvSpPr>
        <p:spPr>
          <a:xfrm>
            <a:off x="1169622" y="2733768"/>
            <a:ext cx="7560840" cy="1060450"/>
          </a:xfrm>
          <a:prstGeom prst="rect">
            <a:avLst/>
          </a:prstGeom>
          <a:noFill/>
        </p:spPr>
        <p:txBody>
          <a:bodyPr wrap="square" rtlCol="0">
            <a:spAutoFit/>
          </a:bodyPr>
          <a:lstStyle/>
          <a:p>
            <a:r>
              <a:rPr lang="zh-CN" altLang="zh-CN" sz="2100" b="1" dirty="0">
                <a:solidFill>
                  <a:srgbClr val="C00000"/>
                </a:solidFill>
                <a:latin typeface="+mn-lt"/>
                <a:ea typeface="+mn-lt"/>
                <a:cs typeface="+mn-lt"/>
              </a:rPr>
              <a:t>加强就业管理与指导</a:t>
            </a:r>
            <a:r>
              <a:rPr lang="zh-CN" altLang="zh-CN" sz="2100" b="1" dirty="0">
                <a:solidFill>
                  <a:srgbClr val="002060"/>
                </a:solidFill>
                <a:latin typeface="+mn-lt"/>
                <a:ea typeface="+mn-lt"/>
                <a:cs typeface="+mn-lt"/>
              </a:rPr>
              <a:t>，鼓励毕业生到基层一线就业创业，促进供需精准对接，细化落实“一生一策”，搭建就业的多元化操作平台</a:t>
            </a:r>
            <a:r>
              <a:rPr lang="en-US" altLang="zh-CN" sz="2100" b="1" dirty="0">
                <a:solidFill>
                  <a:srgbClr val="002060"/>
                </a:solidFill>
                <a:latin typeface="+mn-lt"/>
                <a:ea typeface="+mn-lt"/>
                <a:cs typeface="+mn-lt"/>
              </a:rPr>
              <a:t> </a:t>
            </a:r>
            <a:endParaRPr lang="zh-CN" altLang="zh-CN" sz="2100" b="1" dirty="0">
              <a:solidFill>
                <a:srgbClr val="002060"/>
              </a:solidFill>
              <a:latin typeface="+mn-lt"/>
              <a:ea typeface="+mn-lt"/>
              <a:cs typeface="+mn-lt"/>
            </a:endParaRPr>
          </a:p>
        </p:txBody>
      </p:sp>
      <p:grpSp>
        <p:nvGrpSpPr>
          <p:cNvPr id="11" name="组合 10"/>
          <p:cNvGrpSpPr/>
          <p:nvPr/>
        </p:nvGrpSpPr>
        <p:grpSpPr>
          <a:xfrm>
            <a:off x="769721" y="1624527"/>
            <a:ext cx="310632" cy="1419701"/>
            <a:chOff x="2410" y="4025"/>
            <a:chExt cx="599" cy="2981"/>
          </a:xfrm>
        </p:grpSpPr>
        <p:sp>
          <p:nvSpPr>
            <p:cNvPr id="9" name="燕尾形 47"/>
            <p:cNvSpPr/>
            <p:nvPr>
              <p:custDataLst>
                <p:tags r:id="rId1"/>
              </p:custDataLst>
            </p:nvPr>
          </p:nvSpPr>
          <p:spPr>
            <a:xfrm>
              <a:off x="2410" y="4025"/>
              <a:ext cx="580" cy="42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0" name="燕尾形 47"/>
            <p:cNvSpPr/>
            <p:nvPr>
              <p:custDataLst>
                <p:tags r:id="rId2"/>
              </p:custDataLst>
            </p:nvPr>
          </p:nvSpPr>
          <p:spPr>
            <a:xfrm>
              <a:off x="2429" y="6581"/>
              <a:ext cx="580" cy="42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92918" y="284163"/>
            <a:ext cx="7203281" cy="460375"/>
          </a:xfrm>
          <a:noFill/>
        </p:spPr>
        <p:txBody>
          <a:bodyPr wrap="square" rtlCol="0">
            <a:spAutoFit/>
          </a:bodyPr>
          <a:lstStyle/>
          <a:p>
            <a:pPr eaLnBrk="1" hangingPunct="1"/>
            <a:r>
              <a:rPr lang="zh-CN" altLang="zh-CN" sz="2400" dirty="0">
                <a:solidFill>
                  <a:srgbClr val="002060"/>
                </a:solidFill>
                <a:latin typeface="+mj-ea"/>
                <a:cs typeface="+mn-cs"/>
              </a:rPr>
              <a:t>六、提升管理服务水平，建设美丽和谐校园</a:t>
            </a:r>
          </a:p>
        </p:txBody>
      </p:sp>
      <p:sp>
        <p:nvSpPr>
          <p:cNvPr id="6" name="文本框 5"/>
          <p:cNvSpPr txBox="1"/>
          <p:nvPr/>
        </p:nvSpPr>
        <p:spPr>
          <a:xfrm>
            <a:off x="629562" y="1005576"/>
            <a:ext cx="4536504" cy="460375"/>
          </a:xfrm>
          <a:prstGeom prst="rect">
            <a:avLst/>
          </a:prstGeom>
          <a:noFill/>
        </p:spPr>
        <p:txBody>
          <a:bodyPr wrap="square" rtlCol="0">
            <a:spAutoFit/>
          </a:bodyPr>
          <a:lstStyle>
            <a:defPPr>
              <a:defRPr lang="zh-CN"/>
            </a:defPPr>
            <a:lvl1pPr lvl="0">
              <a:defRPr sz="3200" b="1">
                <a:solidFill>
                  <a:srgbClr val="002060"/>
                </a:solidFill>
                <a:latin typeface="+mj-ea"/>
                <a:ea typeface="+mj-ea"/>
              </a:defRPr>
            </a:lvl1pPr>
          </a:lstStyle>
          <a:p>
            <a:r>
              <a:rPr lang="en-US" altLang="zh-CN" sz="2400" dirty="0"/>
              <a:t>19.</a:t>
            </a:r>
            <a:r>
              <a:rPr lang="zh-CN" altLang="zh-CN" sz="2400" dirty="0"/>
              <a:t>建设和谐健康平安校园</a:t>
            </a:r>
          </a:p>
        </p:txBody>
      </p:sp>
      <p:sp>
        <p:nvSpPr>
          <p:cNvPr id="3" name="矩形 2"/>
          <p:cNvSpPr/>
          <p:nvPr/>
        </p:nvSpPr>
        <p:spPr>
          <a:xfrm>
            <a:off x="1162430" y="1527726"/>
            <a:ext cx="5524589" cy="414020"/>
          </a:xfrm>
          <a:prstGeom prst="rect">
            <a:avLst/>
          </a:prstGeom>
          <a:noFill/>
        </p:spPr>
        <p:txBody>
          <a:bodyPr wrap="square" rtlCol="0">
            <a:spAutoFit/>
          </a:bodyPr>
          <a:lstStyle/>
          <a:p>
            <a:r>
              <a:rPr lang="zh-CN" altLang="zh-CN" sz="2100" b="1" dirty="0">
                <a:solidFill>
                  <a:srgbClr val="002060"/>
                </a:solidFill>
                <a:latin typeface="+mn-lt"/>
                <a:ea typeface="+mn-lt"/>
                <a:cs typeface="+mn-lt"/>
              </a:rPr>
              <a:t>加强</a:t>
            </a:r>
            <a:r>
              <a:rPr lang="zh-CN" altLang="zh-CN" sz="2100" b="1" dirty="0">
                <a:solidFill>
                  <a:srgbClr val="C00000"/>
                </a:solidFill>
                <a:latin typeface="+mn-lt"/>
                <a:ea typeface="+mn-lt"/>
                <a:cs typeface="+mn-lt"/>
              </a:rPr>
              <a:t>校园文化建设</a:t>
            </a:r>
            <a:r>
              <a:rPr lang="zh-CN" altLang="zh-CN" sz="2100" b="1" dirty="0">
                <a:solidFill>
                  <a:srgbClr val="002060"/>
                </a:solidFill>
                <a:latin typeface="+mn-lt"/>
                <a:ea typeface="+mn-lt"/>
                <a:cs typeface="+mn-lt"/>
              </a:rPr>
              <a:t>，提高文明校园建设水平</a:t>
            </a:r>
            <a:r>
              <a:rPr lang="en-US" altLang="zh-CN" sz="2100" b="1" dirty="0">
                <a:solidFill>
                  <a:srgbClr val="002060"/>
                </a:solidFill>
                <a:latin typeface="+mn-lt"/>
                <a:ea typeface="+mn-lt"/>
                <a:cs typeface="+mn-lt"/>
              </a:rPr>
              <a:t> </a:t>
            </a:r>
            <a:endParaRPr lang="zh-CN" altLang="en-US" sz="2100" b="1" dirty="0">
              <a:solidFill>
                <a:srgbClr val="002060"/>
              </a:solidFill>
              <a:latin typeface="+mn-lt"/>
              <a:ea typeface="+mn-lt"/>
              <a:cs typeface="+mn-lt"/>
            </a:endParaRPr>
          </a:p>
        </p:txBody>
      </p:sp>
      <p:sp>
        <p:nvSpPr>
          <p:cNvPr id="18" name="矩形 17"/>
          <p:cNvSpPr/>
          <p:nvPr/>
        </p:nvSpPr>
        <p:spPr>
          <a:xfrm>
            <a:off x="1162635" y="1995798"/>
            <a:ext cx="7621833" cy="737235"/>
          </a:xfrm>
          <a:prstGeom prst="rect">
            <a:avLst/>
          </a:prstGeom>
          <a:noFill/>
        </p:spPr>
        <p:txBody>
          <a:bodyPr wrap="square" rtlCol="0">
            <a:spAutoFit/>
          </a:bodyPr>
          <a:lstStyle/>
          <a:p>
            <a:r>
              <a:rPr lang="zh-CN" altLang="zh-CN" sz="2100" b="1" dirty="0">
                <a:solidFill>
                  <a:srgbClr val="002060"/>
                </a:solidFill>
                <a:latin typeface="+mn-lt"/>
                <a:ea typeface="+mn-lt"/>
                <a:cs typeface="+mn-lt"/>
              </a:rPr>
              <a:t>加强</a:t>
            </a:r>
            <a:r>
              <a:rPr lang="zh-CN" altLang="zh-CN" sz="2100" b="1" dirty="0">
                <a:solidFill>
                  <a:srgbClr val="C00000"/>
                </a:solidFill>
                <a:latin typeface="+mn-lt"/>
                <a:ea typeface="+mn-lt"/>
                <a:cs typeface="+mn-lt"/>
              </a:rPr>
              <a:t>关爱生命、健康教育和管理</a:t>
            </a:r>
            <a:r>
              <a:rPr lang="zh-CN" altLang="zh-CN" sz="2100" b="1" dirty="0">
                <a:solidFill>
                  <a:srgbClr val="002060"/>
                </a:solidFill>
                <a:latin typeface="+mn-lt"/>
                <a:ea typeface="+mn-lt"/>
                <a:cs typeface="+mn-lt"/>
              </a:rPr>
              <a:t>，重视</a:t>
            </a:r>
            <a:r>
              <a:rPr lang="zh-CN" altLang="en-US" sz="2100" b="1" dirty="0">
                <a:solidFill>
                  <a:srgbClr val="002060"/>
                </a:solidFill>
                <a:latin typeface="+mn-lt"/>
                <a:ea typeface="+mn-lt"/>
                <a:cs typeface="+mn-lt"/>
              </a:rPr>
              <a:t>管理与服务</a:t>
            </a:r>
            <a:r>
              <a:rPr lang="zh-CN" altLang="zh-CN" sz="2100" b="1" dirty="0">
                <a:solidFill>
                  <a:srgbClr val="002060"/>
                </a:solidFill>
                <a:latin typeface="+mn-lt"/>
                <a:ea typeface="+mn-lt"/>
                <a:cs typeface="+mn-lt"/>
              </a:rPr>
              <a:t>人员队伍建设，提高师生员工自我防护意识</a:t>
            </a:r>
            <a:r>
              <a:rPr lang="en-US" altLang="zh-CN" sz="2100" b="1" dirty="0">
                <a:solidFill>
                  <a:srgbClr val="002060"/>
                </a:solidFill>
                <a:latin typeface="+mn-lt"/>
                <a:ea typeface="+mn-lt"/>
                <a:cs typeface="+mn-lt"/>
              </a:rPr>
              <a:t> </a:t>
            </a:r>
            <a:endParaRPr lang="zh-CN" altLang="en-US" sz="2100" b="1" dirty="0">
              <a:solidFill>
                <a:srgbClr val="002060"/>
              </a:solidFill>
              <a:latin typeface="+mn-lt"/>
              <a:ea typeface="+mn-lt"/>
              <a:cs typeface="+mn-lt"/>
            </a:endParaRPr>
          </a:p>
        </p:txBody>
      </p:sp>
      <p:sp>
        <p:nvSpPr>
          <p:cNvPr id="19" name="矩形 18"/>
          <p:cNvSpPr/>
          <p:nvPr/>
        </p:nvSpPr>
        <p:spPr>
          <a:xfrm>
            <a:off x="1143707" y="2685383"/>
            <a:ext cx="7679025" cy="575945"/>
          </a:xfrm>
          <a:prstGeom prst="rect">
            <a:avLst/>
          </a:prstGeom>
          <a:noFill/>
        </p:spPr>
        <p:txBody>
          <a:bodyPr wrap="square" rtlCol="0">
            <a:spAutoFit/>
          </a:bodyPr>
          <a:lstStyle/>
          <a:p>
            <a:pPr>
              <a:lnSpc>
                <a:spcPct val="150000"/>
              </a:lnSpc>
            </a:pPr>
            <a:r>
              <a:rPr lang="zh-CN" altLang="zh-CN" sz="2100" b="1" dirty="0">
                <a:solidFill>
                  <a:srgbClr val="002060"/>
                </a:solidFill>
                <a:latin typeface="+mn-lt"/>
                <a:ea typeface="+mn-lt"/>
                <a:cs typeface="+mn-lt"/>
              </a:rPr>
              <a:t>深入推进</a:t>
            </a:r>
            <a:r>
              <a:rPr lang="zh-CN" altLang="zh-CN" sz="2100" b="1" dirty="0">
                <a:solidFill>
                  <a:srgbClr val="C00000"/>
                </a:solidFill>
                <a:latin typeface="+mn-lt"/>
                <a:ea typeface="+mn-lt"/>
                <a:cs typeface="+mn-lt"/>
              </a:rPr>
              <a:t>安全文明校园建设</a:t>
            </a:r>
            <a:r>
              <a:rPr lang="zh-CN" altLang="zh-CN" sz="2100" b="1" dirty="0">
                <a:solidFill>
                  <a:srgbClr val="002060"/>
                </a:solidFill>
                <a:latin typeface="+mn-lt"/>
                <a:ea typeface="+mn-lt"/>
                <a:cs typeface="+mn-lt"/>
              </a:rPr>
              <a:t>，实施安全专项整治三年行动计划</a:t>
            </a:r>
            <a:r>
              <a:rPr lang="en-US" altLang="zh-CN" sz="2100" b="1" dirty="0">
                <a:solidFill>
                  <a:srgbClr val="002060"/>
                </a:solidFill>
                <a:latin typeface="+mn-lt"/>
                <a:ea typeface="+mn-lt"/>
                <a:cs typeface="+mn-lt"/>
              </a:rPr>
              <a:t> </a:t>
            </a:r>
            <a:endParaRPr lang="zh-CN" altLang="en-US" sz="2100" b="1" dirty="0">
              <a:solidFill>
                <a:srgbClr val="002060"/>
              </a:solidFill>
              <a:latin typeface="+mn-lt"/>
              <a:ea typeface="+mn-lt"/>
              <a:cs typeface="+mn-lt"/>
            </a:endParaRPr>
          </a:p>
        </p:txBody>
      </p:sp>
      <p:sp>
        <p:nvSpPr>
          <p:cNvPr id="20" name="矩形 19"/>
          <p:cNvSpPr/>
          <p:nvPr/>
        </p:nvSpPr>
        <p:spPr>
          <a:xfrm>
            <a:off x="1157282" y="3652136"/>
            <a:ext cx="6871112" cy="575945"/>
          </a:xfrm>
          <a:prstGeom prst="rect">
            <a:avLst/>
          </a:prstGeom>
          <a:noFill/>
        </p:spPr>
        <p:txBody>
          <a:bodyPr wrap="square" rtlCol="0">
            <a:spAutoFit/>
          </a:bodyPr>
          <a:lstStyle/>
          <a:p>
            <a:pPr>
              <a:lnSpc>
                <a:spcPct val="150000"/>
              </a:lnSpc>
            </a:pPr>
            <a:r>
              <a:rPr lang="zh-CN" altLang="zh-CN" sz="2100" b="1" dirty="0">
                <a:solidFill>
                  <a:srgbClr val="002060"/>
                </a:solidFill>
                <a:latin typeface="+mn-lt"/>
                <a:ea typeface="+mn-lt"/>
              </a:rPr>
              <a:t>做好校园</a:t>
            </a:r>
            <a:r>
              <a:rPr lang="zh-CN" altLang="zh-CN" sz="2100" b="1" dirty="0">
                <a:solidFill>
                  <a:srgbClr val="C00000"/>
                </a:solidFill>
                <a:latin typeface="+mn-lt"/>
                <a:ea typeface="+mn-lt"/>
              </a:rPr>
              <a:t>垃圾分类和源头减量</a:t>
            </a:r>
            <a:r>
              <a:rPr lang="zh-CN" altLang="zh-CN" sz="2100" b="1" dirty="0">
                <a:solidFill>
                  <a:srgbClr val="002060"/>
                </a:solidFill>
                <a:latin typeface="+mn-lt"/>
                <a:ea typeface="+mn-lt"/>
              </a:rPr>
              <a:t>，创建绿色生态文明校园</a:t>
            </a:r>
            <a:r>
              <a:rPr lang="en-US" altLang="zh-CN" sz="2100" b="1" dirty="0">
                <a:solidFill>
                  <a:srgbClr val="002060"/>
                </a:solidFill>
              </a:rPr>
              <a:t> </a:t>
            </a:r>
            <a:endParaRPr lang="zh-CN" altLang="en-US" sz="2100" b="1" dirty="0">
              <a:solidFill>
                <a:srgbClr val="002060"/>
              </a:solidFill>
            </a:endParaRPr>
          </a:p>
        </p:txBody>
      </p:sp>
      <p:sp>
        <p:nvSpPr>
          <p:cNvPr id="100" name="文本框 99"/>
          <p:cNvSpPr txBox="1"/>
          <p:nvPr/>
        </p:nvSpPr>
        <p:spPr>
          <a:xfrm>
            <a:off x="1162430" y="3250060"/>
            <a:ext cx="7981570" cy="414020"/>
          </a:xfrm>
          <a:prstGeom prst="rect">
            <a:avLst/>
          </a:prstGeom>
          <a:noFill/>
        </p:spPr>
        <p:txBody>
          <a:bodyPr wrap="square" rtlCol="0">
            <a:spAutoFit/>
          </a:bodyPr>
          <a:lstStyle>
            <a:defPPr>
              <a:defRPr lang="zh-CN"/>
            </a:defPPr>
            <a:lvl1pPr>
              <a:lnSpc>
                <a:spcPct val="150000"/>
              </a:lnSpc>
              <a:defRPr sz="2800" b="1">
                <a:solidFill>
                  <a:srgbClr val="002060"/>
                </a:solidFill>
              </a:defRPr>
            </a:lvl1pPr>
          </a:lstStyle>
          <a:p>
            <a:pPr>
              <a:lnSpc>
                <a:spcPct val="100000"/>
              </a:lnSpc>
            </a:pPr>
            <a:r>
              <a:rPr lang="zh-CN" altLang="zh-CN" sz="2100" dirty="0">
                <a:latin typeface="+mn-lt"/>
                <a:ea typeface="+mn-lt"/>
                <a:cs typeface="+mn-lt"/>
              </a:rPr>
              <a:t>加强学生</a:t>
            </a:r>
            <a:r>
              <a:rPr lang="zh-CN" altLang="zh-CN" sz="2100" dirty="0">
                <a:solidFill>
                  <a:srgbClr val="C00000"/>
                </a:solidFill>
                <a:latin typeface="+mn-lt"/>
                <a:ea typeface="+mn-lt"/>
                <a:cs typeface="+mn-lt"/>
              </a:rPr>
              <a:t>防范电信网络诈骗</a:t>
            </a:r>
            <a:r>
              <a:rPr lang="zh-CN" altLang="zh-CN" sz="2100" dirty="0">
                <a:latin typeface="+mn-lt"/>
                <a:ea typeface="+mn-lt"/>
                <a:cs typeface="+mn-lt"/>
              </a:rPr>
              <a:t>宣传教育，提高学生的防范意识和能力</a:t>
            </a:r>
            <a:r>
              <a:rPr lang="en-US" altLang="zh-CN" sz="2100" dirty="0">
                <a:latin typeface="+mn-lt"/>
                <a:ea typeface="+mn-lt"/>
                <a:cs typeface="+mn-lt"/>
              </a:rPr>
              <a:t> </a:t>
            </a:r>
            <a:endParaRPr lang="zh-CN" altLang="en-US" sz="2100" dirty="0">
              <a:latin typeface="+mn-lt"/>
              <a:ea typeface="+mn-lt"/>
              <a:cs typeface="+mn-lt"/>
            </a:endParaRPr>
          </a:p>
        </p:txBody>
      </p:sp>
      <p:grpSp>
        <p:nvGrpSpPr>
          <p:cNvPr id="29" name="组合 28"/>
          <p:cNvGrpSpPr/>
          <p:nvPr/>
        </p:nvGrpSpPr>
        <p:grpSpPr>
          <a:xfrm>
            <a:off x="791580" y="1653648"/>
            <a:ext cx="276701" cy="2362676"/>
            <a:chOff x="2471" y="3321"/>
            <a:chExt cx="581" cy="4961"/>
          </a:xfrm>
        </p:grpSpPr>
        <p:sp>
          <p:nvSpPr>
            <p:cNvPr id="21" name="燕尾形 47"/>
            <p:cNvSpPr/>
            <p:nvPr>
              <p:custDataLst>
                <p:tags r:id="rId1"/>
              </p:custDataLst>
            </p:nvPr>
          </p:nvSpPr>
          <p:spPr>
            <a:xfrm>
              <a:off x="2472" y="7857"/>
              <a:ext cx="580" cy="42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22" name="燕尾形 47"/>
            <p:cNvSpPr/>
            <p:nvPr>
              <p:custDataLst>
                <p:tags r:id="rId2"/>
              </p:custDataLst>
            </p:nvPr>
          </p:nvSpPr>
          <p:spPr>
            <a:xfrm>
              <a:off x="2471" y="3321"/>
              <a:ext cx="580" cy="42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23" name="燕尾形 47"/>
            <p:cNvSpPr/>
            <p:nvPr>
              <p:custDataLst>
                <p:tags r:id="rId3"/>
              </p:custDataLst>
            </p:nvPr>
          </p:nvSpPr>
          <p:spPr>
            <a:xfrm>
              <a:off x="2471" y="5889"/>
              <a:ext cx="580" cy="42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24" name="燕尾形 47"/>
            <p:cNvSpPr/>
            <p:nvPr>
              <p:custDataLst>
                <p:tags r:id="rId4"/>
              </p:custDataLst>
            </p:nvPr>
          </p:nvSpPr>
          <p:spPr>
            <a:xfrm>
              <a:off x="2471" y="6873"/>
              <a:ext cx="580" cy="42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lnSpc>
                  <a:spcPct val="110000"/>
                </a:lnSpc>
                <a:defRPr/>
              </a:pPr>
              <a:endParaRPr lang="zh-CN" altLang="en-US" sz="1050" dirty="0">
                <a:solidFill>
                  <a:schemeClr val="tx1"/>
                </a:solidFill>
                <a:latin typeface="微软雅黑" panose="020B0503020204020204" pitchFamily="34" charset="-122"/>
                <a:ea typeface="微软雅黑" panose="020B0503020204020204" pitchFamily="34" charset="-122"/>
              </a:endParaRPr>
            </a:p>
          </p:txBody>
        </p:sp>
        <p:sp>
          <p:nvSpPr>
            <p:cNvPr id="27" name="燕尾形 47"/>
            <p:cNvSpPr/>
            <p:nvPr>
              <p:custDataLst>
                <p:tags r:id="rId5"/>
              </p:custDataLst>
            </p:nvPr>
          </p:nvSpPr>
          <p:spPr>
            <a:xfrm>
              <a:off x="2471" y="4265"/>
              <a:ext cx="580" cy="42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92918" y="-85090"/>
            <a:ext cx="7203281" cy="1198880"/>
          </a:xfrm>
          <a:noFill/>
        </p:spPr>
        <p:txBody>
          <a:bodyPr wrap="square" rtlCol="0">
            <a:spAutoFit/>
          </a:bodyPr>
          <a:lstStyle/>
          <a:p>
            <a:pPr eaLnBrk="1" hangingPunct="1"/>
            <a:br>
              <a:rPr lang="en-US" altLang="zh-CN" sz="2400" dirty="0">
                <a:solidFill>
                  <a:srgbClr val="002060"/>
                </a:solidFill>
                <a:latin typeface="+mj-ea"/>
                <a:cs typeface="+mn-cs"/>
              </a:rPr>
            </a:br>
            <a:r>
              <a:rPr lang="zh-CN" altLang="zh-CN" sz="2400" dirty="0">
                <a:solidFill>
                  <a:srgbClr val="002060"/>
                </a:solidFill>
                <a:latin typeface="+mj-ea"/>
                <a:cs typeface="+mn-cs"/>
              </a:rPr>
              <a:t>六、建设美丽和谐校园，提高管理服务效能</a:t>
            </a:r>
            <a:br>
              <a:rPr lang="zh-CN" altLang="zh-CN" sz="2400" dirty="0">
                <a:solidFill>
                  <a:srgbClr val="002060"/>
                </a:solidFill>
                <a:latin typeface="+mj-ea"/>
                <a:cs typeface="+mn-cs"/>
              </a:rPr>
            </a:br>
            <a:endParaRPr lang="zh-CN" altLang="zh-CN" sz="2400" dirty="0">
              <a:solidFill>
                <a:srgbClr val="002060"/>
              </a:solidFill>
              <a:latin typeface="+mj-ea"/>
              <a:cs typeface="+mn-cs"/>
            </a:endParaRPr>
          </a:p>
        </p:txBody>
      </p:sp>
      <p:sp>
        <p:nvSpPr>
          <p:cNvPr id="6" name="文本框 5"/>
          <p:cNvSpPr txBox="1"/>
          <p:nvPr/>
        </p:nvSpPr>
        <p:spPr>
          <a:xfrm>
            <a:off x="629562" y="1005576"/>
            <a:ext cx="4536504" cy="460375"/>
          </a:xfrm>
          <a:prstGeom prst="rect">
            <a:avLst/>
          </a:prstGeom>
          <a:noFill/>
        </p:spPr>
        <p:txBody>
          <a:bodyPr wrap="square" rtlCol="0">
            <a:spAutoFit/>
          </a:bodyPr>
          <a:lstStyle>
            <a:defPPr>
              <a:defRPr lang="zh-CN"/>
            </a:defPPr>
            <a:lvl1pPr lvl="0">
              <a:defRPr sz="3200" b="1">
                <a:solidFill>
                  <a:srgbClr val="002060"/>
                </a:solidFill>
                <a:latin typeface="+mj-ea"/>
                <a:ea typeface="+mj-ea"/>
              </a:defRPr>
            </a:lvl1pPr>
          </a:lstStyle>
          <a:p>
            <a:r>
              <a:rPr lang="en-US" altLang="zh-CN" sz="2400" dirty="0"/>
              <a:t>20.</a:t>
            </a:r>
            <a:r>
              <a:rPr lang="zh-CN" altLang="zh-CN" sz="2400" dirty="0"/>
              <a:t>完成学校四期工程年内计划</a:t>
            </a:r>
          </a:p>
        </p:txBody>
      </p:sp>
      <p:sp>
        <p:nvSpPr>
          <p:cNvPr id="3" name="矩形 2"/>
          <p:cNvSpPr/>
          <p:nvPr/>
        </p:nvSpPr>
        <p:spPr>
          <a:xfrm>
            <a:off x="1120997" y="1437624"/>
            <a:ext cx="7663472" cy="737235"/>
          </a:xfrm>
          <a:prstGeom prst="rect">
            <a:avLst/>
          </a:prstGeom>
          <a:noFill/>
        </p:spPr>
        <p:txBody>
          <a:bodyPr wrap="square" rtlCol="0">
            <a:spAutoFit/>
          </a:bodyPr>
          <a:lstStyle/>
          <a:p>
            <a:r>
              <a:rPr lang="zh-CN" altLang="zh-CN" sz="2100" b="1" dirty="0">
                <a:solidFill>
                  <a:srgbClr val="C00000"/>
                </a:solidFill>
                <a:latin typeface="+mn-lt"/>
                <a:ea typeface="+mn-lt"/>
                <a:cs typeface="+mn-lt"/>
              </a:rPr>
              <a:t>健全领导机构</a:t>
            </a:r>
            <a:r>
              <a:rPr lang="zh-CN" altLang="zh-CN" sz="2100" b="1" dirty="0">
                <a:solidFill>
                  <a:srgbClr val="002060"/>
                </a:solidFill>
                <a:latin typeface="+mn-lt"/>
                <a:ea typeface="+mn-lt"/>
                <a:cs typeface="+mn-lt"/>
              </a:rPr>
              <a:t>（组建“四期建设工程指挥部”），成立招投标办公室，协调推进工程建设工作进度</a:t>
            </a:r>
            <a:r>
              <a:rPr lang="en-US" altLang="zh-CN" sz="2100" b="1" dirty="0">
                <a:solidFill>
                  <a:srgbClr val="002060"/>
                </a:solidFill>
                <a:latin typeface="+mn-lt"/>
                <a:ea typeface="+mn-lt"/>
                <a:cs typeface="+mn-lt"/>
              </a:rPr>
              <a:t> </a:t>
            </a:r>
            <a:endParaRPr lang="zh-CN" altLang="en-US" sz="2100" b="1" dirty="0">
              <a:solidFill>
                <a:srgbClr val="002060"/>
              </a:solidFill>
              <a:latin typeface="+mn-lt"/>
              <a:ea typeface="+mn-lt"/>
              <a:cs typeface="+mn-lt"/>
            </a:endParaRPr>
          </a:p>
        </p:txBody>
      </p:sp>
      <p:sp>
        <p:nvSpPr>
          <p:cNvPr id="28" name="矩形 27"/>
          <p:cNvSpPr/>
          <p:nvPr/>
        </p:nvSpPr>
        <p:spPr>
          <a:xfrm>
            <a:off x="1125611" y="3435846"/>
            <a:ext cx="7712864" cy="1060450"/>
          </a:xfrm>
          <a:prstGeom prst="rect">
            <a:avLst/>
          </a:prstGeom>
          <a:noFill/>
        </p:spPr>
        <p:txBody>
          <a:bodyPr wrap="square" rtlCol="0">
            <a:spAutoFit/>
          </a:bodyPr>
          <a:lstStyle/>
          <a:p>
            <a:pPr>
              <a:lnSpc>
                <a:spcPct val="150000"/>
              </a:lnSpc>
            </a:pPr>
            <a:r>
              <a:rPr lang="zh-CN" altLang="zh-CN" sz="2100" b="1" dirty="0">
                <a:solidFill>
                  <a:srgbClr val="002060"/>
                </a:solidFill>
                <a:latin typeface="+mn-lt"/>
                <a:ea typeface="+mn-lt"/>
                <a:cs typeface="+mn-lt"/>
              </a:rPr>
              <a:t>完成</a:t>
            </a:r>
            <a:r>
              <a:rPr lang="en-US" altLang="zh-CN" sz="2100" b="1" dirty="0">
                <a:solidFill>
                  <a:srgbClr val="C00000"/>
                </a:solidFill>
                <a:latin typeface="+mn-lt"/>
                <a:ea typeface="+mn-lt"/>
                <a:cs typeface="+mn-lt"/>
              </a:rPr>
              <a:t>13</a:t>
            </a:r>
            <a:r>
              <a:rPr lang="zh-CN" altLang="zh-CN" sz="2100" b="1" dirty="0">
                <a:solidFill>
                  <a:srgbClr val="C00000"/>
                </a:solidFill>
                <a:latin typeface="+mn-lt"/>
                <a:ea typeface="+mn-lt"/>
                <a:cs typeface="+mn-lt"/>
              </a:rPr>
              <a:t>个维修工程项目</a:t>
            </a:r>
            <a:r>
              <a:rPr lang="zh-CN" altLang="zh-CN" sz="2100" b="1" dirty="0">
                <a:solidFill>
                  <a:srgbClr val="002060"/>
                </a:solidFill>
                <a:latin typeface="+mn-lt"/>
                <a:ea typeface="+mn-lt"/>
                <a:cs typeface="+mn-lt"/>
              </a:rPr>
              <a:t>的施工任务，为师生创建环境友好的美丽校园</a:t>
            </a:r>
            <a:r>
              <a:rPr lang="en-US" altLang="zh-CN" sz="2100" b="1" dirty="0">
                <a:solidFill>
                  <a:srgbClr val="002060"/>
                </a:solidFill>
                <a:latin typeface="+mn-lt"/>
                <a:ea typeface="+mn-lt"/>
                <a:cs typeface="+mn-lt"/>
              </a:rPr>
              <a:t> </a:t>
            </a:r>
            <a:endParaRPr lang="zh-CN" altLang="zh-CN" sz="2100" b="1" dirty="0">
              <a:solidFill>
                <a:srgbClr val="002060"/>
              </a:solidFill>
              <a:latin typeface="+mn-lt"/>
              <a:ea typeface="+mn-lt"/>
              <a:cs typeface="+mn-lt"/>
            </a:endParaRPr>
          </a:p>
        </p:txBody>
      </p:sp>
      <p:sp>
        <p:nvSpPr>
          <p:cNvPr id="100" name="文本框 99"/>
          <p:cNvSpPr txBox="1"/>
          <p:nvPr/>
        </p:nvSpPr>
        <p:spPr>
          <a:xfrm>
            <a:off x="1120997" y="2309341"/>
            <a:ext cx="7717478" cy="1060450"/>
          </a:xfrm>
          <a:prstGeom prst="rect">
            <a:avLst/>
          </a:prstGeom>
          <a:noFill/>
        </p:spPr>
        <p:txBody>
          <a:bodyPr wrap="square" rtlCol="0">
            <a:spAutoFit/>
          </a:bodyPr>
          <a:lstStyle>
            <a:defPPr>
              <a:defRPr lang="zh-CN"/>
            </a:defPPr>
            <a:lvl1pPr>
              <a:lnSpc>
                <a:spcPct val="150000"/>
              </a:lnSpc>
              <a:defRPr sz="2800" b="1">
                <a:solidFill>
                  <a:srgbClr val="002060"/>
                </a:solidFill>
              </a:defRPr>
            </a:lvl1pPr>
          </a:lstStyle>
          <a:p>
            <a:pPr>
              <a:lnSpc>
                <a:spcPct val="100000"/>
              </a:lnSpc>
            </a:pPr>
            <a:r>
              <a:rPr lang="zh-CN" altLang="zh-CN" sz="2100" dirty="0">
                <a:latin typeface="+mn-lt"/>
                <a:ea typeface="+mn-lt"/>
                <a:cs typeface="+mn-lt"/>
              </a:rPr>
              <a:t>按</a:t>
            </a:r>
            <a:r>
              <a:rPr lang="zh-CN" altLang="zh-CN" sz="2100" dirty="0">
                <a:solidFill>
                  <a:srgbClr val="C00000"/>
                </a:solidFill>
                <a:latin typeface="+mn-lt"/>
                <a:ea typeface="+mn-lt"/>
                <a:cs typeface="+mn-lt"/>
              </a:rPr>
              <a:t>规范程序</a:t>
            </a:r>
            <a:r>
              <a:rPr lang="zh-CN" altLang="zh-CN" sz="2100" dirty="0">
                <a:latin typeface="+mn-lt"/>
                <a:ea typeface="+mn-lt"/>
                <a:cs typeface="+mn-lt"/>
              </a:rPr>
              <a:t>及时</a:t>
            </a:r>
            <a:r>
              <a:rPr lang="zh-CN" altLang="zh-CN" sz="2100" dirty="0">
                <a:solidFill>
                  <a:srgbClr val="C00000"/>
                </a:solidFill>
                <a:latin typeface="+mn-lt"/>
                <a:ea typeface="+mn-lt"/>
                <a:cs typeface="+mn-lt"/>
              </a:rPr>
              <a:t>保质保量</a:t>
            </a:r>
            <a:r>
              <a:rPr lang="zh-CN" altLang="zh-CN" sz="2100" dirty="0">
                <a:latin typeface="+mn-lt"/>
                <a:ea typeface="+mn-lt"/>
                <a:cs typeface="+mn-lt"/>
              </a:rPr>
              <a:t>完成项目各阶段（可行性研究报告报批，招标代理、代建单位、工程设计、工程施工、工程监理等招标）工作，保障学校四期建设工程年内开工</a:t>
            </a:r>
            <a:r>
              <a:rPr lang="en-US" altLang="zh-CN" sz="2100" dirty="0">
                <a:latin typeface="+mn-lt"/>
                <a:ea typeface="+mn-lt"/>
                <a:cs typeface="+mn-lt"/>
              </a:rPr>
              <a:t> </a:t>
            </a:r>
            <a:endParaRPr lang="zh-CN" altLang="zh-CN" sz="2100" dirty="0">
              <a:latin typeface="+mn-lt"/>
              <a:ea typeface="+mn-lt"/>
              <a:cs typeface="+mn-lt"/>
            </a:endParaRPr>
          </a:p>
        </p:txBody>
      </p:sp>
      <p:grpSp>
        <p:nvGrpSpPr>
          <p:cNvPr id="12" name="组合 11"/>
          <p:cNvGrpSpPr/>
          <p:nvPr/>
        </p:nvGrpSpPr>
        <p:grpSpPr>
          <a:xfrm>
            <a:off x="791580" y="1605611"/>
            <a:ext cx="276225" cy="2248853"/>
            <a:chOff x="2558" y="3999"/>
            <a:chExt cx="580" cy="4722"/>
          </a:xfrm>
        </p:grpSpPr>
        <p:sp>
          <p:nvSpPr>
            <p:cNvPr id="22" name="燕尾形 47"/>
            <p:cNvSpPr/>
            <p:nvPr>
              <p:custDataLst>
                <p:tags r:id="rId1"/>
              </p:custDataLst>
            </p:nvPr>
          </p:nvSpPr>
          <p:spPr>
            <a:xfrm>
              <a:off x="2558" y="3999"/>
              <a:ext cx="580" cy="42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0" name="燕尾形 47"/>
            <p:cNvSpPr/>
            <p:nvPr>
              <p:custDataLst>
                <p:tags r:id="rId2"/>
              </p:custDataLst>
            </p:nvPr>
          </p:nvSpPr>
          <p:spPr>
            <a:xfrm>
              <a:off x="2558" y="5555"/>
              <a:ext cx="580" cy="42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1" name="燕尾形 47"/>
            <p:cNvSpPr/>
            <p:nvPr>
              <p:custDataLst>
                <p:tags r:id="rId3"/>
              </p:custDataLst>
            </p:nvPr>
          </p:nvSpPr>
          <p:spPr>
            <a:xfrm>
              <a:off x="2558" y="8296"/>
              <a:ext cx="580" cy="42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lnSpc>
                  <a:spcPct val="110000"/>
                </a:lnSpc>
                <a:defRPr/>
              </a:pPr>
              <a:endParaRPr lang="zh-CN" altLang="en-US" sz="1050">
                <a:solidFill>
                  <a:schemeClr val="tx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05526" y="1059583"/>
            <a:ext cx="8229600" cy="756083"/>
          </a:xfrm>
        </p:spPr>
        <p:txBody>
          <a:bodyPr/>
          <a:lstStyle/>
          <a:p>
            <a:pPr algn="ctr">
              <a:buNone/>
            </a:pPr>
            <a:r>
              <a:rPr lang="en-US" altLang="zh-CN" sz="3300" dirty="0"/>
              <a:t>2021</a:t>
            </a:r>
            <a:r>
              <a:rPr lang="zh-CN" altLang="en-US" sz="3300" dirty="0"/>
              <a:t>年内部质量保证指标 </a:t>
            </a:r>
          </a:p>
          <a:p>
            <a:pPr algn="ctr">
              <a:buNone/>
            </a:pPr>
            <a:endParaRPr lang="en-US" altLang="zh-CN" sz="3300" dirty="0"/>
          </a:p>
          <a:p>
            <a:pPr algn="ctr">
              <a:buNone/>
            </a:pPr>
            <a:endParaRPr lang="en-US" altLang="zh-CN" sz="3300" dirty="0"/>
          </a:p>
        </p:txBody>
      </p:sp>
      <p:sp>
        <p:nvSpPr>
          <p:cNvPr id="6" name="文本框 5"/>
          <p:cNvSpPr txBox="1"/>
          <p:nvPr/>
        </p:nvSpPr>
        <p:spPr>
          <a:xfrm>
            <a:off x="2006715" y="2247714"/>
            <a:ext cx="5130570" cy="1753235"/>
          </a:xfrm>
          <a:prstGeom prst="rect">
            <a:avLst/>
          </a:prstGeom>
          <a:noFill/>
        </p:spPr>
        <p:txBody>
          <a:bodyPr wrap="square">
            <a:spAutoFit/>
          </a:bodyPr>
          <a:lstStyle/>
          <a:p>
            <a:pPr algn="ctr">
              <a:lnSpc>
                <a:spcPct val="150000"/>
              </a:lnSpc>
            </a:pPr>
            <a:r>
              <a:rPr lang="zh-CN" altLang="en-US" sz="2400" b="1" dirty="0">
                <a:solidFill>
                  <a:srgbClr val="7030A0"/>
                </a:solidFill>
                <a:latin typeface="+mn-lt"/>
                <a:ea typeface="+mn-lt"/>
              </a:rPr>
              <a:t>上海高校分类评价</a:t>
            </a:r>
            <a:endParaRPr lang="en-US" altLang="zh-CN" sz="2400" b="1" dirty="0">
              <a:solidFill>
                <a:srgbClr val="7030A0"/>
              </a:solidFill>
              <a:latin typeface="+mn-lt"/>
              <a:ea typeface="+mn-lt"/>
            </a:endParaRPr>
          </a:p>
          <a:p>
            <a:pPr algn="ctr">
              <a:lnSpc>
                <a:spcPct val="150000"/>
              </a:lnSpc>
            </a:pPr>
            <a:r>
              <a:rPr lang="zh-CN" altLang="en-US" sz="2400" b="1" dirty="0">
                <a:solidFill>
                  <a:srgbClr val="7030A0"/>
                </a:solidFill>
                <a:latin typeface="+mn-lt"/>
                <a:ea typeface="+mn-lt"/>
              </a:rPr>
              <a:t>高等职业院校适应社会需求能力评估</a:t>
            </a:r>
            <a:endParaRPr lang="en-US" altLang="zh-CN" sz="2400" b="1" dirty="0">
              <a:solidFill>
                <a:srgbClr val="7030A0"/>
              </a:solidFill>
              <a:latin typeface="+mn-lt"/>
              <a:ea typeface="+mn-lt"/>
            </a:endParaRPr>
          </a:p>
          <a:p>
            <a:pPr algn="ctr">
              <a:lnSpc>
                <a:spcPct val="150000"/>
              </a:lnSpc>
            </a:pPr>
            <a:r>
              <a:rPr lang="zh-CN" altLang="en-US" sz="2400" b="1" dirty="0">
                <a:solidFill>
                  <a:srgbClr val="7030A0"/>
                </a:solidFill>
                <a:latin typeface="+mn-lt"/>
                <a:ea typeface="+mn-lt"/>
              </a:rPr>
              <a:t>学校内部质量保证体系</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92918" y="228600"/>
            <a:ext cx="7203281" cy="571500"/>
          </a:xfrm>
        </p:spPr>
        <p:txBody>
          <a:bodyPr/>
          <a:lstStyle/>
          <a:p>
            <a:r>
              <a:rPr lang="zh-CN" altLang="en-US" sz="1800" dirty="0"/>
              <a:t>一、办学条件与资源</a:t>
            </a:r>
            <a:br>
              <a:rPr lang="zh-CN" altLang="zh-CN" sz="1800" dirty="0"/>
            </a:br>
            <a:endParaRPr lang="zh-CN" altLang="zh-CN" sz="1800" dirty="0"/>
          </a:p>
        </p:txBody>
      </p:sp>
      <p:sp>
        <p:nvSpPr>
          <p:cNvPr id="18" name="TextBox 17"/>
          <p:cNvSpPr txBox="1"/>
          <p:nvPr/>
        </p:nvSpPr>
        <p:spPr>
          <a:xfrm>
            <a:off x="575556" y="897564"/>
            <a:ext cx="2538282" cy="368300"/>
          </a:xfrm>
          <a:prstGeom prst="rect">
            <a:avLst/>
          </a:prstGeom>
          <a:noFill/>
        </p:spPr>
        <p:txBody>
          <a:bodyPr wrap="square" rtlCol="0">
            <a:spAutoFit/>
          </a:bodyPr>
          <a:lstStyle/>
          <a:p>
            <a:r>
              <a:rPr lang="en-US" altLang="zh-CN" sz="1800" b="1" dirty="0">
                <a:solidFill>
                  <a:srgbClr val="002060"/>
                </a:solidFill>
                <a:latin typeface="+mj-ea"/>
                <a:ea typeface="+mj-ea"/>
              </a:rPr>
              <a:t>1.</a:t>
            </a:r>
            <a:r>
              <a:rPr lang="zh-CN" altLang="en-US" sz="1800" b="1" dirty="0">
                <a:solidFill>
                  <a:srgbClr val="002060"/>
                </a:solidFill>
                <a:latin typeface="+mj-ea"/>
                <a:ea typeface="+mj-ea"/>
              </a:rPr>
              <a:t>师资队伍</a:t>
            </a:r>
            <a:r>
              <a:rPr lang="en-US" altLang="zh-CN" sz="1800" b="1" dirty="0">
                <a:solidFill>
                  <a:srgbClr val="C00000"/>
                </a:solidFill>
                <a:latin typeface="+mj-ea"/>
                <a:ea typeface="+mj-ea"/>
              </a:rPr>
              <a:t>(25</a:t>
            </a:r>
            <a:r>
              <a:rPr lang="zh-CN" altLang="en-US" sz="1800" b="1" dirty="0">
                <a:solidFill>
                  <a:srgbClr val="C00000"/>
                </a:solidFill>
                <a:latin typeface="+mj-ea"/>
                <a:ea typeface="+mj-ea"/>
              </a:rPr>
              <a:t>分）</a:t>
            </a:r>
          </a:p>
        </p:txBody>
      </p:sp>
      <p:graphicFrame>
        <p:nvGraphicFramePr>
          <p:cNvPr id="4" name="表格 3"/>
          <p:cNvGraphicFramePr/>
          <p:nvPr>
            <p:custDataLst>
              <p:tags r:id="rId1"/>
            </p:custDataLst>
          </p:nvPr>
        </p:nvGraphicFramePr>
        <p:xfrm>
          <a:off x="457200" y="1271253"/>
          <a:ext cx="8229600" cy="3402965"/>
        </p:xfrm>
        <a:graphic>
          <a:graphicData uri="http://schemas.openxmlformats.org/drawingml/2006/table">
            <a:tbl>
              <a:tblPr firstRow="1" bandRow="1">
                <a:tableStyleId>{5C22544A-7EE6-4342-B048-85BDC9FD1C3A}</a:tableStyleId>
              </a:tblPr>
              <a:tblGrid>
                <a:gridCol w="2000885">
                  <a:extLst>
                    <a:ext uri="{9D8B030D-6E8A-4147-A177-3AD203B41FA5}">
                      <a16:colId xmlns:a16="http://schemas.microsoft.com/office/drawing/2014/main" val="20000"/>
                    </a:ext>
                  </a:extLst>
                </a:gridCol>
                <a:gridCol w="490220">
                  <a:extLst>
                    <a:ext uri="{9D8B030D-6E8A-4147-A177-3AD203B41FA5}">
                      <a16:colId xmlns:a16="http://schemas.microsoft.com/office/drawing/2014/main" val="20001"/>
                    </a:ext>
                  </a:extLst>
                </a:gridCol>
                <a:gridCol w="302895">
                  <a:extLst>
                    <a:ext uri="{9D8B030D-6E8A-4147-A177-3AD203B41FA5}">
                      <a16:colId xmlns:a16="http://schemas.microsoft.com/office/drawing/2014/main" val="20002"/>
                    </a:ext>
                  </a:extLst>
                </a:gridCol>
                <a:gridCol w="332740">
                  <a:extLst>
                    <a:ext uri="{9D8B030D-6E8A-4147-A177-3AD203B41FA5}">
                      <a16:colId xmlns:a16="http://schemas.microsoft.com/office/drawing/2014/main" val="20003"/>
                    </a:ext>
                  </a:extLst>
                </a:gridCol>
                <a:gridCol w="393065">
                  <a:extLst>
                    <a:ext uri="{9D8B030D-6E8A-4147-A177-3AD203B41FA5}">
                      <a16:colId xmlns:a16="http://schemas.microsoft.com/office/drawing/2014/main" val="20004"/>
                    </a:ext>
                  </a:extLst>
                </a:gridCol>
                <a:gridCol w="392430">
                  <a:extLst>
                    <a:ext uri="{9D8B030D-6E8A-4147-A177-3AD203B41FA5}">
                      <a16:colId xmlns:a16="http://schemas.microsoft.com/office/drawing/2014/main" val="20005"/>
                    </a:ext>
                  </a:extLst>
                </a:gridCol>
                <a:gridCol w="392430">
                  <a:extLst>
                    <a:ext uri="{9D8B030D-6E8A-4147-A177-3AD203B41FA5}">
                      <a16:colId xmlns:a16="http://schemas.microsoft.com/office/drawing/2014/main" val="20006"/>
                    </a:ext>
                  </a:extLst>
                </a:gridCol>
                <a:gridCol w="392430">
                  <a:extLst>
                    <a:ext uri="{9D8B030D-6E8A-4147-A177-3AD203B41FA5}">
                      <a16:colId xmlns:a16="http://schemas.microsoft.com/office/drawing/2014/main" val="20007"/>
                    </a:ext>
                  </a:extLst>
                </a:gridCol>
                <a:gridCol w="392430">
                  <a:extLst>
                    <a:ext uri="{9D8B030D-6E8A-4147-A177-3AD203B41FA5}">
                      <a16:colId xmlns:a16="http://schemas.microsoft.com/office/drawing/2014/main" val="20008"/>
                    </a:ext>
                  </a:extLst>
                </a:gridCol>
                <a:gridCol w="392430">
                  <a:extLst>
                    <a:ext uri="{9D8B030D-6E8A-4147-A177-3AD203B41FA5}">
                      <a16:colId xmlns:a16="http://schemas.microsoft.com/office/drawing/2014/main" val="20009"/>
                    </a:ext>
                  </a:extLst>
                </a:gridCol>
                <a:gridCol w="392430">
                  <a:extLst>
                    <a:ext uri="{9D8B030D-6E8A-4147-A177-3AD203B41FA5}">
                      <a16:colId xmlns:a16="http://schemas.microsoft.com/office/drawing/2014/main" val="20010"/>
                    </a:ext>
                  </a:extLst>
                </a:gridCol>
                <a:gridCol w="400685">
                  <a:extLst>
                    <a:ext uri="{9D8B030D-6E8A-4147-A177-3AD203B41FA5}">
                      <a16:colId xmlns:a16="http://schemas.microsoft.com/office/drawing/2014/main" val="20011"/>
                    </a:ext>
                  </a:extLst>
                </a:gridCol>
                <a:gridCol w="384175">
                  <a:extLst>
                    <a:ext uri="{9D8B030D-6E8A-4147-A177-3AD203B41FA5}">
                      <a16:colId xmlns:a16="http://schemas.microsoft.com/office/drawing/2014/main" val="20012"/>
                    </a:ext>
                  </a:extLst>
                </a:gridCol>
                <a:gridCol w="392430">
                  <a:extLst>
                    <a:ext uri="{9D8B030D-6E8A-4147-A177-3AD203B41FA5}">
                      <a16:colId xmlns:a16="http://schemas.microsoft.com/office/drawing/2014/main" val="20013"/>
                    </a:ext>
                  </a:extLst>
                </a:gridCol>
                <a:gridCol w="393065">
                  <a:extLst>
                    <a:ext uri="{9D8B030D-6E8A-4147-A177-3AD203B41FA5}">
                      <a16:colId xmlns:a16="http://schemas.microsoft.com/office/drawing/2014/main" val="20014"/>
                    </a:ext>
                  </a:extLst>
                </a:gridCol>
                <a:gridCol w="392430">
                  <a:extLst>
                    <a:ext uri="{9D8B030D-6E8A-4147-A177-3AD203B41FA5}">
                      <a16:colId xmlns:a16="http://schemas.microsoft.com/office/drawing/2014/main" val="20015"/>
                    </a:ext>
                  </a:extLst>
                </a:gridCol>
                <a:gridCol w="392430">
                  <a:extLst>
                    <a:ext uri="{9D8B030D-6E8A-4147-A177-3AD203B41FA5}">
                      <a16:colId xmlns:a16="http://schemas.microsoft.com/office/drawing/2014/main" val="20016"/>
                    </a:ext>
                  </a:extLst>
                </a:gridCol>
              </a:tblGrid>
              <a:tr h="958215">
                <a:tc>
                  <a:txBody>
                    <a:bodyPr/>
                    <a:lstStyle/>
                    <a:p>
                      <a:pPr indent="0" algn="ctr">
                        <a:buNone/>
                      </a:pPr>
                      <a:r>
                        <a:rPr lang="zh-CN" sz="1200" b="1" dirty="0">
                          <a:solidFill>
                            <a:srgbClr val="002060"/>
                          </a:solidFill>
                          <a:latin typeface="+mj-ea"/>
                          <a:ea typeface="+mj-ea"/>
                        </a:rPr>
                        <a:t>三级指标</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a:solidFill>
                            <a:srgbClr val="002060"/>
                          </a:solidFill>
                          <a:latin typeface="+mj-ea"/>
                          <a:ea typeface="+mj-ea"/>
                        </a:rPr>
                        <a:t>部门</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细目分值</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采集单位</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a:solidFill>
                            <a:srgbClr val="002060"/>
                          </a:solidFill>
                          <a:latin typeface="+mj-ea"/>
                          <a:ea typeface="+mj-ea"/>
                        </a:rPr>
                        <a:t>标准值</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a:solidFill>
                            <a:srgbClr val="002060"/>
                          </a:solidFill>
                          <a:latin typeface="+mj-ea"/>
                          <a:ea typeface="+mj-ea"/>
                        </a:rPr>
                        <a:t>目标值</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电子专业数6</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通信专业数9</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dirty="0" err="1">
                          <a:solidFill>
                            <a:srgbClr val="002060"/>
                          </a:solidFill>
                          <a:latin typeface="+mj-ea"/>
                          <a:ea typeface="+mj-ea"/>
                        </a:rPr>
                        <a:t>机械专业</a:t>
                      </a:r>
                      <a:r>
                        <a:rPr lang="zh-CN" altLang="en-US" sz="1200" b="1" dirty="0">
                          <a:solidFill>
                            <a:srgbClr val="002060"/>
                          </a:solidFill>
                          <a:latin typeface="+mj-ea"/>
                          <a:ea typeface="+mj-ea"/>
                        </a:rPr>
                        <a:t>数</a:t>
                      </a:r>
                      <a:r>
                        <a:rPr lang="en-US" sz="1200" b="1" dirty="0">
                          <a:solidFill>
                            <a:srgbClr val="002060"/>
                          </a:solidFill>
                          <a:latin typeface="+mj-ea"/>
                          <a:ea typeface="+mj-ea"/>
                        </a:rPr>
                        <a:t>4</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经管专业数5</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dirty="0">
                          <a:solidFill>
                            <a:srgbClr val="002060"/>
                          </a:solidFill>
                          <a:latin typeface="+mj-ea"/>
                          <a:ea typeface="+mj-ea"/>
                        </a:rPr>
                        <a:t>中德</a:t>
                      </a:r>
                      <a:r>
                        <a:rPr lang="en-US" sz="1200" b="1" dirty="0">
                          <a:solidFill>
                            <a:srgbClr val="002060"/>
                          </a:solidFill>
                          <a:latin typeface="+mj-ea"/>
                          <a:ea typeface="+mj-ea"/>
                        </a:rPr>
                        <a:t>专业数5</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dirty="0">
                          <a:solidFill>
                            <a:srgbClr val="002060"/>
                          </a:solidFill>
                          <a:latin typeface="+mj-ea"/>
                          <a:ea typeface="+mj-ea"/>
                        </a:rPr>
                        <a:t>设艺</a:t>
                      </a:r>
                      <a:r>
                        <a:rPr lang="en-US" sz="1200" b="1" dirty="0">
                          <a:solidFill>
                            <a:srgbClr val="002060"/>
                          </a:solidFill>
                          <a:latin typeface="+mj-ea"/>
                          <a:ea typeface="+mj-ea"/>
                        </a:rPr>
                        <a:t>专业数5</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外语专业数2</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dirty="0">
                          <a:solidFill>
                            <a:srgbClr val="002060"/>
                          </a:solidFill>
                          <a:latin typeface="+mj-ea"/>
                          <a:ea typeface="+mj-ea"/>
                        </a:rPr>
                        <a:t>基础语数体</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dirty="0">
                          <a:solidFill>
                            <a:srgbClr val="002060"/>
                          </a:solidFill>
                          <a:latin typeface="+mj-ea"/>
                          <a:ea typeface="+mj-ea"/>
                        </a:rPr>
                        <a:t>马院</a:t>
                      </a:r>
                    </a:p>
                    <a:p>
                      <a:pPr indent="0" algn="ctr">
                        <a:buNone/>
                      </a:pPr>
                      <a:r>
                        <a:rPr lang="zh-CN" sz="1200" b="1" dirty="0">
                          <a:solidFill>
                            <a:srgbClr val="002060"/>
                          </a:solidFill>
                          <a:latin typeface="+mj-ea"/>
                          <a:ea typeface="+mj-ea"/>
                        </a:rPr>
                        <a:t>基础、概论</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dirty="0" err="1">
                          <a:solidFill>
                            <a:srgbClr val="002060"/>
                          </a:solidFill>
                          <a:latin typeface="+mj-ea"/>
                          <a:ea typeface="+mj-ea"/>
                        </a:rPr>
                        <a:t>通信计算机应用基础</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dirty="0" err="1">
                          <a:solidFill>
                            <a:srgbClr val="002060"/>
                          </a:solidFill>
                          <a:latin typeface="+mj-ea"/>
                          <a:ea typeface="+mj-ea"/>
                        </a:rPr>
                        <a:t>外语公共英语</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97180">
                <a:tc>
                  <a:txBody>
                    <a:bodyPr/>
                    <a:lstStyle/>
                    <a:p>
                      <a:pPr indent="0" algn="ctr">
                        <a:buNone/>
                      </a:pPr>
                      <a:r>
                        <a:rPr lang="zh-CN" sz="1200" b="1" dirty="0">
                          <a:solidFill>
                            <a:srgbClr val="002060"/>
                          </a:solidFill>
                          <a:latin typeface="+mj-ea"/>
                          <a:ea typeface="+mj-ea"/>
                        </a:rPr>
                        <a:t>专业建设发展年度计划</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1200" b="1">
                          <a:solidFill>
                            <a:srgbClr val="002060"/>
                          </a:solidFill>
                          <a:latin typeface="+mj-ea"/>
                          <a:ea typeface="+mj-ea"/>
                        </a:rPr>
                        <a:t>教务处</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1200" b="1">
                          <a:solidFill>
                            <a:srgbClr val="002060"/>
                          </a:solidFill>
                          <a:latin typeface="+mj-ea"/>
                          <a:ea typeface="+mj-ea"/>
                        </a:rPr>
                        <a:t>1.0 </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a:solidFill>
                            <a:srgbClr val="002060"/>
                          </a:solidFill>
                          <a:latin typeface="+mj-ea"/>
                          <a:ea typeface="+mj-ea"/>
                        </a:rPr>
                        <a:t>是否</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a:solidFill>
                            <a:srgbClr val="002060"/>
                          </a:solidFill>
                          <a:latin typeface="+mj-ea"/>
                          <a:ea typeface="+mj-ea"/>
                        </a:rPr>
                        <a:t>是</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a:solidFill>
                            <a:srgbClr val="002060"/>
                          </a:solidFill>
                          <a:latin typeface="+mj-ea"/>
                          <a:ea typeface="+mj-ea"/>
                        </a:rPr>
                        <a:t>是</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a:solidFill>
                            <a:srgbClr val="002060"/>
                          </a:solidFill>
                          <a:latin typeface="+mj-ea"/>
                          <a:ea typeface="+mj-ea"/>
                        </a:rPr>
                        <a:t>是</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a:solidFill>
                            <a:srgbClr val="002060"/>
                          </a:solidFill>
                          <a:latin typeface="+mj-ea"/>
                          <a:ea typeface="+mj-ea"/>
                        </a:rPr>
                        <a:t>是</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a:solidFill>
                            <a:srgbClr val="002060"/>
                          </a:solidFill>
                          <a:latin typeface="+mj-ea"/>
                          <a:ea typeface="+mj-ea"/>
                        </a:rPr>
                        <a:t>是</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a:solidFill>
                            <a:srgbClr val="002060"/>
                          </a:solidFill>
                          <a:latin typeface="+mj-ea"/>
                          <a:ea typeface="+mj-ea"/>
                        </a:rPr>
                        <a:t>是</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a:solidFill>
                            <a:srgbClr val="002060"/>
                          </a:solidFill>
                          <a:latin typeface="+mj-ea"/>
                          <a:ea typeface="+mj-ea"/>
                        </a:rPr>
                        <a:t>是</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a:solidFill>
                            <a:srgbClr val="002060"/>
                          </a:solidFill>
                          <a:latin typeface="+mj-ea"/>
                          <a:ea typeface="+mj-ea"/>
                        </a:rPr>
                        <a:t>是</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a:solidFill>
                            <a:srgbClr val="002060"/>
                          </a:solidFill>
                          <a:latin typeface="+mj-ea"/>
                          <a:ea typeface="+mj-ea"/>
                        </a:rPr>
                        <a:t>是</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a:solidFill>
                            <a:srgbClr val="002060"/>
                          </a:solidFill>
                          <a:latin typeface="+mj-ea"/>
                          <a:ea typeface="+mj-ea"/>
                        </a:rPr>
                        <a:t>是</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a:solidFill>
                            <a:srgbClr val="002060"/>
                          </a:solidFill>
                          <a:latin typeface="+mj-ea"/>
                          <a:ea typeface="+mj-ea"/>
                        </a:rPr>
                        <a:t>是</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a:solidFill>
                            <a:srgbClr val="002060"/>
                          </a:solidFill>
                          <a:latin typeface="+mj-ea"/>
                          <a:ea typeface="+mj-ea"/>
                        </a:rPr>
                        <a:t>是</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a:solidFill>
                            <a:srgbClr val="002060"/>
                          </a:solidFill>
                          <a:latin typeface="+mj-ea"/>
                          <a:ea typeface="+mj-ea"/>
                        </a:rPr>
                        <a:t>是</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65455">
                <a:tc>
                  <a:txBody>
                    <a:bodyPr/>
                    <a:lstStyle/>
                    <a:p>
                      <a:pPr indent="0" algn="ctr">
                        <a:buNone/>
                      </a:pPr>
                      <a:r>
                        <a:rPr lang="zh-CN" sz="1200" b="1" dirty="0">
                          <a:solidFill>
                            <a:srgbClr val="002060"/>
                          </a:solidFill>
                          <a:latin typeface="+mj-ea"/>
                          <a:ea typeface="+mj-ea"/>
                        </a:rPr>
                        <a:t>双师素质占比</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a:solidFill>
                            <a:srgbClr val="002060"/>
                          </a:solidFill>
                          <a:latin typeface="+mj-ea"/>
                          <a:ea typeface="+mj-ea"/>
                        </a:rPr>
                        <a:t>人事处</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dirty="0">
                          <a:solidFill>
                            <a:srgbClr val="002060"/>
                          </a:solidFill>
                          <a:latin typeface="+mj-ea"/>
                          <a:ea typeface="+mj-ea"/>
                        </a:rPr>
                        <a:t>1.0 </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a:solidFill>
                            <a:srgbClr val="002060"/>
                          </a:solidFill>
                          <a:latin typeface="+mj-ea"/>
                          <a:ea typeface="+mj-ea"/>
                        </a:rPr>
                        <a:t>百分比</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60 </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80 </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80 </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80 </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80 </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80 </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80 </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80 </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80 </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65455">
                <a:tc>
                  <a:txBody>
                    <a:bodyPr/>
                    <a:lstStyle/>
                    <a:p>
                      <a:pPr indent="0" algn="ctr">
                        <a:buNone/>
                      </a:pPr>
                      <a:r>
                        <a:rPr lang="zh-CN" sz="1200" b="1">
                          <a:solidFill>
                            <a:srgbClr val="002060"/>
                          </a:solidFill>
                          <a:latin typeface="+mj-ea"/>
                          <a:ea typeface="+mj-ea"/>
                        </a:rPr>
                        <a:t>双师素质（在编专任教师）占比</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a:solidFill>
                            <a:srgbClr val="002060"/>
                          </a:solidFill>
                          <a:latin typeface="+mj-ea"/>
                          <a:ea typeface="+mj-ea"/>
                        </a:rPr>
                        <a:t>人事处</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1.0 </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a:solidFill>
                            <a:srgbClr val="002060"/>
                          </a:solidFill>
                          <a:latin typeface="+mj-ea"/>
                          <a:ea typeface="+mj-ea"/>
                        </a:rPr>
                        <a:t>百分比</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90 </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95 </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95 </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95 </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95 </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95 </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95 </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95 </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95 </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41630">
                <a:tc>
                  <a:txBody>
                    <a:bodyPr/>
                    <a:lstStyle/>
                    <a:p>
                      <a:pPr indent="0" algn="ctr">
                        <a:buNone/>
                      </a:pPr>
                      <a:r>
                        <a:rPr lang="zh-CN" sz="1200" b="1">
                          <a:solidFill>
                            <a:srgbClr val="002060"/>
                          </a:solidFill>
                          <a:latin typeface="+mj-ea"/>
                          <a:ea typeface="+mj-ea"/>
                        </a:rPr>
                        <a:t>校内外技术技能大师数量</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a:solidFill>
                            <a:srgbClr val="002060"/>
                          </a:solidFill>
                          <a:latin typeface="+mj-ea"/>
                          <a:ea typeface="+mj-ea"/>
                        </a:rPr>
                        <a:t>人事处</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1.0 </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a:solidFill>
                            <a:srgbClr val="002060"/>
                          </a:solidFill>
                          <a:latin typeface="+mj-ea"/>
                          <a:ea typeface="+mj-ea"/>
                        </a:rPr>
                        <a:t>整数</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7</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7</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1</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1</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1</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1</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1</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1</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1</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09575">
                <a:tc>
                  <a:txBody>
                    <a:bodyPr/>
                    <a:lstStyle/>
                    <a:p>
                      <a:pPr indent="0" algn="ctr">
                        <a:buNone/>
                      </a:pPr>
                      <a:r>
                        <a:rPr lang="en-US" sz="1200" b="1" dirty="0">
                          <a:solidFill>
                            <a:srgbClr val="002060"/>
                          </a:solidFill>
                          <a:latin typeface="+mj-ea"/>
                          <a:ea typeface="+mj-ea"/>
                        </a:rPr>
                        <a:t>专业教师参加企业实践人数</a:t>
                      </a:r>
                      <a:r>
                        <a:rPr lang="en-US" sz="1200" b="1" dirty="0">
                          <a:solidFill>
                            <a:srgbClr val="FF0000"/>
                          </a:solidFill>
                          <a:latin typeface="+mj-ea"/>
                          <a:ea typeface="+mj-ea"/>
                        </a:rPr>
                        <a:t>S11</a:t>
                      </a:r>
                      <a:endParaRPr lang="en-US" altLang="en-US" sz="1200" b="1" dirty="0">
                        <a:solidFill>
                          <a:srgbClr val="FF000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a:solidFill>
                            <a:srgbClr val="002060"/>
                          </a:solidFill>
                          <a:latin typeface="+mj-ea"/>
                          <a:ea typeface="+mj-ea"/>
                        </a:rPr>
                        <a:t>人事处</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2.0 </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a:solidFill>
                            <a:srgbClr val="002060"/>
                          </a:solidFill>
                          <a:latin typeface="+mj-ea"/>
                          <a:ea typeface="+mj-ea"/>
                        </a:rPr>
                        <a:t>整数</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141</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137</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24</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38</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14</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23</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dirty="0">
                          <a:solidFill>
                            <a:srgbClr val="002060"/>
                          </a:solidFill>
                          <a:latin typeface="+mj-ea"/>
                          <a:ea typeface="+mj-ea"/>
                        </a:rPr>
                        <a:t>17</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dirty="0">
                          <a:solidFill>
                            <a:srgbClr val="002060"/>
                          </a:solidFill>
                          <a:latin typeface="+mj-ea"/>
                          <a:ea typeface="+mj-ea"/>
                        </a:rPr>
                        <a:t>6</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19</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65455">
                <a:tc>
                  <a:txBody>
                    <a:bodyPr/>
                    <a:lstStyle/>
                    <a:p>
                      <a:pPr indent="0" algn="ctr">
                        <a:buNone/>
                      </a:pPr>
                      <a:r>
                        <a:rPr lang="en-US" sz="1200" b="1" dirty="0">
                          <a:solidFill>
                            <a:srgbClr val="002060"/>
                          </a:solidFill>
                          <a:latin typeface="+mj-ea"/>
                          <a:ea typeface="+mj-ea"/>
                        </a:rPr>
                        <a:t>非专业教师完成3天社会实践</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C5D9F1"/>
                    </a:solidFill>
                  </a:tcPr>
                </a:tc>
                <a:tc>
                  <a:txBody>
                    <a:bodyPr/>
                    <a:lstStyle/>
                    <a:p>
                      <a:pPr indent="0" algn="ctr">
                        <a:buNone/>
                      </a:pPr>
                      <a:r>
                        <a:rPr lang="zh-CN" sz="1200" b="1">
                          <a:solidFill>
                            <a:srgbClr val="002060"/>
                          </a:solidFill>
                          <a:latin typeface="+mj-ea"/>
                          <a:ea typeface="+mj-ea"/>
                        </a:rPr>
                        <a:t>人事处</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a:solidFill>
                            <a:srgbClr val="002060"/>
                          </a:solidFill>
                          <a:latin typeface="+mj-ea"/>
                          <a:ea typeface="+mj-ea"/>
                        </a:rPr>
                        <a:t>百分比</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20</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20</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20</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dirty="0">
                          <a:solidFill>
                            <a:srgbClr val="002060"/>
                          </a:solidFill>
                          <a:latin typeface="+mj-ea"/>
                          <a:ea typeface="+mj-ea"/>
                        </a:rPr>
                        <a:t>20</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p:nvPr>
            <p:custDataLst>
              <p:tags r:id="rId1"/>
            </p:custDataLst>
          </p:nvPr>
        </p:nvGraphicFramePr>
        <p:xfrm>
          <a:off x="89502" y="1271253"/>
          <a:ext cx="8964930" cy="3445510"/>
        </p:xfrm>
        <a:graphic>
          <a:graphicData uri="http://schemas.openxmlformats.org/drawingml/2006/table">
            <a:tbl>
              <a:tblPr firstRow="1" bandRow="1">
                <a:tableStyleId>{5C22544A-7EE6-4342-B048-85BDC9FD1C3A}</a:tableStyleId>
              </a:tblPr>
              <a:tblGrid>
                <a:gridCol w="1944370">
                  <a:extLst>
                    <a:ext uri="{9D8B030D-6E8A-4147-A177-3AD203B41FA5}">
                      <a16:colId xmlns:a16="http://schemas.microsoft.com/office/drawing/2014/main" val="20000"/>
                    </a:ext>
                  </a:extLst>
                </a:gridCol>
                <a:gridCol w="594360">
                  <a:extLst>
                    <a:ext uri="{9D8B030D-6E8A-4147-A177-3AD203B41FA5}">
                      <a16:colId xmlns:a16="http://schemas.microsoft.com/office/drawing/2014/main" val="20001"/>
                    </a:ext>
                  </a:extLst>
                </a:gridCol>
                <a:gridCol w="377825">
                  <a:extLst>
                    <a:ext uri="{9D8B030D-6E8A-4147-A177-3AD203B41FA5}">
                      <a16:colId xmlns:a16="http://schemas.microsoft.com/office/drawing/2014/main" val="20002"/>
                    </a:ext>
                  </a:extLst>
                </a:gridCol>
                <a:gridCol w="489585">
                  <a:extLst>
                    <a:ext uri="{9D8B030D-6E8A-4147-A177-3AD203B41FA5}">
                      <a16:colId xmlns:a16="http://schemas.microsoft.com/office/drawing/2014/main" val="20003"/>
                    </a:ext>
                  </a:extLst>
                </a:gridCol>
                <a:gridCol w="427990">
                  <a:extLst>
                    <a:ext uri="{9D8B030D-6E8A-4147-A177-3AD203B41FA5}">
                      <a16:colId xmlns:a16="http://schemas.microsoft.com/office/drawing/2014/main" val="20004"/>
                    </a:ext>
                  </a:extLst>
                </a:gridCol>
                <a:gridCol w="427355">
                  <a:extLst>
                    <a:ext uri="{9D8B030D-6E8A-4147-A177-3AD203B41FA5}">
                      <a16:colId xmlns:a16="http://schemas.microsoft.com/office/drawing/2014/main" val="20005"/>
                    </a:ext>
                  </a:extLst>
                </a:gridCol>
                <a:gridCol w="427355">
                  <a:extLst>
                    <a:ext uri="{9D8B030D-6E8A-4147-A177-3AD203B41FA5}">
                      <a16:colId xmlns:a16="http://schemas.microsoft.com/office/drawing/2014/main" val="20006"/>
                    </a:ext>
                  </a:extLst>
                </a:gridCol>
                <a:gridCol w="427355">
                  <a:extLst>
                    <a:ext uri="{9D8B030D-6E8A-4147-A177-3AD203B41FA5}">
                      <a16:colId xmlns:a16="http://schemas.microsoft.com/office/drawing/2014/main" val="20007"/>
                    </a:ext>
                  </a:extLst>
                </a:gridCol>
                <a:gridCol w="427990">
                  <a:extLst>
                    <a:ext uri="{9D8B030D-6E8A-4147-A177-3AD203B41FA5}">
                      <a16:colId xmlns:a16="http://schemas.microsoft.com/office/drawing/2014/main" val="20008"/>
                    </a:ext>
                  </a:extLst>
                </a:gridCol>
                <a:gridCol w="427990">
                  <a:extLst>
                    <a:ext uri="{9D8B030D-6E8A-4147-A177-3AD203B41FA5}">
                      <a16:colId xmlns:a16="http://schemas.microsoft.com/office/drawing/2014/main" val="20009"/>
                    </a:ext>
                  </a:extLst>
                </a:gridCol>
                <a:gridCol w="427355">
                  <a:extLst>
                    <a:ext uri="{9D8B030D-6E8A-4147-A177-3AD203B41FA5}">
                      <a16:colId xmlns:a16="http://schemas.microsoft.com/office/drawing/2014/main" val="20010"/>
                    </a:ext>
                  </a:extLst>
                </a:gridCol>
                <a:gridCol w="427355">
                  <a:extLst>
                    <a:ext uri="{9D8B030D-6E8A-4147-A177-3AD203B41FA5}">
                      <a16:colId xmlns:a16="http://schemas.microsoft.com/office/drawing/2014/main" val="20011"/>
                    </a:ext>
                  </a:extLst>
                </a:gridCol>
                <a:gridCol w="427990">
                  <a:extLst>
                    <a:ext uri="{9D8B030D-6E8A-4147-A177-3AD203B41FA5}">
                      <a16:colId xmlns:a16="http://schemas.microsoft.com/office/drawing/2014/main" val="20012"/>
                    </a:ext>
                  </a:extLst>
                </a:gridCol>
                <a:gridCol w="427355">
                  <a:extLst>
                    <a:ext uri="{9D8B030D-6E8A-4147-A177-3AD203B41FA5}">
                      <a16:colId xmlns:a16="http://schemas.microsoft.com/office/drawing/2014/main" val="20013"/>
                    </a:ext>
                  </a:extLst>
                </a:gridCol>
                <a:gridCol w="427990">
                  <a:extLst>
                    <a:ext uri="{9D8B030D-6E8A-4147-A177-3AD203B41FA5}">
                      <a16:colId xmlns:a16="http://schemas.microsoft.com/office/drawing/2014/main" val="20014"/>
                    </a:ext>
                  </a:extLst>
                </a:gridCol>
                <a:gridCol w="427355">
                  <a:extLst>
                    <a:ext uri="{9D8B030D-6E8A-4147-A177-3AD203B41FA5}">
                      <a16:colId xmlns:a16="http://schemas.microsoft.com/office/drawing/2014/main" val="20015"/>
                    </a:ext>
                  </a:extLst>
                </a:gridCol>
                <a:gridCol w="427355">
                  <a:extLst>
                    <a:ext uri="{9D8B030D-6E8A-4147-A177-3AD203B41FA5}">
                      <a16:colId xmlns:a16="http://schemas.microsoft.com/office/drawing/2014/main" val="20016"/>
                    </a:ext>
                  </a:extLst>
                </a:gridCol>
              </a:tblGrid>
              <a:tr h="958215">
                <a:tc>
                  <a:txBody>
                    <a:bodyPr/>
                    <a:lstStyle/>
                    <a:p>
                      <a:pPr indent="0" algn="ctr">
                        <a:buNone/>
                      </a:pPr>
                      <a:r>
                        <a:rPr lang="zh-CN" sz="1200" b="1" dirty="0">
                          <a:solidFill>
                            <a:srgbClr val="002060"/>
                          </a:solidFill>
                          <a:latin typeface="+mj-ea"/>
                          <a:ea typeface="+mj-ea"/>
                        </a:rPr>
                        <a:t>三级指标</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a:solidFill>
                            <a:srgbClr val="002060"/>
                          </a:solidFill>
                          <a:latin typeface="+mj-ea"/>
                          <a:ea typeface="+mj-ea"/>
                        </a:rPr>
                        <a:t>部门</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细目分值</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采集单位</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a:solidFill>
                            <a:srgbClr val="002060"/>
                          </a:solidFill>
                          <a:latin typeface="+mj-ea"/>
                          <a:ea typeface="+mj-ea"/>
                        </a:rPr>
                        <a:t>标准值</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a:solidFill>
                            <a:srgbClr val="002060"/>
                          </a:solidFill>
                          <a:latin typeface="+mj-ea"/>
                          <a:ea typeface="+mj-ea"/>
                        </a:rPr>
                        <a:t>目标值</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电子专业数6</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通信专业数9</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dirty="0" err="1">
                          <a:solidFill>
                            <a:srgbClr val="002060"/>
                          </a:solidFill>
                          <a:latin typeface="+mj-ea"/>
                          <a:ea typeface="+mj-ea"/>
                        </a:rPr>
                        <a:t>机械专业</a:t>
                      </a:r>
                      <a:r>
                        <a:rPr lang="zh-CN" altLang="en-US" sz="1200" b="1" dirty="0">
                          <a:solidFill>
                            <a:srgbClr val="002060"/>
                          </a:solidFill>
                          <a:latin typeface="+mj-ea"/>
                          <a:ea typeface="+mj-ea"/>
                        </a:rPr>
                        <a:t>数</a:t>
                      </a:r>
                      <a:r>
                        <a:rPr lang="en-US" sz="1200" b="1" dirty="0">
                          <a:solidFill>
                            <a:srgbClr val="002060"/>
                          </a:solidFill>
                          <a:latin typeface="+mj-ea"/>
                          <a:ea typeface="+mj-ea"/>
                        </a:rPr>
                        <a:t>4</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经管专业数5</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dirty="0">
                          <a:solidFill>
                            <a:srgbClr val="002060"/>
                          </a:solidFill>
                          <a:latin typeface="+mj-ea"/>
                          <a:ea typeface="+mj-ea"/>
                        </a:rPr>
                        <a:t>中德专</a:t>
                      </a:r>
                      <a:r>
                        <a:rPr lang="en-US" sz="1200" b="1" dirty="0">
                          <a:solidFill>
                            <a:srgbClr val="002060"/>
                          </a:solidFill>
                          <a:latin typeface="+mj-ea"/>
                          <a:ea typeface="+mj-ea"/>
                        </a:rPr>
                        <a:t>业数5</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dirty="0">
                          <a:solidFill>
                            <a:srgbClr val="002060"/>
                          </a:solidFill>
                          <a:latin typeface="+mj-ea"/>
                          <a:ea typeface="+mj-ea"/>
                        </a:rPr>
                        <a:t>设艺</a:t>
                      </a:r>
                      <a:r>
                        <a:rPr lang="en-US" sz="1200" b="1" dirty="0">
                          <a:solidFill>
                            <a:srgbClr val="002060"/>
                          </a:solidFill>
                          <a:latin typeface="+mj-ea"/>
                          <a:ea typeface="+mj-ea"/>
                        </a:rPr>
                        <a:t>专业数5</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外语专业数2</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dirty="0">
                          <a:solidFill>
                            <a:srgbClr val="002060"/>
                          </a:solidFill>
                          <a:latin typeface="+mj-ea"/>
                          <a:ea typeface="+mj-ea"/>
                        </a:rPr>
                        <a:t>基础语数体</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dirty="0">
                          <a:solidFill>
                            <a:srgbClr val="002060"/>
                          </a:solidFill>
                          <a:latin typeface="+mj-ea"/>
                          <a:ea typeface="+mj-ea"/>
                        </a:rPr>
                        <a:t>马院</a:t>
                      </a:r>
                    </a:p>
                    <a:p>
                      <a:pPr indent="0" algn="ctr">
                        <a:buNone/>
                      </a:pPr>
                      <a:r>
                        <a:rPr lang="zh-CN" sz="1200" b="1" dirty="0">
                          <a:solidFill>
                            <a:srgbClr val="002060"/>
                          </a:solidFill>
                          <a:latin typeface="+mj-ea"/>
                          <a:ea typeface="+mj-ea"/>
                        </a:rPr>
                        <a:t>基础、概论</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dirty="0" err="1">
                          <a:solidFill>
                            <a:srgbClr val="002060"/>
                          </a:solidFill>
                          <a:latin typeface="+mj-ea"/>
                          <a:ea typeface="+mj-ea"/>
                        </a:rPr>
                        <a:t>通信计算机应用基础</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dirty="0" err="1">
                          <a:solidFill>
                            <a:srgbClr val="002060"/>
                          </a:solidFill>
                          <a:latin typeface="+mj-ea"/>
                          <a:ea typeface="+mj-ea"/>
                        </a:rPr>
                        <a:t>外语公共英语</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07340">
                <a:tc>
                  <a:txBody>
                    <a:bodyPr/>
                    <a:lstStyle/>
                    <a:p>
                      <a:pPr indent="0" algn="ctr">
                        <a:buNone/>
                      </a:pPr>
                      <a:r>
                        <a:rPr lang="en-US" sz="1200" b="1" dirty="0">
                          <a:solidFill>
                            <a:srgbClr val="002060"/>
                          </a:solidFill>
                          <a:latin typeface="+mj-ea"/>
                          <a:ea typeface="+mj-ea"/>
                        </a:rPr>
                        <a:t>生师比</a:t>
                      </a:r>
                      <a:r>
                        <a:rPr lang="en-US" sz="1200" b="1" dirty="0">
                          <a:solidFill>
                            <a:srgbClr val="FF0000"/>
                          </a:solidFill>
                          <a:latin typeface="+mj-ea"/>
                          <a:ea typeface="+mj-ea"/>
                        </a:rPr>
                        <a:t>S6</a:t>
                      </a:r>
                      <a:endParaRPr lang="en-US" altLang="en-US" sz="1200" b="1" dirty="0">
                        <a:solidFill>
                          <a:srgbClr val="FF000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a:solidFill>
                            <a:srgbClr val="002060"/>
                          </a:solidFill>
                          <a:latin typeface="+mj-ea"/>
                          <a:ea typeface="+mj-ea"/>
                        </a:rPr>
                        <a:t>人事处</a:t>
                      </a:r>
                      <a:endParaRPr lang="en-US" altLang="en-US" sz="1200" b="1">
                        <a:solidFill>
                          <a:srgbClr val="002060"/>
                        </a:solidFill>
                        <a:latin typeface="+mj-ea"/>
                        <a:ea typeface="+mj-ea"/>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2.0 </a:t>
                      </a:r>
                      <a:endParaRPr lang="en-US" altLang="en-US" sz="1200" b="1">
                        <a:solidFill>
                          <a:srgbClr val="002060"/>
                        </a:solidFill>
                        <a:latin typeface="+mj-ea"/>
                        <a:ea typeface="+mj-ea"/>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a:solidFill>
                            <a:srgbClr val="002060"/>
                          </a:solidFill>
                          <a:latin typeface="+mj-ea"/>
                          <a:ea typeface="+mj-ea"/>
                        </a:rPr>
                        <a:t>百分比</a:t>
                      </a:r>
                      <a:endParaRPr lang="en-US" altLang="en-US" sz="1200" b="1">
                        <a:solidFill>
                          <a:srgbClr val="002060"/>
                        </a:solidFill>
                        <a:latin typeface="+mj-ea"/>
                        <a:ea typeface="+mj-ea"/>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18:1</a:t>
                      </a:r>
                      <a:endParaRPr lang="en-US" altLang="en-US" sz="1200" b="1">
                        <a:solidFill>
                          <a:srgbClr val="002060"/>
                        </a:solidFill>
                        <a:latin typeface="+mj-ea"/>
                        <a:ea typeface="+mj-ea"/>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18:1</a:t>
                      </a:r>
                      <a:endParaRPr lang="en-US" altLang="en-US" sz="1200" b="1">
                        <a:solidFill>
                          <a:srgbClr val="002060"/>
                        </a:solidFill>
                        <a:latin typeface="+mj-ea"/>
                        <a:ea typeface="+mj-ea"/>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18:1</a:t>
                      </a:r>
                      <a:endParaRPr lang="en-US" altLang="en-US" sz="1200" b="1">
                        <a:solidFill>
                          <a:srgbClr val="002060"/>
                        </a:solidFill>
                        <a:latin typeface="+mj-ea"/>
                        <a:ea typeface="+mj-ea"/>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18:1</a:t>
                      </a:r>
                      <a:endParaRPr lang="en-US" altLang="en-US" sz="1200" b="1">
                        <a:solidFill>
                          <a:srgbClr val="002060"/>
                        </a:solidFill>
                        <a:latin typeface="+mj-ea"/>
                        <a:ea typeface="+mj-ea"/>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18:1</a:t>
                      </a:r>
                      <a:endParaRPr lang="en-US" altLang="en-US" sz="1200" b="1">
                        <a:solidFill>
                          <a:srgbClr val="002060"/>
                        </a:solidFill>
                        <a:latin typeface="+mj-ea"/>
                        <a:ea typeface="+mj-ea"/>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18:1</a:t>
                      </a:r>
                      <a:endParaRPr lang="en-US" altLang="en-US" sz="1200" b="1">
                        <a:solidFill>
                          <a:srgbClr val="002060"/>
                        </a:solidFill>
                        <a:latin typeface="+mj-ea"/>
                        <a:ea typeface="+mj-ea"/>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18:1</a:t>
                      </a:r>
                      <a:endParaRPr lang="en-US" altLang="en-US" sz="1200" b="1">
                        <a:solidFill>
                          <a:srgbClr val="002060"/>
                        </a:solidFill>
                        <a:latin typeface="+mj-ea"/>
                        <a:ea typeface="+mj-ea"/>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18:1</a:t>
                      </a:r>
                      <a:endParaRPr lang="en-US" altLang="en-US" sz="1200" b="1">
                        <a:solidFill>
                          <a:srgbClr val="002060"/>
                        </a:solidFill>
                        <a:latin typeface="+mj-ea"/>
                        <a:ea typeface="+mj-ea"/>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18:1</a:t>
                      </a:r>
                      <a:endParaRPr lang="en-US" altLang="en-US" sz="1200" b="1">
                        <a:solidFill>
                          <a:srgbClr val="002060"/>
                        </a:solidFill>
                        <a:latin typeface="+mj-ea"/>
                        <a:ea typeface="+mj-ea"/>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a:t>
                      </a:r>
                      <a:endParaRPr lang="en-US" altLang="en-US" sz="1200" b="1">
                        <a:solidFill>
                          <a:srgbClr val="002060"/>
                        </a:solidFill>
                        <a:latin typeface="+mj-ea"/>
                        <a:ea typeface="+mj-ea"/>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a:t>
                      </a:r>
                      <a:endParaRPr lang="en-US" altLang="en-US" sz="1200" b="1">
                        <a:solidFill>
                          <a:srgbClr val="002060"/>
                        </a:solidFill>
                        <a:latin typeface="+mj-ea"/>
                        <a:ea typeface="+mj-ea"/>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a:t>
                      </a:r>
                      <a:endParaRPr lang="en-US" altLang="en-US" sz="1200" b="1">
                        <a:solidFill>
                          <a:srgbClr val="002060"/>
                        </a:solidFill>
                        <a:latin typeface="+mj-ea"/>
                        <a:ea typeface="+mj-ea"/>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dirty="0">
                          <a:solidFill>
                            <a:srgbClr val="002060"/>
                          </a:solidFill>
                          <a:latin typeface="+mj-ea"/>
                          <a:ea typeface="+mj-ea"/>
                        </a:rPr>
                        <a:t>-</a:t>
                      </a:r>
                      <a:endParaRPr lang="en-US" altLang="en-US" sz="1200" b="1" dirty="0">
                        <a:solidFill>
                          <a:srgbClr val="002060"/>
                        </a:solidFill>
                        <a:latin typeface="+mj-ea"/>
                        <a:ea typeface="+mj-ea"/>
                      </a:endParaRPr>
                    </a:p>
                  </a:txBody>
                  <a:tcPr marL="9525" marR="9525" marT="9525" marB="3429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07340">
                <a:tc>
                  <a:txBody>
                    <a:bodyPr/>
                    <a:lstStyle/>
                    <a:p>
                      <a:pPr indent="0" algn="ctr">
                        <a:buNone/>
                      </a:pPr>
                      <a:r>
                        <a:rPr lang="zh-CN" sz="1200" b="1" dirty="0">
                          <a:solidFill>
                            <a:srgbClr val="002060"/>
                          </a:solidFill>
                          <a:latin typeface="+mj-ea"/>
                          <a:ea typeface="+mj-ea"/>
                        </a:rPr>
                        <a:t>万人教学名师数量</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a:solidFill>
                            <a:srgbClr val="002060"/>
                          </a:solidFill>
                          <a:latin typeface="+mj-ea"/>
                          <a:ea typeface="+mj-ea"/>
                        </a:rPr>
                        <a:t>人事处</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0.5 </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a:solidFill>
                            <a:srgbClr val="002060"/>
                          </a:solidFill>
                          <a:latin typeface="+mj-ea"/>
                          <a:ea typeface="+mj-ea"/>
                        </a:rPr>
                        <a:t>整数</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9</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9</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1</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1</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1</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1</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1</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1</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1</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1</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1</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07340">
                <a:tc>
                  <a:txBody>
                    <a:bodyPr/>
                    <a:lstStyle/>
                    <a:p>
                      <a:pPr indent="0" algn="ctr">
                        <a:buNone/>
                      </a:pPr>
                      <a:r>
                        <a:rPr lang="zh-CN" sz="1200" b="1" dirty="0">
                          <a:solidFill>
                            <a:srgbClr val="002060"/>
                          </a:solidFill>
                          <a:latin typeface="+mj-ea"/>
                          <a:ea typeface="+mj-ea"/>
                        </a:rPr>
                        <a:t>专任教师培训进修完成率</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a:solidFill>
                            <a:srgbClr val="002060"/>
                          </a:solidFill>
                          <a:latin typeface="+mj-ea"/>
                          <a:ea typeface="+mj-ea"/>
                        </a:rPr>
                        <a:t>人事处</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2.0 </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a:solidFill>
                            <a:srgbClr val="002060"/>
                          </a:solidFill>
                          <a:latin typeface="+mj-ea"/>
                          <a:ea typeface="+mj-ea"/>
                        </a:rPr>
                        <a:t>百分比</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100</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100</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100</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100</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100</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100</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100</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100</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100</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100</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100</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100</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100</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19100">
                <a:tc>
                  <a:txBody>
                    <a:bodyPr/>
                    <a:lstStyle/>
                    <a:p>
                      <a:pPr indent="0" algn="ctr">
                        <a:buNone/>
                      </a:pPr>
                      <a:r>
                        <a:rPr lang="zh-CN" sz="1200" b="1" dirty="0">
                          <a:solidFill>
                            <a:srgbClr val="002060"/>
                          </a:solidFill>
                          <a:latin typeface="+mj-ea"/>
                          <a:ea typeface="+mj-ea"/>
                        </a:rPr>
                        <a:t>中级及以上职称专任教师（含辅导员）占比</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a:solidFill>
                            <a:srgbClr val="002060"/>
                          </a:solidFill>
                          <a:latin typeface="+mj-ea"/>
                          <a:ea typeface="+mj-ea"/>
                        </a:rPr>
                        <a:t>人事处</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1.0 </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a:solidFill>
                            <a:srgbClr val="002060"/>
                          </a:solidFill>
                          <a:latin typeface="+mj-ea"/>
                          <a:ea typeface="+mj-ea"/>
                        </a:rPr>
                        <a:t>百分比</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90</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80</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80</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80</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80</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80</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80</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80</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80</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80</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80</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80</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80</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07975">
                <a:tc>
                  <a:txBody>
                    <a:bodyPr/>
                    <a:lstStyle/>
                    <a:p>
                      <a:pPr indent="0" algn="ctr">
                        <a:buNone/>
                      </a:pPr>
                      <a:r>
                        <a:rPr lang="zh-CN" sz="1200" b="1" dirty="0">
                          <a:solidFill>
                            <a:srgbClr val="002060"/>
                          </a:solidFill>
                          <a:latin typeface="+mj-ea"/>
                          <a:ea typeface="+mj-ea"/>
                        </a:rPr>
                        <a:t>硕士及以上学位教师占比</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dirty="0">
                          <a:solidFill>
                            <a:srgbClr val="002060"/>
                          </a:solidFill>
                          <a:latin typeface="+mj-ea"/>
                          <a:ea typeface="+mj-ea"/>
                        </a:rPr>
                        <a:t>人事处</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0.5 </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dirty="0">
                          <a:solidFill>
                            <a:srgbClr val="002060"/>
                          </a:solidFill>
                          <a:latin typeface="+mj-ea"/>
                          <a:ea typeface="+mj-ea"/>
                        </a:rPr>
                        <a:t>百分比</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dirty="0">
                          <a:solidFill>
                            <a:srgbClr val="002060"/>
                          </a:solidFill>
                          <a:latin typeface="+mj-ea"/>
                          <a:ea typeface="+mj-ea"/>
                        </a:rPr>
                        <a:t>100 </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90 </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dirty="0">
                          <a:solidFill>
                            <a:srgbClr val="002060"/>
                          </a:solidFill>
                          <a:latin typeface="+mj-ea"/>
                          <a:ea typeface="+mj-ea"/>
                        </a:rPr>
                        <a:t>90 </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90 </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90 </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90 </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90 </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90 </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90 </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90 </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90 </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90 </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90 </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19100">
                <a:tc>
                  <a:txBody>
                    <a:bodyPr/>
                    <a:lstStyle/>
                    <a:p>
                      <a:pPr indent="0" algn="ctr">
                        <a:buNone/>
                      </a:pPr>
                      <a:r>
                        <a:rPr lang="zh-CN" sz="1200" b="1" dirty="0">
                          <a:solidFill>
                            <a:srgbClr val="002060"/>
                          </a:solidFill>
                          <a:latin typeface="+mj-ea"/>
                          <a:ea typeface="+mj-ea"/>
                        </a:rPr>
                        <a:t>专业（学科）带头人人数</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a:solidFill>
                            <a:srgbClr val="002060"/>
                          </a:solidFill>
                          <a:latin typeface="+mj-ea"/>
                          <a:ea typeface="+mj-ea"/>
                        </a:rPr>
                        <a:t>人事处</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1.0 </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a:solidFill>
                            <a:srgbClr val="002060"/>
                          </a:solidFill>
                          <a:latin typeface="+mj-ea"/>
                          <a:ea typeface="+mj-ea"/>
                        </a:rPr>
                        <a:t>整数</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40</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40</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每专业1</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每专业1</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每专业1</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dirty="0">
                          <a:solidFill>
                            <a:srgbClr val="002060"/>
                          </a:solidFill>
                          <a:latin typeface="+mj-ea"/>
                          <a:ea typeface="+mj-ea"/>
                        </a:rPr>
                        <a:t>每专业1</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每专业1</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dirty="0">
                          <a:solidFill>
                            <a:srgbClr val="002060"/>
                          </a:solidFill>
                          <a:latin typeface="+mj-ea"/>
                          <a:ea typeface="+mj-ea"/>
                        </a:rPr>
                        <a:t>每专业1</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每专业1</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每学科1</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每学科1</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每学科1</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dirty="0">
                          <a:solidFill>
                            <a:srgbClr val="002060"/>
                          </a:solidFill>
                          <a:latin typeface="+mj-ea"/>
                          <a:ea typeface="+mj-ea"/>
                        </a:rPr>
                        <a:t>每学科1</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19100">
                <a:tc>
                  <a:txBody>
                    <a:bodyPr/>
                    <a:lstStyle/>
                    <a:p>
                      <a:pPr indent="0" algn="ctr">
                        <a:buNone/>
                      </a:pPr>
                      <a:r>
                        <a:rPr lang="zh-CN" sz="1200" b="1" dirty="0">
                          <a:solidFill>
                            <a:srgbClr val="002060"/>
                          </a:solidFill>
                          <a:latin typeface="+mj-ea"/>
                          <a:ea typeface="+mj-ea"/>
                        </a:rPr>
                        <a:t>兼职专业带头人人数</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a:solidFill>
                            <a:srgbClr val="002060"/>
                          </a:solidFill>
                          <a:latin typeface="+mj-ea"/>
                          <a:ea typeface="+mj-ea"/>
                        </a:rPr>
                        <a:t>人事处</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0.5 </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a:solidFill>
                            <a:srgbClr val="002060"/>
                          </a:solidFill>
                          <a:latin typeface="+mj-ea"/>
                          <a:ea typeface="+mj-ea"/>
                        </a:rPr>
                        <a:t>整数</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33</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33</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每专业1</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每专业1</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每专业1</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每专业1</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每专业1</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a:solidFill>
                            <a:srgbClr val="002060"/>
                          </a:solidFill>
                          <a:latin typeface="+mj-ea"/>
                          <a:ea typeface="+mj-ea"/>
                        </a:rPr>
                        <a:t>每专业1</a:t>
                      </a:r>
                      <a:endParaRPr lang="en-US" alt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dirty="0">
                          <a:solidFill>
                            <a:srgbClr val="002060"/>
                          </a:solidFill>
                          <a:latin typeface="+mj-ea"/>
                          <a:ea typeface="+mj-ea"/>
                        </a:rPr>
                        <a:t>每专业1</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dirty="0">
                          <a:solidFill>
                            <a:srgbClr val="002060"/>
                          </a:solidFill>
                          <a:latin typeface="+mj-ea"/>
                          <a:ea typeface="+mj-ea"/>
                        </a:rPr>
                        <a:t>-</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dirty="0">
                          <a:solidFill>
                            <a:srgbClr val="002060"/>
                          </a:solidFill>
                          <a:latin typeface="+mj-ea"/>
                          <a:ea typeface="+mj-ea"/>
                        </a:rPr>
                        <a:t>-</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dirty="0">
                          <a:solidFill>
                            <a:srgbClr val="002060"/>
                          </a:solidFill>
                          <a:latin typeface="+mj-ea"/>
                          <a:ea typeface="+mj-ea"/>
                        </a:rPr>
                        <a:t>-</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dirty="0">
                          <a:solidFill>
                            <a:srgbClr val="002060"/>
                          </a:solidFill>
                          <a:latin typeface="+mj-ea"/>
                          <a:ea typeface="+mj-ea"/>
                        </a:rPr>
                        <a:t>-</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5" name="标题 1"/>
          <p:cNvSpPr>
            <a:spLocks noGrp="1"/>
          </p:cNvSpPr>
          <p:nvPr>
            <p:ph type="title"/>
          </p:nvPr>
        </p:nvSpPr>
        <p:spPr>
          <a:xfrm>
            <a:off x="492918" y="228600"/>
            <a:ext cx="7203281" cy="571500"/>
          </a:xfrm>
        </p:spPr>
        <p:txBody>
          <a:bodyPr/>
          <a:lstStyle/>
          <a:p>
            <a:r>
              <a:rPr lang="zh-CN" altLang="en-US" sz="1800" dirty="0"/>
              <a:t>一、办学条件与资源</a:t>
            </a:r>
            <a:br>
              <a:rPr lang="zh-CN" altLang="zh-CN" sz="1800" dirty="0"/>
            </a:br>
            <a:endParaRPr lang="zh-CN" altLang="zh-CN" sz="1800" dirty="0"/>
          </a:p>
        </p:txBody>
      </p:sp>
      <p:sp>
        <p:nvSpPr>
          <p:cNvPr id="6" name="TextBox 17"/>
          <p:cNvSpPr txBox="1"/>
          <p:nvPr/>
        </p:nvSpPr>
        <p:spPr>
          <a:xfrm>
            <a:off x="575556" y="897564"/>
            <a:ext cx="2538282" cy="368300"/>
          </a:xfrm>
          <a:prstGeom prst="rect">
            <a:avLst/>
          </a:prstGeom>
          <a:noFill/>
        </p:spPr>
        <p:txBody>
          <a:bodyPr wrap="square" rtlCol="0">
            <a:spAutoFit/>
          </a:bodyPr>
          <a:lstStyle/>
          <a:p>
            <a:r>
              <a:rPr lang="en-US" altLang="zh-CN" sz="1800" b="1" dirty="0">
                <a:solidFill>
                  <a:srgbClr val="002060"/>
                </a:solidFill>
                <a:latin typeface="+mj-ea"/>
                <a:ea typeface="+mj-ea"/>
              </a:rPr>
              <a:t>1.</a:t>
            </a:r>
            <a:r>
              <a:rPr lang="zh-CN" altLang="en-US" sz="1800" b="1" dirty="0">
                <a:solidFill>
                  <a:srgbClr val="002060"/>
                </a:solidFill>
                <a:latin typeface="+mj-ea"/>
                <a:ea typeface="+mj-ea"/>
              </a:rPr>
              <a:t>师资队伍</a:t>
            </a:r>
            <a:r>
              <a:rPr lang="en-US" altLang="zh-CN" sz="1800" b="1" dirty="0">
                <a:solidFill>
                  <a:srgbClr val="C00000"/>
                </a:solidFill>
                <a:latin typeface="+mj-ea"/>
                <a:ea typeface="+mj-ea"/>
              </a:rPr>
              <a:t>(25</a:t>
            </a:r>
            <a:r>
              <a:rPr lang="zh-CN" altLang="en-US" sz="1800" b="1" dirty="0">
                <a:solidFill>
                  <a:srgbClr val="C00000"/>
                </a:solidFill>
                <a:latin typeface="+mj-ea"/>
                <a:ea typeface="+mj-ea"/>
              </a:rPr>
              <a:t>分）</a:t>
            </a:r>
          </a:p>
        </p:txBody>
      </p:sp>
    </p:spTree>
  </p:cSld>
  <p:clrMapOvr>
    <a:masterClrMapping/>
  </p:clrMapOvr>
  <mc:AlternateContent xmlns:mc="http://schemas.openxmlformats.org/markup-compatibility/2006" xmlns:p14="http://schemas.microsoft.com/office/powerpoint/2010/main">
    <mc:Choice Requires="p14">
      <p:transition p14:dur="0" advClick="0" advTm="5000"/>
    </mc:Choice>
    <mc:Fallback xmlns="">
      <p:transition advClick="0" advTm="5000"/>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92918" y="228600"/>
            <a:ext cx="7203281" cy="571500"/>
          </a:xfrm>
        </p:spPr>
        <p:txBody>
          <a:bodyPr/>
          <a:lstStyle/>
          <a:p>
            <a:r>
              <a:rPr lang="zh-CN" altLang="en-US" sz="1800" dirty="0"/>
              <a:t>一、办学条件与资源</a:t>
            </a:r>
            <a:br>
              <a:rPr lang="zh-CN" altLang="zh-CN" sz="1800" dirty="0"/>
            </a:br>
            <a:endParaRPr lang="zh-CN" altLang="zh-CN" sz="1800" dirty="0"/>
          </a:p>
        </p:txBody>
      </p:sp>
      <p:sp>
        <p:nvSpPr>
          <p:cNvPr id="18" name="TextBox 17"/>
          <p:cNvSpPr txBox="1"/>
          <p:nvPr/>
        </p:nvSpPr>
        <p:spPr>
          <a:xfrm>
            <a:off x="575556" y="897564"/>
            <a:ext cx="2538282" cy="368300"/>
          </a:xfrm>
          <a:prstGeom prst="rect">
            <a:avLst/>
          </a:prstGeom>
          <a:noFill/>
        </p:spPr>
        <p:txBody>
          <a:bodyPr wrap="square" rtlCol="0">
            <a:spAutoFit/>
          </a:bodyPr>
          <a:lstStyle>
            <a:defPPr>
              <a:defRPr lang="zh-CN"/>
            </a:defPPr>
            <a:lvl1pPr>
              <a:defRPr sz="2400" b="1">
                <a:solidFill>
                  <a:srgbClr val="002060"/>
                </a:solidFill>
                <a:latin typeface="+mj-ea"/>
                <a:ea typeface="+mj-ea"/>
              </a:defRPr>
            </a:lvl1pPr>
          </a:lstStyle>
          <a:p>
            <a:r>
              <a:rPr lang="en-US" altLang="zh-CN" sz="1800" dirty="0"/>
              <a:t>1.</a:t>
            </a:r>
            <a:r>
              <a:rPr lang="zh-CN" altLang="en-US" sz="1800" dirty="0"/>
              <a:t>师资队伍</a:t>
            </a:r>
            <a:r>
              <a:rPr lang="en-US" altLang="zh-CN" sz="1800" dirty="0">
                <a:solidFill>
                  <a:srgbClr val="C00000"/>
                </a:solidFill>
              </a:rPr>
              <a:t>(25</a:t>
            </a:r>
            <a:r>
              <a:rPr lang="zh-CN" altLang="en-US" sz="1800" dirty="0">
                <a:solidFill>
                  <a:srgbClr val="C00000"/>
                </a:solidFill>
              </a:rPr>
              <a:t>分）</a:t>
            </a:r>
          </a:p>
        </p:txBody>
      </p:sp>
      <p:graphicFrame>
        <p:nvGraphicFramePr>
          <p:cNvPr id="5" name="表格 4"/>
          <p:cNvGraphicFramePr/>
          <p:nvPr>
            <p:custDataLst>
              <p:tags r:id="rId1"/>
            </p:custDataLst>
          </p:nvPr>
        </p:nvGraphicFramePr>
        <p:xfrm>
          <a:off x="457200" y="1381982"/>
          <a:ext cx="8229600" cy="3255645"/>
        </p:xfrm>
        <a:graphic>
          <a:graphicData uri="http://schemas.openxmlformats.org/drawingml/2006/table">
            <a:tbl>
              <a:tblPr firstRow="1" bandRow="1">
                <a:tableStyleId>{5C22544A-7EE6-4342-B048-85BDC9FD1C3A}</a:tableStyleId>
              </a:tblPr>
              <a:tblGrid>
                <a:gridCol w="2002155">
                  <a:extLst>
                    <a:ext uri="{9D8B030D-6E8A-4147-A177-3AD203B41FA5}">
                      <a16:colId xmlns:a16="http://schemas.microsoft.com/office/drawing/2014/main" val="20000"/>
                    </a:ext>
                  </a:extLst>
                </a:gridCol>
                <a:gridCol w="490855">
                  <a:extLst>
                    <a:ext uri="{9D8B030D-6E8A-4147-A177-3AD203B41FA5}">
                      <a16:colId xmlns:a16="http://schemas.microsoft.com/office/drawing/2014/main" val="20001"/>
                    </a:ext>
                  </a:extLst>
                </a:gridCol>
                <a:gridCol w="298450">
                  <a:extLst>
                    <a:ext uri="{9D8B030D-6E8A-4147-A177-3AD203B41FA5}">
                      <a16:colId xmlns:a16="http://schemas.microsoft.com/office/drawing/2014/main" val="20002"/>
                    </a:ext>
                  </a:extLst>
                </a:gridCol>
                <a:gridCol w="332105">
                  <a:extLst>
                    <a:ext uri="{9D8B030D-6E8A-4147-A177-3AD203B41FA5}">
                      <a16:colId xmlns:a16="http://schemas.microsoft.com/office/drawing/2014/main" val="20003"/>
                    </a:ext>
                  </a:extLst>
                </a:gridCol>
                <a:gridCol w="393065">
                  <a:extLst>
                    <a:ext uri="{9D8B030D-6E8A-4147-A177-3AD203B41FA5}">
                      <a16:colId xmlns:a16="http://schemas.microsoft.com/office/drawing/2014/main" val="20004"/>
                    </a:ext>
                  </a:extLst>
                </a:gridCol>
                <a:gridCol w="393065">
                  <a:extLst>
                    <a:ext uri="{9D8B030D-6E8A-4147-A177-3AD203B41FA5}">
                      <a16:colId xmlns:a16="http://schemas.microsoft.com/office/drawing/2014/main" val="20005"/>
                    </a:ext>
                  </a:extLst>
                </a:gridCol>
                <a:gridCol w="392430">
                  <a:extLst>
                    <a:ext uri="{9D8B030D-6E8A-4147-A177-3AD203B41FA5}">
                      <a16:colId xmlns:a16="http://schemas.microsoft.com/office/drawing/2014/main" val="20006"/>
                    </a:ext>
                  </a:extLst>
                </a:gridCol>
                <a:gridCol w="393065">
                  <a:extLst>
                    <a:ext uri="{9D8B030D-6E8A-4147-A177-3AD203B41FA5}">
                      <a16:colId xmlns:a16="http://schemas.microsoft.com/office/drawing/2014/main" val="20007"/>
                    </a:ext>
                  </a:extLst>
                </a:gridCol>
                <a:gridCol w="392430">
                  <a:extLst>
                    <a:ext uri="{9D8B030D-6E8A-4147-A177-3AD203B41FA5}">
                      <a16:colId xmlns:a16="http://schemas.microsoft.com/office/drawing/2014/main" val="20008"/>
                    </a:ext>
                  </a:extLst>
                </a:gridCol>
                <a:gridCol w="392430">
                  <a:extLst>
                    <a:ext uri="{9D8B030D-6E8A-4147-A177-3AD203B41FA5}">
                      <a16:colId xmlns:a16="http://schemas.microsoft.com/office/drawing/2014/main" val="20009"/>
                    </a:ext>
                  </a:extLst>
                </a:gridCol>
                <a:gridCol w="393065">
                  <a:extLst>
                    <a:ext uri="{9D8B030D-6E8A-4147-A177-3AD203B41FA5}">
                      <a16:colId xmlns:a16="http://schemas.microsoft.com/office/drawing/2014/main" val="20010"/>
                    </a:ext>
                  </a:extLst>
                </a:gridCol>
                <a:gridCol w="393065">
                  <a:extLst>
                    <a:ext uri="{9D8B030D-6E8A-4147-A177-3AD203B41FA5}">
                      <a16:colId xmlns:a16="http://schemas.microsoft.com/office/drawing/2014/main" val="20011"/>
                    </a:ext>
                  </a:extLst>
                </a:gridCol>
                <a:gridCol w="392430">
                  <a:extLst>
                    <a:ext uri="{9D8B030D-6E8A-4147-A177-3AD203B41FA5}">
                      <a16:colId xmlns:a16="http://schemas.microsoft.com/office/drawing/2014/main" val="20012"/>
                    </a:ext>
                  </a:extLst>
                </a:gridCol>
                <a:gridCol w="393065">
                  <a:extLst>
                    <a:ext uri="{9D8B030D-6E8A-4147-A177-3AD203B41FA5}">
                      <a16:colId xmlns:a16="http://schemas.microsoft.com/office/drawing/2014/main" val="20013"/>
                    </a:ext>
                  </a:extLst>
                </a:gridCol>
                <a:gridCol w="392430">
                  <a:extLst>
                    <a:ext uri="{9D8B030D-6E8A-4147-A177-3AD203B41FA5}">
                      <a16:colId xmlns:a16="http://schemas.microsoft.com/office/drawing/2014/main" val="20014"/>
                    </a:ext>
                  </a:extLst>
                </a:gridCol>
                <a:gridCol w="392430">
                  <a:extLst>
                    <a:ext uri="{9D8B030D-6E8A-4147-A177-3AD203B41FA5}">
                      <a16:colId xmlns:a16="http://schemas.microsoft.com/office/drawing/2014/main" val="20015"/>
                    </a:ext>
                  </a:extLst>
                </a:gridCol>
                <a:gridCol w="393065">
                  <a:extLst>
                    <a:ext uri="{9D8B030D-6E8A-4147-A177-3AD203B41FA5}">
                      <a16:colId xmlns:a16="http://schemas.microsoft.com/office/drawing/2014/main" val="20016"/>
                    </a:ext>
                  </a:extLst>
                </a:gridCol>
              </a:tblGrid>
              <a:tr h="958215">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三级指标</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部门</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细目分值</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采集单位</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标准值</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目标值</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电子专业数6</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通信专业数9</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机械专业书4</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经管专业数5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中德</a:t>
                      </a:r>
                      <a:r>
                        <a:rPr lang="en-US" sz="1200" b="1" kern="1200" dirty="0">
                          <a:solidFill>
                            <a:srgbClr val="002060"/>
                          </a:solidFill>
                          <a:latin typeface="+mj-ea"/>
                          <a:ea typeface="+mj-ea"/>
                          <a:cs typeface="+mn-cs"/>
                        </a:rPr>
                        <a:t>专业数5</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设艺</a:t>
                      </a:r>
                      <a:r>
                        <a:rPr lang="en-US" sz="1200" b="1" kern="1200" dirty="0">
                          <a:solidFill>
                            <a:srgbClr val="002060"/>
                          </a:solidFill>
                          <a:latin typeface="+mj-ea"/>
                          <a:ea typeface="+mj-ea"/>
                          <a:cs typeface="+mn-cs"/>
                        </a:rPr>
                        <a:t>专业数5</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外语专业数2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dirty="0">
                          <a:solidFill>
                            <a:srgbClr val="002060"/>
                          </a:solidFill>
                          <a:latin typeface="+mj-ea"/>
                          <a:ea typeface="+mj-ea"/>
                        </a:rPr>
                        <a:t>基础语数体</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dirty="0">
                          <a:solidFill>
                            <a:srgbClr val="002060"/>
                          </a:solidFill>
                          <a:latin typeface="+mj-ea"/>
                          <a:ea typeface="+mj-ea"/>
                        </a:rPr>
                        <a:t>马院</a:t>
                      </a:r>
                    </a:p>
                    <a:p>
                      <a:pPr indent="0" algn="ctr">
                        <a:buNone/>
                      </a:pPr>
                      <a:r>
                        <a:rPr lang="zh-CN" sz="1200" b="1" dirty="0">
                          <a:solidFill>
                            <a:srgbClr val="002060"/>
                          </a:solidFill>
                          <a:latin typeface="+mj-ea"/>
                          <a:ea typeface="+mj-ea"/>
                        </a:rPr>
                        <a:t>基础、概论</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dirty="0" err="1">
                          <a:solidFill>
                            <a:srgbClr val="002060"/>
                          </a:solidFill>
                          <a:latin typeface="+mj-ea"/>
                          <a:ea typeface="+mj-ea"/>
                        </a:rPr>
                        <a:t>通信计算机应用基础</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dirty="0" err="1">
                          <a:solidFill>
                            <a:srgbClr val="002060"/>
                          </a:solidFill>
                          <a:latin typeface="+mj-ea"/>
                          <a:ea typeface="+mj-ea"/>
                        </a:rPr>
                        <a:t>外语公共英语</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49580">
                <a:tc>
                  <a:txBody>
                    <a:bodyPr/>
                    <a:lstStyle/>
                    <a:p>
                      <a:pPr marL="0" indent="0" algn="ctr" defTabSz="914400" rtl="0" eaLnBrk="1" latinLnBrk="0" hangingPunct="1">
                        <a:buNone/>
                      </a:pPr>
                      <a:r>
                        <a:rPr lang="zh-CN" altLang="en-US" sz="1200" b="1" kern="1200">
                          <a:solidFill>
                            <a:srgbClr val="002060"/>
                          </a:solidFill>
                          <a:latin typeface="+mj-ea"/>
                          <a:ea typeface="+mj-ea"/>
                          <a:cs typeface="+mn-cs"/>
                        </a:rPr>
                        <a:t>骨干教师人数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人事处</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80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80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每专业2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每专业2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每专业2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每专业2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每专业2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每专业2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每专业2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每学科2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每学科2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每学科2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每学科2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28930">
                <a:tc>
                  <a:txBody>
                    <a:bodyPr/>
                    <a:lstStyle/>
                    <a:p>
                      <a:pPr marL="0" indent="0" algn="ctr" defTabSz="914400" rtl="0" eaLnBrk="1" latinLnBrk="0" hangingPunct="1">
                        <a:buNone/>
                      </a:pPr>
                      <a:r>
                        <a:rPr lang="zh-CN" altLang="en-US" sz="1200" b="1" kern="1200">
                          <a:solidFill>
                            <a:srgbClr val="002060"/>
                          </a:solidFill>
                          <a:latin typeface="+mj-ea"/>
                          <a:ea typeface="+mj-ea"/>
                          <a:cs typeface="+mn-cs"/>
                        </a:rPr>
                        <a:t>国内外访问学者</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人事处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0.5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2</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0</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2</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49580">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新教师带教完成率</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人事处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0.5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百分比</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100 </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100 </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29565">
                <a:tc>
                  <a:txBody>
                    <a:bodyPr/>
                    <a:lstStyle/>
                    <a:p>
                      <a:pPr marL="0" indent="0" algn="ctr" defTabSz="914400" rtl="0" eaLnBrk="1" latinLnBrk="0" hangingPunct="1">
                        <a:buNone/>
                      </a:pPr>
                      <a:r>
                        <a:rPr lang="zh-CN" altLang="en-US" sz="1200" b="1" kern="1200">
                          <a:solidFill>
                            <a:srgbClr val="002060"/>
                          </a:solidFill>
                          <a:latin typeface="+mj-ea"/>
                          <a:ea typeface="+mj-ea"/>
                          <a:cs typeface="+mn-cs"/>
                        </a:rPr>
                        <a:t>高层次专任教师引进数量</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人事处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27</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27</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17</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3</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2</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2</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0</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09575">
                <a:tc>
                  <a:txBody>
                    <a:bodyPr/>
                    <a:lstStyle/>
                    <a:p>
                      <a:pPr marL="0" indent="0" algn="ctr" defTabSz="914400" rtl="0" eaLnBrk="1" latinLnBrk="0" hangingPunct="1">
                        <a:buNone/>
                      </a:pPr>
                      <a:r>
                        <a:rPr lang="en-US" sz="1200" b="1" kern="1200" dirty="0">
                          <a:solidFill>
                            <a:srgbClr val="002060"/>
                          </a:solidFill>
                          <a:latin typeface="+mj-ea"/>
                          <a:ea typeface="+mj-ea"/>
                          <a:cs typeface="+mn-cs"/>
                        </a:rPr>
                        <a:t>新增校级教师教学创新团队</a:t>
                      </a:r>
                      <a:r>
                        <a:rPr lang="en-US" sz="1200" b="1" kern="1200" dirty="0">
                          <a:solidFill>
                            <a:srgbClr val="FF0000"/>
                          </a:solidFill>
                          <a:latin typeface="+mj-ea"/>
                          <a:ea typeface="+mj-ea"/>
                          <a:cs typeface="+mn-cs"/>
                        </a:rPr>
                        <a:t>S8</a:t>
                      </a:r>
                      <a:endParaRPr lang="en-US" altLang="en-US" sz="1200" b="1" kern="1200" dirty="0">
                        <a:solidFill>
                          <a:srgbClr val="FF000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教务处</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1.5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0200">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新增市级教师教学创新团队数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教务处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1.5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1</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1</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1</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p:nvPr>
            <p:custDataLst>
              <p:tags r:id="rId1"/>
            </p:custDataLst>
          </p:nvPr>
        </p:nvGraphicFramePr>
        <p:xfrm>
          <a:off x="457200" y="1381982"/>
          <a:ext cx="8002905" cy="2828290"/>
        </p:xfrm>
        <a:graphic>
          <a:graphicData uri="http://schemas.openxmlformats.org/drawingml/2006/table">
            <a:tbl>
              <a:tblPr firstRow="1" bandRow="1">
                <a:tableStyleId>{5C22544A-7EE6-4342-B048-85BDC9FD1C3A}</a:tableStyleId>
              </a:tblPr>
              <a:tblGrid>
                <a:gridCol w="2406650">
                  <a:extLst>
                    <a:ext uri="{9D8B030D-6E8A-4147-A177-3AD203B41FA5}">
                      <a16:colId xmlns:a16="http://schemas.microsoft.com/office/drawing/2014/main" val="20000"/>
                    </a:ext>
                  </a:extLst>
                </a:gridCol>
                <a:gridCol w="589280">
                  <a:extLst>
                    <a:ext uri="{9D8B030D-6E8A-4147-A177-3AD203B41FA5}">
                      <a16:colId xmlns:a16="http://schemas.microsoft.com/office/drawing/2014/main" val="20001"/>
                    </a:ext>
                  </a:extLst>
                </a:gridCol>
                <a:gridCol w="358775">
                  <a:extLst>
                    <a:ext uri="{9D8B030D-6E8A-4147-A177-3AD203B41FA5}">
                      <a16:colId xmlns:a16="http://schemas.microsoft.com/office/drawing/2014/main" val="20002"/>
                    </a:ext>
                  </a:extLst>
                </a:gridCol>
                <a:gridCol w="400050">
                  <a:extLst>
                    <a:ext uri="{9D8B030D-6E8A-4147-A177-3AD203B41FA5}">
                      <a16:colId xmlns:a16="http://schemas.microsoft.com/office/drawing/2014/main" val="20003"/>
                    </a:ext>
                  </a:extLst>
                </a:gridCol>
                <a:gridCol w="471805">
                  <a:extLst>
                    <a:ext uri="{9D8B030D-6E8A-4147-A177-3AD203B41FA5}">
                      <a16:colId xmlns:a16="http://schemas.microsoft.com/office/drawing/2014/main" val="20004"/>
                    </a:ext>
                  </a:extLst>
                </a:gridCol>
                <a:gridCol w="472440">
                  <a:extLst>
                    <a:ext uri="{9D8B030D-6E8A-4147-A177-3AD203B41FA5}">
                      <a16:colId xmlns:a16="http://schemas.microsoft.com/office/drawing/2014/main" val="20005"/>
                    </a:ext>
                  </a:extLst>
                </a:gridCol>
                <a:gridCol w="471170">
                  <a:extLst>
                    <a:ext uri="{9D8B030D-6E8A-4147-A177-3AD203B41FA5}">
                      <a16:colId xmlns:a16="http://schemas.microsoft.com/office/drawing/2014/main" val="20006"/>
                    </a:ext>
                  </a:extLst>
                </a:gridCol>
                <a:gridCol w="472440">
                  <a:extLst>
                    <a:ext uri="{9D8B030D-6E8A-4147-A177-3AD203B41FA5}">
                      <a16:colId xmlns:a16="http://schemas.microsoft.com/office/drawing/2014/main" val="20007"/>
                    </a:ext>
                  </a:extLst>
                </a:gridCol>
                <a:gridCol w="472440">
                  <a:extLst>
                    <a:ext uri="{9D8B030D-6E8A-4147-A177-3AD203B41FA5}">
                      <a16:colId xmlns:a16="http://schemas.microsoft.com/office/drawing/2014/main" val="20008"/>
                    </a:ext>
                  </a:extLst>
                </a:gridCol>
                <a:gridCol w="471805">
                  <a:extLst>
                    <a:ext uri="{9D8B030D-6E8A-4147-A177-3AD203B41FA5}">
                      <a16:colId xmlns:a16="http://schemas.microsoft.com/office/drawing/2014/main" val="20009"/>
                    </a:ext>
                  </a:extLst>
                </a:gridCol>
                <a:gridCol w="472440">
                  <a:extLst>
                    <a:ext uri="{9D8B030D-6E8A-4147-A177-3AD203B41FA5}">
                      <a16:colId xmlns:a16="http://schemas.microsoft.com/office/drawing/2014/main" val="20010"/>
                    </a:ext>
                  </a:extLst>
                </a:gridCol>
                <a:gridCol w="471805">
                  <a:extLst>
                    <a:ext uri="{9D8B030D-6E8A-4147-A177-3AD203B41FA5}">
                      <a16:colId xmlns:a16="http://schemas.microsoft.com/office/drawing/2014/main" val="20011"/>
                    </a:ext>
                  </a:extLst>
                </a:gridCol>
                <a:gridCol w="471805">
                  <a:extLst>
                    <a:ext uri="{9D8B030D-6E8A-4147-A177-3AD203B41FA5}">
                      <a16:colId xmlns:a16="http://schemas.microsoft.com/office/drawing/2014/main" val="20012"/>
                    </a:ext>
                  </a:extLst>
                </a:gridCol>
              </a:tblGrid>
              <a:tr h="592455">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三级指标</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部门</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细目分值</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采集单位</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标准值</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目标值</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电子专业数6</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通信专业数9</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机械专业书4</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经管专业数5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中德</a:t>
                      </a:r>
                      <a:r>
                        <a:rPr lang="en-US" sz="1200" b="1" kern="1200" dirty="0">
                          <a:solidFill>
                            <a:srgbClr val="002060"/>
                          </a:solidFill>
                          <a:latin typeface="+mj-ea"/>
                          <a:ea typeface="+mj-ea"/>
                          <a:cs typeface="+mn-cs"/>
                        </a:rPr>
                        <a:t>专业数5</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设艺</a:t>
                      </a:r>
                      <a:r>
                        <a:rPr lang="en-US" sz="1200" b="1" kern="1200" dirty="0">
                          <a:solidFill>
                            <a:srgbClr val="002060"/>
                          </a:solidFill>
                          <a:latin typeface="+mj-ea"/>
                          <a:ea typeface="+mj-ea"/>
                          <a:cs typeface="+mn-cs"/>
                        </a:rPr>
                        <a:t>专业数5</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外语专业数2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09575">
                <a:tc>
                  <a:txBody>
                    <a:bodyPr/>
                    <a:lstStyle/>
                    <a:p>
                      <a:pPr marL="0" indent="0" algn="ctr" defTabSz="914400" rtl="0" eaLnBrk="1" latinLnBrk="0" hangingPunct="1">
                        <a:buNone/>
                      </a:pPr>
                      <a:r>
                        <a:rPr lang="zh-CN" altLang="en-US" sz="1200" b="1" kern="1200">
                          <a:solidFill>
                            <a:srgbClr val="002060"/>
                          </a:solidFill>
                          <a:latin typeface="+mj-ea"/>
                          <a:ea typeface="+mj-ea"/>
                          <a:cs typeface="+mn-cs"/>
                        </a:rPr>
                        <a:t>兼职教师承担的专业课学时比例</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人事处</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0.5 </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百分比</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50 </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50 </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50 </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50 </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50 </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50 </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50 </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50 </a:t>
                      </a:r>
                      <a:endParaRPr lang="en-US" altLang="en-US" sz="1200" b="1" kern="1200" dirty="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50 </a:t>
                      </a:r>
                      <a:endParaRPr lang="en-US" altLang="en-US" sz="1200" b="1" kern="1200" dirty="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09575">
                <a:tc>
                  <a:txBody>
                    <a:bodyPr/>
                    <a:lstStyle/>
                    <a:p>
                      <a:pPr marL="0" indent="0" algn="ctr" defTabSz="914400" rtl="0" eaLnBrk="1" latinLnBrk="0" hangingPunct="1">
                        <a:buNone/>
                      </a:pPr>
                      <a:r>
                        <a:rPr lang="en-US" sz="1200" b="1" kern="1200" dirty="0">
                          <a:solidFill>
                            <a:srgbClr val="002060"/>
                          </a:solidFill>
                          <a:latin typeface="+mj-ea"/>
                          <a:ea typeface="+mj-ea"/>
                          <a:cs typeface="+mn-cs"/>
                        </a:rPr>
                        <a:t>兼职教师占专任教师的比例</a:t>
                      </a:r>
                      <a:r>
                        <a:rPr lang="en-US" sz="1200" b="1" kern="1200" dirty="0">
                          <a:solidFill>
                            <a:srgbClr val="FF0000"/>
                          </a:solidFill>
                          <a:latin typeface="+mj-ea"/>
                          <a:ea typeface="+mj-ea"/>
                          <a:cs typeface="+mn-cs"/>
                        </a:rPr>
                        <a:t>S10</a:t>
                      </a:r>
                      <a:endParaRPr lang="en-US" altLang="en-US" sz="1200" b="1" kern="1200" dirty="0">
                        <a:solidFill>
                          <a:srgbClr val="FF000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人事处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百分比</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50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50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50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50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50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50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50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50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50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09575">
                <a:tc>
                  <a:txBody>
                    <a:bodyPr/>
                    <a:lstStyle/>
                    <a:p>
                      <a:pPr marL="0" indent="0" algn="ctr" defTabSz="914400" rtl="0" eaLnBrk="1" latinLnBrk="0" hangingPunct="1">
                        <a:buNone/>
                      </a:pPr>
                      <a:r>
                        <a:rPr lang="zh-CN" altLang="en-US" sz="1200" b="1" kern="1200">
                          <a:solidFill>
                            <a:srgbClr val="002060"/>
                          </a:solidFill>
                          <a:latin typeface="+mj-ea"/>
                          <a:ea typeface="+mj-ea"/>
                          <a:cs typeface="+mn-cs"/>
                        </a:rPr>
                        <a:t>辅导员（班主任）参加校内培训课时达标率</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人事处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5280">
                <a:tc>
                  <a:txBody>
                    <a:bodyPr/>
                    <a:lstStyle/>
                    <a:p>
                      <a:pPr marL="0" indent="0" algn="ctr" defTabSz="914400" rtl="0" eaLnBrk="1" latinLnBrk="0" hangingPunct="1">
                        <a:buNone/>
                      </a:pPr>
                      <a:r>
                        <a:rPr lang="zh-CN" altLang="en-US" sz="1200" b="1" kern="1200">
                          <a:solidFill>
                            <a:srgbClr val="002060"/>
                          </a:solidFill>
                          <a:latin typeface="+mj-ea"/>
                          <a:ea typeface="+mj-ea"/>
                          <a:cs typeface="+mn-cs"/>
                        </a:rPr>
                        <a:t>辅导员参加校内培训课时</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学生处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16</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16</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b="1" kern="1200" dirty="0">
                          <a:solidFill>
                            <a:srgbClr val="002060"/>
                          </a:solidFill>
                          <a:latin typeface="+mj-ea"/>
                          <a:ea typeface="+mn-ea"/>
                          <a:cs typeface="+mn-cs"/>
                        </a:rPr>
                        <a:t>16</a:t>
                      </a:r>
                      <a:endParaRPr lang="en-US" altLang="en-US" sz="1200" b="1" kern="1200" dirty="0">
                        <a:solidFill>
                          <a:srgbClr val="002060"/>
                        </a:solidFill>
                        <a:latin typeface="+mj-ea"/>
                        <a:ea typeface="+mn-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b="1" kern="1200" dirty="0">
                          <a:solidFill>
                            <a:srgbClr val="002060"/>
                          </a:solidFill>
                          <a:latin typeface="+mj-ea"/>
                          <a:ea typeface="+mn-ea"/>
                          <a:cs typeface="+mn-cs"/>
                        </a:rPr>
                        <a:t>16</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b="1" kern="1200" dirty="0">
                          <a:solidFill>
                            <a:srgbClr val="002060"/>
                          </a:solidFill>
                          <a:latin typeface="+mj-ea"/>
                          <a:ea typeface="+mn-ea"/>
                          <a:cs typeface="+mn-cs"/>
                        </a:rPr>
                        <a:t>16</a:t>
                      </a:r>
                      <a:endParaRPr lang="en-US" altLang="en-US" sz="1200" b="1" kern="1200" dirty="0">
                        <a:solidFill>
                          <a:srgbClr val="002060"/>
                        </a:solidFill>
                        <a:latin typeface="+mj-ea"/>
                        <a:ea typeface="+mn-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b="1" kern="1200" dirty="0">
                          <a:solidFill>
                            <a:srgbClr val="002060"/>
                          </a:solidFill>
                          <a:latin typeface="+mj-ea"/>
                          <a:ea typeface="+mn-ea"/>
                          <a:cs typeface="+mn-cs"/>
                        </a:rPr>
                        <a:t>16</a:t>
                      </a:r>
                      <a:endParaRPr lang="en-US" altLang="en-US" sz="1200" b="1" kern="1200" dirty="0">
                        <a:solidFill>
                          <a:srgbClr val="002060"/>
                        </a:solidFill>
                        <a:latin typeface="+mj-ea"/>
                        <a:ea typeface="+mn-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b="1" kern="1200" dirty="0">
                          <a:solidFill>
                            <a:srgbClr val="002060"/>
                          </a:solidFill>
                          <a:latin typeface="+mj-ea"/>
                          <a:ea typeface="+mn-ea"/>
                          <a:cs typeface="+mn-cs"/>
                        </a:rPr>
                        <a:t>16</a:t>
                      </a:r>
                      <a:endParaRPr lang="en-US" altLang="en-US" sz="1200" b="1" kern="1200" dirty="0">
                        <a:solidFill>
                          <a:srgbClr val="002060"/>
                        </a:solidFill>
                        <a:latin typeface="+mj-ea"/>
                        <a:ea typeface="+mn-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b="1" kern="1200" dirty="0">
                          <a:solidFill>
                            <a:srgbClr val="002060"/>
                          </a:solidFill>
                          <a:latin typeface="+mj-ea"/>
                          <a:ea typeface="+mn-ea"/>
                          <a:cs typeface="+mn-cs"/>
                        </a:rPr>
                        <a:t>16</a:t>
                      </a:r>
                      <a:endParaRPr lang="en-US" altLang="en-US" sz="1200" b="1" kern="1200" dirty="0">
                        <a:solidFill>
                          <a:srgbClr val="002060"/>
                        </a:solidFill>
                        <a:latin typeface="+mj-ea"/>
                        <a:ea typeface="+mn-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b="1" kern="1200" dirty="0">
                          <a:solidFill>
                            <a:srgbClr val="002060"/>
                          </a:solidFill>
                          <a:latin typeface="+mj-ea"/>
                          <a:ea typeface="+mn-ea"/>
                          <a:cs typeface="+mn-cs"/>
                        </a:rPr>
                        <a:t>16</a:t>
                      </a:r>
                      <a:endParaRPr lang="en-US" altLang="en-US" sz="1200" b="1" kern="1200" dirty="0">
                        <a:solidFill>
                          <a:srgbClr val="002060"/>
                        </a:solidFill>
                        <a:latin typeface="+mj-ea"/>
                        <a:ea typeface="+mn-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6550">
                <a:tc>
                  <a:txBody>
                    <a:bodyPr/>
                    <a:lstStyle/>
                    <a:p>
                      <a:pPr marL="0" indent="0" algn="ctr" defTabSz="914400" rtl="0" eaLnBrk="1" latinLnBrk="0" hangingPunct="1">
                        <a:buNone/>
                      </a:pPr>
                      <a:r>
                        <a:rPr lang="zh-CN" altLang="en-US" sz="1200" b="1" kern="1200">
                          <a:solidFill>
                            <a:srgbClr val="002060"/>
                          </a:solidFill>
                          <a:latin typeface="+mj-ea"/>
                          <a:ea typeface="+mj-ea"/>
                          <a:cs typeface="+mn-cs"/>
                        </a:rPr>
                        <a:t>辅导员参加校外培训人次</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学生处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altLang="en-US" sz="1200" b="1" kern="1200" dirty="0">
                          <a:solidFill>
                            <a:srgbClr val="002060"/>
                          </a:solidFill>
                          <a:latin typeface="+mj-ea"/>
                          <a:ea typeface="+mj-ea"/>
                          <a:cs typeface="+mn-cs"/>
                        </a:rPr>
                        <a:t>3</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altLang="en-US" sz="1200" b="1" kern="1200" dirty="0">
                          <a:solidFill>
                            <a:srgbClr val="002060"/>
                          </a:solidFill>
                          <a:latin typeface="+mj-ea"/>
                          <a:ea typeface="+mj-ea"/>
                          <a:cs typeface="+mn-cs"/>
                        </a:rPr>
                        <a:t>8</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altLang="en-US" sz="1200" b="1" kern="1200" dirty="0">
                          <a:solidFill>
                            <a:srgbClr val="002060"/>
                          </a:solidFill>
                          <a:latin typeface="+mj-ea"/>
                          <a:ea typeface="+mj-ea"/>
                          <a:cs typeface="+mn-cs"/>
                        </a:rPr>
                        <a:t>2</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altLang="en-US" sz="1200" b="1" kern="1200" dirty="0">
                          <a:solidFill>
                            <a:srgbClr val="002060"/>
                          </a:solidFill>
                          <a:latin typeface="+mj-ea"/>
                          <a:ea typeface="+mj-ea"/>
                          <a:cs typeface="+mn-cs"/>
                        </a:rPr>
                        <a:t>2</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altLang="en-US" sz="1200" b="1" kern="1200" dirty="0">
                          <a:solidFill>
                            <a:srgbClr val="002060"/>
                          </a:solidFill>
                          <a:latin typeface="+mj-ea"/>
                          <a:ea typeface="+mj-ea"/>
                          <a:cs typeface="+mn-cs"/>
                        </a:rPr>
                        <a:t>2</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altLang="en-US" sz="1200" b="1" kern="1200" dirty="0">
                          <a:solidFill>
                            <a:srgbClr val="002060"/>
                          </a:solidFill>
                          <a:latin typeface="+mj-ea"/>
                          <a:ea typeface="+mj-ea"/>
                          <a:cs typeface="+mn-cs"/>
                        </a:rPr>
                        <a:t>2</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altLang="en-US" sz="1200" b="1" kern="1200" dirty="0">
                          <a:solidFill>
                            <a:srgbClr val="002060"/>
                          </a:solidFill>
                          <a:latin typeface="+mj-ea"/>
                          <a:ea typeface="+mj-ea"/>
                          <a:cs typeface="+mn-cs"/>
                        </a:rPr>
                        <a:t>1</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5280">
                <a:tc>
                  <a:txBody>
                    <a:bodyPr/>
                    <a:lstStyle/>
                    <a:p>
                      <a:pPr marL="0" indent="0" algn="ctr" defTabSz="914400" rtl="0" eaLnBrk="1" latinLnBrk="0" hangingPunct="1">
                        <a:buNone/>
                      </a:pPr>
                      <a:r>
                        <a:rPr lang="zh-CN" altLang="en-US" sz="1200" b="1" kern="1200">
                          <a:solidFill>
                            <a:srgbClr val="002060"/>
                          </a:solidFill>
                          <a:latin typeface="+mj-ea"/>
                          <a:ea typeface="+mj-ea"/>
                          <a:cs typeface="+mn-cs"/>
                        </a:rPr>
                        <a:t>辅导员人数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学生处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65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65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altLang="en-US" sz="1200" b="1" kern="1200" dirty="0">
                          <a:solidFill>
                            <a:srgbClr val="002060"/>
                          </a:solidFill>
                          <a:latin typeface="+mj-ea"/>
                          <a:ea typeface="+mj-ea"/>
                          <a:cs typeface="+mn-cs"/>
                        </a:rPr>
                        <a:t>9</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altLang="en-US" sz="1200" b="1" kern="1200" dirty="0">
                          <a:solidFill>
                            <a:srgbClr val="002060"/>
                          </a:solidFill>
                          <a:latin typeface="+mj-ea"/>
                          <a:ea typeface="+mj-ea"/>
                          <a:cs typeface="+mn-cs"/>
                        </a:rPr>
                        <a:t>25</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altLang="en-US" sz="1200" b="1" kern="1200" dirty="0">
                          <a:solidFill>
                            <a:srgbClr val="002060"/>
                          </a:solidFill>
                          <a:latin typeface="+mj-ea"/>
                          <a:ea typeface="+mj-ea"/>
                          <a:cs typeface="+mn-cs"/>
                        </a:rPr>
                        <a:t>8</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altLang="en-US" sz="1200" b="1" kern="1200" dirty="0">
                          <a:solidFill>
                            <a:srgbClr val="002060"/>
                          </a:solidFill>
                          <a:latin typeface="+mj-ea"/>
                          <a:ea typeface="+mj-ea"/>
                          <a:cs typeface="+mn-cs"/>
                        </a:rPr>
                        <a:t>8</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altLang="en-US" sz="1200" b="1" kern="1200" dirty="0">
                          <a:solidFill>
                            <a:srgbClr val="002060"/>
                          </a:solidFill>
                          <a:latin typeface="+mj-ea"/>
                          <a:ea typeface="+mj-ea"/>
                          <a:cs typeface="+mn-cs"/>
                        </a:rPr>
                        <a:t>7</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altLang="en-US" sz="1200" b="1" kern="1200" dirty="0">
                          <a:solidFill>
                            <a:srgbClr val="002060"/>
                          </a:solidFill>
                          <a:latin typeface="+mj-ea"/>
                          <a:ea typeface="+mj-ea"/>
                          <a:cs typeface="+mn-cs"/>
                        </a:rPr>
                        <a:t>8</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altLang="en-US" sz="1200" b="1" kern="1200" dirty="0">
                          <a:solidFill>
                            <a:srgbClr val="002060"/>
                          </a:solidFill>
                          <a:latin typeface="+mj-ea"/>
                          <a:ea typeface="+mj-ea"/>
                          <a:cs typeface="+mn-cs"/>
                        </a:rPr>
                        <a:t>2</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5" name="标题 1"/>
          <p:cNvSpPr>
            <a:spLocks noGrp="1"/>
          </p:cNvSpPr>
          <p:nvPr>
            <p:ph type="title"/>
          </p:nvPr>
        </p:nvSpPr>
        <p:spPr>
          <a:xfrm>
            <a:off x="492918" y="228600"/>
            <a:ext cx="7203281" cy="571500"/>
          </a:xfrm>
        </p:spPr>
        <p:txBody>
          <a:bodyPr/>
          <a:lstStyle/>
          <a:p>
            <a:r>
              <a:rPr lang="zh-CN" altLang="en-US" sz="1800" dirty="0"/>
              <a:t>一、办学条件与资源</a:t>
            </a:r>
            <a:br>
              <a:rPr lang="zh-CN" altLang="zh-CN" sz="1800" dirty="0"/>
            </a:br>
            <a:endParaRPr lang="zh-CN" altLang="zh-CN" sz="1800" dirty="0"/>
          </a:p>
        </p:txBody>
      </p:sp>
      <p:sp>
        <p:nvSpPr>
          <p:cNvPr id="6" name="TextBox 17"/>
          <p:cNvSpPr txBox="1"/>
          <p:nvPr/>
        </p:nvSpPr>
        <p:spPr>
          <a:xfrm>
            <a:off x="575556" y="897564"/>
            <a:ext cx="2538282" cy="368300"/>
          </a:xfrm>
          <a:prstGeom prst="rect">
            <a:avLst/>
          </a:prstGeom>
          <a:noFill/>
        </p:spPr>
        <p:txBody>
          <a:bodyPr wrap="square" rtlCol="0">
            <a:spAutoFit/>
          </a:bodyPr>
          <a:lstStyle>
            <a:defPPr>
              <a:defRPr lang="zh-CN"/>
            </a:defPPr>
            <a:lvl1pPr>
              <a:defRPr sz="2400" b="1">
                <a:solidFill>
                  <a:srgbClr val="002060"/>
                </a:solidFill>
                <a:latin typeface="+mj-ea"/>
                <a:ea typeface="+mj-ea"/>
              </a:defRPr>
            </a:lvl1pPr>
          </a:lstStyle>
          <a:p>
            <a:r>
              <a:rPr lang="en-US" altLang="zh-CN" sz="1800" dirty="0"/>
              <a:t>1.</a:t>
            </a:r>
            <a:r>
              <a:rPr lang="zh-CN" altLang="en-US" sz="1800" dirty="0"/>
              <a:t>师资队伍</a:t>
            </a:r>
            <a:r>
              <a:rPr lang="en-US" altLang="zh-CN" sz="1800" dirty="0">
                <a:solidFill>
                  <a:srgbClr val="C00000"/>
                </a:solidFill>
              </a:rPr>
              <a:t>(25</a:t>
            </a:r>
            <a:r>
              <a:rPr lang="zh-CN" altLang="en-US" sz="1800" dirty="0">
                <a:solidFill>
                  <a:srgbClr val="C00000"/>
                </a:solidFill>
              </a:rPr>
              <a:t>分）</a:t>
            </a:r>
          </a:p>
        </p:txBody>
      </p:sp>
    </p:spTree>
  </p:cSld>
  <p:clrMapOvr>
    <a:masterClrMapping/>
  </p:clrMapOvr>
  <mc:AlternateContent xmlns:mc="http://schemas.openxmlformats.org/markup-compatibility/2006" xmlns:p14="http://schemas.microsoft.com/office/powerpoint/2010/main">
    <mc:Choice Requires="p14">
      <p:transition p14:dur="0" advClick="0" advTm="5000"/>
    </mc:Choice>
    <mc:Fallback xmlns="">
      <p:transition advClick="0" advTm="5000"/>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ym typeface="+mn-ea"/>
              </a:rPr>
              <a:t>一、办学条件与资源</a:t>
            </a:r>
            <a:endParaRPr lang="zh-CN" altLang="en-US" dirty="0"/>
          </a:p>
        </p:txBody>
      </p:sp>
      <p:graphicFrame>
        <p:nvGraphicFramePr>
          <p:cNvPr id="4" name="表格 3"/>
          <p:cNvGraphicFramePr/>
          <p:nvPr>
            <p:custDataLst>
              <p:tags r:id="rId1"/>
            </p:custDataLst>
          </p:nvPr>
        </p:nvGraphicFramePr>
        <p:xfrm>
          <a:off x="67912" y="1119886"/>
          <a:ext cx="8910955" cy="3686175"/>
        </p:xfrm>
        <a:graphic>
          <a:graphicData uri="http://schemas.openxmlformats.org/drawingml/2006/table">
            <a:tbl>
              <a:tblPr firstRow="1" bandRow="1">
                <a:tableStyleId>{5C22544A-7EE6-4342-B048-85BDC9FD1C3A}</a:tableStyleId>
              </a:tblPr>
              <a:tblGrid>
                <a:gridCol w="2167255">
                  <a:extLst>
                    <a:ext uri="{9D8B030D-6E8A-4147-A177-3AD203B41FA5}">
                      <a16:colId xmlns:a16="http://schemas.microsoft.com/office/drawing/2014/main" val="20000"/>
                    </a:ext>
                  </a:extLst>
                </a:gridCol>
                <a:gridCol w="531495">
                  <a:extLst>
                    <a:ext uri="{9D8B030D-6E8A-4147-A177-3AD203B41FA5}">
                      <a16:colId xmlns:a16="http://schemas.microsoft.com/office/drawing/2014/main" val="20001"/>
                    </a:ext>
                  </a:extLst>
                </a:gridCol>
                <a:gridCol w="326390">
                  <a:extLst>
                    <a:ext uri="{9D8B030D-6E8A-4147-A177-3AD203B41FA5}">
                      <a16:colId xmlns:a16="http://schemas.microsoft.com/office/drawing/2014/main" val="20002"/>
                    </a:ext>
                  </a:extLst>
                </a:gridCol>
                <a:gridCol w="360045">
                  <a:extLst>
                    <a:ext uri="{9D8B030D-6E8A-4147-A177-3AD203B41FA5}">
                      <a16:colId xmlns:a16="http://schemas.microsoft.com/office/drawing/2014/main" val="20003"/>
                    </a:ext>
                  </a:extLst>
                </a:gridCol>
                <a:gridCol w="424815">
                  <a:extLst>
                    <a:ext uri="{9D8B030D-6E8A-4147-A177-3AD203B41FA5}">
                      <a16:colId xmlns:a16="http://schemas.microsoft.com/office/drawing/2014/main" val="20004"/>
                    </a:ext>
                  </a:extLst>
                </a:gridCol>
                <a:gridCol w="425450">
                  <a:extLst>
                    <a:ext uri="{9D8B030D-6E8A-4147-A177-3AD203B41FA5}">
                      <a16:colId xmlns:a16="http://schemas.microsoft.com/office/drawing/2014/main" val="20005"/>
                    </a:ext>
                  </a:extLst>
                </a:gridCol>
                <a:gridCol w="425450">
                  <a:extLst>
                    <a:ext uri="{9D8B030D-6E8A-4147-A177-3AD203B41FA5}">
                      <a16:colId xmlns:a16="http://schemas.microsoft.com/office/drawing/2014/main" val="20006"/>
                    </a:ext>
                  </a:extLst>
                </a:gridCol>
                <a:gridCol w="424180">
                  <a:extLst>
                    <a:ext uri="{9D8B030D-6E8A-4147-A177-3AD203B41FA5}">
                      <a16:colId xmlns:a16="http://schemas.microsoft.com/office/drawing/2014/main" val="20007"/>
                    </a:ext>
                  </a:extLst>
                </a:gridCol>
                <a:gridCol w="425450">
                  <a:extLst>
                    <a:ext uri="{9D8B030D-6E8A-4147-A177-3AD203B41FA5}">
                      <a16:colId xmlns:a16="http://schemas.microsoft.com/office/drawing/2014/main" val="20008"/>
                    </a:ext>
                  </a:extLst>
                </a:gridCol>
                <a:gridCol w="426085">
                  <a:extLst>
                    <a:ext uri="{9D8B030D-6E8A-4147-A177-3AD203B41FA5}">
                      <a16:colId xmlns:a16="http://schemas.microsoft.com/office/drawing/2014/main" val="20009"/>
                    </a:ext>
                  </a:extLst>
                </a:gridCol>
                <a:gridCol w="423545">
                  <a:extLst>
                    <a:ext uri="{9D8B030D-6E8A-4147-A177-3AD203B41FA5}">
                      <a16:colId xmlns:a16="http://schemas.microsoft.com/office/drawing/2014/main" val="20010"/>
                    </a:ext>
                  </a:extLst>
                </a:gridCol>
                <a:gridCol w="425450">
                  <a:extLst>
                    <a:ext uri="{9D8B030D-6E8A-4147-A177-3AD203B41FA5}">
                      <a16:colId xmlns:a16="http://schemas.microsoft.com/office/drawing/2014/main" val="20011"/>
                    </a:ext>
                  </a:extLst>
                </a:gridCol>
                <a:gridCol w="424815">
                  <a:extLst>
                    <a:ext uri="{9D8B030D-6E8A-4147-A177-3AD203B41FA5}">
                      <a16:colId xmlns:a16="http://schemas.microsoft.com/office/drawing/2014/main" val="20012"/>
                    </a:ext>
                  </a:extLst>
                </a:gridCol>
                <a:gridCol w="424815">
                  <a:extLst>
                    <a:ext uri="{9D8B030D-6E8A-4147-A177-3AD203B41FA5}">
                      <a16:colId xmlns:a16="http://schemas.microsoft.com/office/drawing/2014/main" val="20013"/>
                    </a:ext>
                  </a:extLst>
                </a:gridCol>
                <a:gridCol w="425450">
                  <a:extLst>
                    <a:ext uri="{9D8B030D-6E8A-4147-A177-3AD203B41FA5}">
                      <a16:colId xmlns:a16="http://schemas.microsoft.com/office/drawing/2014/main" val="20014"/>
                    </a:ext>
                  </a:extLst>
                </a:gridCol>
                <a:gridCol w="424815">
                  <a:extLst>
                    <a:ext uri="{9D8B030D-6E8A-4147-A177-3AD203B41FA5}">
                      <a16:colId xmlns:a16="http://schemas.microsoft.com/office/drawing/2014/main" val="20015"/>
                    </a:ext>
                  </a:extLst>
                </a:gridCol>
                <a:gridCol w="425450">
                  <a:extLst>
                    <a:ext uri="{9D8B030D-6E8A-4147-A177-3AD203B41FA5}">
                      <a16:colId xmlns:a16="http://schemas.microsoft.com/office/drawing/2014/main" val="20016"/>
                    </a:ext>
                  </a:extLst>
                </a:gridCol>
              </a:tblGrid>
              <a:tr h="958215">
                <a:tc>
                  <a:txBody>
                    <a:bodyPr/>
                    <a:lstStyle/>
                    <a:p>
                      <a:pPr marL="0" indent="0" algn="ctr" defTabSz="914400" rtl="0" eaLnBrk="1" latinLnBrk="0" hangingPunct="1">
                        <a:buNone/>
                      </a:pPr>
                      <a:r>
                        <a:rPr lang="zh-CN" altLang="en-US" sz="1200" b="1" kern="1200">
                          <a:solidFill>
                            <a:srgbClr val="002060"/>
                          </a:solidFill>
                          <a:latin typeface="+mj-ea"/>
                          <a:ea typeface="+mj-ea"/>
                          <a:cs typeface="+mn-cs"/>
                        </a:rPr>
                        <a:t>三级指标</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部门</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细目分值</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采集单位</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标准值</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目标值</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电子专业数6</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通信专业数9</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机械专业书4</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经管专业数5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中德</a:t>
                      </a:r>
                      <a:r>
                        <a:rPr lang="en-US" sz="1200" b="1" kern="1200" dirty="0">
                          <a:solidFill>
                            <a:srgbClr val="002060"/>
                          </a:solidFill>
                          <a:latin typeface="+mj-ea"/>
                          <a:ea typeface="+mj-ea"/>
                          <a:cs typeface="+mn-cs"/>
                        </a:rPr>
                        <a:t>专业数5</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设艺</a:t>
                      </a:r>
                      <a:r>
                        <a:rPr lang="en-US" sz="1200" b="1" kern="1200" dirty="0">
                          <a:solidFill>
                            <a:srgbClr val="002060"/>
                          </a:solidFill>
                          <a:latin typeface="+mj-ea"/>
                          <a:ea typeface="+mj-ea"/>
                          <a:cs typeface="+mn-cs"/>
                        </a:rPr>
                        <a:t>专业数5</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外语专业数2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dirty="0">
                          <a:solidFill>
                            <a:srgbClr val="002060"/>
                          </a:solidFill>
                          <a:latin typeface="+mj-ea"/>
                          <a:ea typeface="+mj-ea"/>
                        </a:rPr>
                        <a:t>基础语数体</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dirty="0">
                          <a:solidFill>
                            <a:srgbClr val="002060"/>
                          </a:solidFill>
                          <a:latin typeface="+mj-ea"/>
                          <a:ea typeface="+mj-ea"/>
                        </a:rPr>
                        <a:t>马院</a:t>
                      </a:r>
                    </a:p>
                    <a:p>
                      <a:pPr indent="0" algn="ctr">
                        <a:buNone/>
                      </a:pPr>
                      <a:r>
                        <a:rPr lang="zh-CN" sz="1200" b="1" dirty="0">
                          <a:solidFill>
                            <a:srgbClr val="002060"/>
                          </a:solidFill>
                          <a:latin typeface="+mj-ea"/>
                          <a:ea typeface="+mj-ea"/>
                        </a:rPr>
                        <a:t>基础、概论</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dirty="0" err="1">
                          <a:solidFill>
                            <a:srgbClr val="002060"/>
                          </a:solidFill>
                          <a:latin typeface="+mj-ea"/>
                          <a:ea typeface="+mj-ea"/>
                        </a:rPr>
                        <a:t>通信计算机应用基础</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dirty="0" err="1">
                          <a:solidFill>
                            <a:srgbClr val="002060"/>
                          </a:solidFill>
                          <a:latin typeface="+mj-ea"/>
                          <a:ea typeface="+mj-ea"/>
                        </a:rPr>
                        <a:t>外语公共英语</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09575">
                <a:tc>
                  <a:txBody>
                    <a:bodyPr/>
                    <a:lstStyle/>
                    <a:p>
                      <a:pPr marL="0" indent="0" algn="ctr" defTabSz="914400" rtl="0" eaLnBrk="1" latinLnBrk="0" hangingPunct="1">
                        <a:buNone/>
                      </a:pPr>
                      <a:r>
                        <a:rPr lang="zh-CN" altLang="en-US" sz="1200" b="1" kern="1200">
                          <a:solidFill>
                            <a:srgbClr val="002060"/>
                          </a:solidFill>
                          <a:latin typeface="+mj-ea"/>
                          <a:ea typeface="+mj-ea"/>
                          <a:cs typeface="+mn-cs"/>
                        </a:rPr>
                        <a:t>资源库平台新增课程教学资源资源完成验收门数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教务处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36</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36</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每专业1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每专业1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每专业1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每专业1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每专业1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每专业1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每专业1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09575">
                <a:tc>
                  <a:txBody>
                    <a:bodyPr/>
                    <a:lstStyle/>
                    <a:p>
                      <a:pPr marL="0" indent="0" algn="ctr" defTabSz="914400" rtl="0" eaLnBrk="1" latinLnBrk="0" hangingPunct="1">
                        <a:buNone/>
                      </a:pPr>
                      <a:r>
                        <a:rPr lang="zh-CN" altLang="en-US" sz="1200" b="1" kern="1200">
                          <a:solidFill>
                            <a:srgbClr val="002060"/>
                          </a:solidFill>
                          <a:latin typeface="+mj-ea"/>
                          <a:ea typeface="+mj-ea"/>
                          <a:cs typeface="+mn-cs"/>
                        </a:rPr>
                        <a:t>资源库平台新增（优化）课程资源门数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C5D9F1"/>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教务处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7</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7</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3</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26695">
                <a:tc>
                  <a:txBody>
                    <a:bodyPr/>
                    <a:lstStyle/>
                    <a:p>
                      <a:pPr marL="0" indent="0" algn="ctr" defTabSz="914400" rtl="0" eaLnBrk="1" latinLnBrk="0" hangingPunct="1">
                        <a:buNone/>
                      </a:pPr>
                      <a:r>
                        <a:rPr lang="en-US" sz="1200" b="1" kern="1200" dirty="0">
                          <a:solidFill>
                            <a:srgbClr val="002060"/>
                          </a:solidFill>
                          <a:latin typeface="+mj-ea"/>
                          <a:ea typeface="+mj-ea"/>
                          <a:cs typeface="+mn-cs"/>
                        </a:rPr>
                        <a:t>新增校级在线精品开放课程</a:t>
                      </a:r>
                      <a:r>
                        <a:rPr lang="en-US" sz="1200" b="1" kern="1200" dirty="0">
                          <a:solidFill>
                            <a:srgbClr val="FF0000"/>
                          </a:solidFill>
                          <a:latin typeface="+mj-ea"/>
                          <a:ea typeface="+mj-ea"/>
                          <a:cs typeface="+mn-cs"/>
                        </a:rPr>
                        <a:t>S13</a:t>
                      </a:r>
                      <a:endParaRPr lang="en-US" altLang="en-US" sz="1200" b="1" kern="1200" dirty="0">
                        <a:solidFill>
                          <a:srgbClr val="FF000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教务处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26695">
                <a:tc>
                  <a:txBody>
                    <a:bodyPr/>
                    <a:lstStyle/>
                    <a:p>
                      <a:pPr marL="0" indent="0" algn="ctr" defTabSz="914400" rtl="0" eaLnBrk="1" latinLnBrk="0" hangingPunct="1">
                        <a:buNone/>
                      </a:pPr>
                      <a:r>
                        <a:rPr lang="en-US" sz="1200" b="1" kern="1200" dirty="0">
                          <a:solidFill>
                            <a:srgbClr val="002060"/>
                          </a:solidFill>
                          <a:latin typeface="+mj-ea"/>
                          <a:ea typeface="+mj-ea"/>
                          <a:cs typeface="+mn-cs"/>
                        </a:rPr>
                        <a:t>新增市级在线精品开放课程</a:t>
                      </a:r>
                      <a:r>
                        <a:rPr lang="en-US" sz="1200" b="1" kern="1200" dirty="0">
                          <a:solidFill>
                            <a:srgbClr val="FF0000"/>
                          </a:solidFill>
                          <a:latin typeface="+mj-ea"/>
                          <a:ea typeface="+mj-ea"/>
                          <a:cs typeface="+mn-cs"/>
                        </a:rPr>
                        <a:t>S13</a:t>
                      </a:r>
                      <a:endParaRPr lang="en-US" altLang="en-US" sz="1200" b="1" kern="1200" dirty="0">
                        <a:solidFill>
                          <a:srgbClr val="FF000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教务处</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09575">
                <a:tc>
                  <a:txBody>
                    <a:bodyPr/>
                    <a:lstStyle/>
                    <a:p>
                      <a:pPr marL="0" indent="0" algn="ctr" defTabSz="914400" rtl="0" eaLnBrk="1" latinLnBrk="0" hangingPunct="1">
                        <a:buNone/>
                      </a:pPr>
                      <a:r>
                        <a:rPr lang="en-US" sz="1200" b="1" kern="1200" dirty="0">
                          <a:solidFill>
                            <a:srgbClr val="002060"/>
                          </a:solidFill>
                          <a:latin typeface="+mj-ea"/>
                          <a:ea typeface="+mj-ea"/>
                          <a:cs typeface="+mn-cs"/>
                        </a:rPr>
                        <a:t>新增国家级在线精品开放课程</a:t>
                      </a:r>
                      <a:r>
                        <a:rPr lang="en-US" sz="1200" b="1" kern="1200" dirty="0">
                          <a:solidFill>
                            <a:srgbClr val="FF0000"/>
                          </a:solidFill>
                          <a:latin typeface="+mj-ea"/>
                          <a:ea typeface="+mj-ea"/>
                          <a:cs typeface="+mn-cs"/>
                        </a:rPr>
                        <a:t>S13</a:t>
                      </a:r>
                      <a:endParaRPr lang="en-US" altLang="en-US" sz="1200" b="1" kern="1200" dirty="0">
                        <a:solidFill>
                          <a:srgbClr val="FF000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教务处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09575">
                <a:tc>
                  <a:txBody>
                    <a:bodyPr/>
                    <a:lstStyle/>
                    <a:p>
                      <a:pPr marL="0" indent="0" algn="ctr" defTabSz="914400" rtl="0" eaLnBrk="1" latinLnBrk="0" hangingPunct="1">
                        <a:buNone/>
                      </a:pPr>
                      <a:r>
                        <a:rPr lang="en-US" sz="1200" b="1" kern="1200" dirty="0">
                          <a:solidFill>
                            <a:srgbClr val="002060"/>
                          </a:solidFill>
                          <a:latin typeface="+mj-ea"/>
                          <a:ea typeface="+mj-ea"/>
                          <a:cs typeface="+mn-cs"/>
                        </a:rPr>
                        <a:t>市级示范专业教学资源库建设年度完成率</a:t>
                      </a:r>
                      <a:r>
                        <a:rPr lang="en-US" sz="1200" b="1" kern="1200" dirty="0">
                          <a:solidFill>
                            <a:srgbClr val="FF0000"/>
                          </a:solidFill>
                          <a:latin typeface="+mj-ea"/>
                          <a:ea typeface="+mj-ea"/>
                          <a:cs typeface="+mn-cs"/>
                        </a:rPr>
                        <a:t>S13</a:t>
                      </a:r>
                      <a:endParaRPr lang="en-US" altLang="en-US" sz="1200" b="1" kern="1200" dirty="0">
                        <a:solidFill>
                          <a:srgbClr val="FF000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教务处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百分比</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09575">
                <a:tc>
                  <a:txBody>
                    <a:bodyPr/>
                    <a:lstStyle/>
                    <a:p>
                      <a:pPr marL="0" indent="0" algn="ctr" defTabSz="914400" rtl="0" eaLnBrk="1" latinLnBrk="0" hangingPunct="1">
                        <a:buNone/>
                      </a:pPr>
                      <a:r>
                        <a:rPr lang="zh-CN" altLang="en-US" sz="1200" b="1" kern="1200">
                          <a:solidFill>
                            <a:srgbClr val="002060"/>
                          </a:solidFill>
                          <a:latin typeface="+mj-ea"/>
                          <a:ea typeface="+mj-ea"/>
                          <a:cs typeface="+mn-cs"/>
                        </a:rPr>
                        <a:t>资源库平台课程资源使用率</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教务处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百分比</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80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80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80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80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80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80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80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80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80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26695">
                <a:tc>
                  <a:txBody>
                    <a:bodyPr/>
                    <a:lstStyle/>
                    <a:p>
                      <a:pPr marL="0" indent="0" algn="ctr" defTabSz="914400" rtl="0" eaLnBrk="1" latinLnBrk="0" hangingPunct="1">
                        <a:buNone/>
                      </a:pPr>
                      <a:r>
                        <a:rPr lang="zh-CN" altLang="en-US" sz="1200" b="1" kern="1200">
                          <a:solidFill>
                            <a:srgbClr val="002060"/>
                          </a:solidFill>
                          <a:latin typeface="+mj-ea"/>
                          <a:ea typeface="+mj-ea"/>
                          <a:cs typeface="+mn-cs"/>
                        </a:rPr>
                        <a:t>课程思政评选获奖数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教务处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1.5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3</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3</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3</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3</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3</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3</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3</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1</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
        <p:nvSpPr>
          <p:cNvPr id="5" name="文本框 4"/>
          <p:cNvSpPr txBox="1"/>
          <p:nvPr/>
        </p:nvSpPr>
        <p:spPr>
          <a:xfrm>
            <a:off x="252403" y="728654"/>
            <a:ext cx="1905000" cy="645160"/>
          </a:xfrm>
          <a:prstGeom prst="rect">
            <a:avLst/>
          </a:prstGeom>
          <a:noFill/>
        </p:spPr>
        <p:txBody>
          <a:bodyPr wrap="square" rtlCol="0">
            <a:spAutoFit/>
          </a:bodyPr>
          <a:lstStyle>
            <a:defPPr>
              <a:defRPr lang="zh-CN"/>
            </a:defPPr>
            <a:lvl1pPr>
              <a:defRPr sz="2400" b="1">
                <a:solidFill>
                  <a:srgbClr val="002060"/>
                </a:solidFill>
                <a:latin typeface="+mj-ea"/>
                <a:ea typeface="+mj-ea"/>
              </a:defRPr>
            </a:lvl1pPr>
          </a:lstStyle>
          <a:p>
            <a:r>
              <a:rPr lang="en-US" altLang="zh-CN" sz="1800" dirty="0"/>
              <a:t>2.</a:t>
            </a:r>
            <a:r>
              <a:rPr lang="zh-CN" altLang="en-US" sz="1800" dirty="0"/>
              <a:t>教学资源</a:t>
            </a:r>
            <a:r>
              <a:rPr lang="en-US" altLang="zh-CN" sz="1800" dirty="0">
                <a:solidFill>
                  <a:srgbClr val="C00000"/>
                </a:solidFill>
                <a:sym typeface="+mn-ea"/>
              </a:rPr>
              <a:t>(25</a:t>
            </a:r>
            <a:r>
              <a:rPr lang="zh-CN" altLang="en-US" sz="1800" dirty="0">
                <a:solidFill>
                  <a:srgbClr val="C00000"/>
                </a:solidFill>
                <a:sym typeface="+mn-ea"/>
              </a:rPr>
              <a:t>分）</a:t>
            </a:r>
            <a:endParaRPr lang="zh-CN" altLang="en-US" sz="1800" dirty="0">
              <a:solidFill>
                <a:srgbClr val="C00000"/>
              </a:solidFill>
            </a:endParaRPr>
          </a:p>
          <a:p>
            <a:endParaRPr lang="zh-CN" altLang="en-US" sz="1800"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p:nvPr>
            <p:custDataLst>
              <p:tags r:id="rId1"/>
            </p:custDataLst>
          </p:nvPr>
        </p:nvGraphicFramePr>
        <p:xfrm>
          <a:off x="74416" y="1545636"/>
          <a:ext cx="9054465" cy="2785110"/>
        </p:xfrm>
        <a:graphic>
          <a:graphicData uri="http://schemas.openxmlformats.org/drawingml/2006/table">
            <a:tbl>
              <a:tblPr firstRow="1" bandRow="1">
                <a:tableStyleId>{5C22544A-7EE6-4342-B048-85BDC9FD1C3A}</a:tableStyleId>
              </a:tblPr>
              <a:tblGrid>
                <a:gridCol w="1871980">
                  <a:extLst>
                    <a:ext uri="{9D8B030D-6E8A-4147-A177-3AD203B41FA5}">
                      <a16:colId xmlns:a16="http://schemas.microsoft.com/office/drawing/2014/main" val="20000"/>
                    </a:ext>
                  </a:extLst>
                </a:gridCol>
                <a:gridCol w="593725">
                  <a:extLst>
                    <a:ext uri="{9D8B030D-6E8A-4147-A177-3AD203B41FA5}">
                      <a16:colId xmlns:a16="http://schemas.microsoft.com/office/drawing/2014/main" val="20001"/>
                    </a:ext>
                  </a:extLst>
                </a:gridCol>
                <a:gridCol w="486410">
                  <a:extLst>
                    <a:ext uri="{9D8B030D-6E8A-4147-A177-3AD203B41FA5}">
                      <a16:colId xmlns:a16="http://schemas.microsoft.com/office/drawing/2014/main" val="20002"/>
                    </a:ext>
                  </a:extLst>
                </a:gridCol>
                <a:gridCol w="487680">
                  <a:extLst>
                    <a:ext uri="{9D8B030D-6E8A-4147-A177-3AD203B41FA5}">
                      <a16:colId xmlns:a16="http://schemas.microsoft.com/office/drawing/2014/main" val="20003"/>
                    </a:ext>
                  </a:extLst>
                </a:gridCol>
                <a:gridCol w="431800">
                  <a:extLst>
                    <a:ext uri="{9D8B030D-6E8A-4147-A177-3AD203B41FA5}">
                      <a16:colId xmlns:a16="http://schemas.microsoft.com/office/drawing/2014/main" val="20004"/>
                    </a:ext>
                  </a:extLst>
                </a:gridCol>
                <a:gridCol w="431800">
                  <a:extLst>
                    <a:ext uri="{9D8B030D-6E8A-4147-A177-3AD203B41FA5}">
                      <a16:colId xmlns:a16="http://schemas.microsoft.com/office/drawing/2014/main" val="20005"/>
                    </a:ext>
                  </a:extLst>
                </a:gridCol>
                <a:gridCol w="432435">
                  <a:extLst>
                    <a:ext uri="{9D8B030D-6E8A-4147-A177-3AD203B41FA5}">
                      <a16:colId xmlns:a16="http://schemas.microsoft.com/office/drawing/2014/main" val="20006"/>
                    </a:ext>
                  </a:extLst>
                </a:gridCol>
                <a:gridCol w="431800">
                  <a:extLst>
                    <a:ext uri="{9D8B030D-6E8A-4147-A177-3AD203B41FA5}">
                      <a16:colId xmlns:a16="http://schemas.microsoft.com/office/drawing/2014/main" val="20007"/>
                    </a:ext>
                  </a:extLst>
                </a:gridCol>
                <a:gridCol w="431800">
                  <a:extLst>
                    <a:ext uri="{9D8B030D-6E8A-4147-A177-3AD203B41FA5}">
                      <a16:colId xmlns:a16="http://schemas.microsoft.com/office/drawing/2014/main" val="20008"/>
                    </a:ext>
                  </a:extLst>
                </a:gridCol>
                <a:gridCol w="432435">
                  <a:extLst>
                    <a:ext uri="{9D8B030D-6E8A-4147-A177-3AD203B41FA5}">
                      <a16:colId xmlns:a16="http://schemas.microsoft.com/office/drawing/2014/main" val="20009"/>
                    </a:ext>
                  </a:extLst>
                </a:gridCol>
                <a:gridCol w="431165">
                  <a:extLst>
                    <a:ext uri="{9D8B030D-6E8A-4147-A177-3AD203B41FA5}">
                      <a16:colId xmlns:a16="http://schemas.microsoft.com/office/drawing/2014/main" val="20010"/>
                    </a:ext>
                  </a:extLst>
                </a:gridCol>
                <a:gridCol w="431800">
                  <a:extLst>
                    <a:ext uri="{9D8B030D-6E8A-4147-A177-3AD203B41FA5}">
                      <a16:colId xmlns:a16="http://schemas.microsoft.com/office/drawing/2014/main" val="20011"/>
                    </a:ext>
                  </a:extLst>
                </a:gridCol>
                <a:gridCol w="431800">
                  <a:extLst>
                    <a:ext uri="{9D8B030D-6E8A-4147-A177-3AD203B41FA5}">
                      <a16:colId xmlns:a16="http://schemas.microsoft.com/office/drawing/2014/main" val="20012"/>
                    </a:ext>
                  </a:extLst>
                </a:gridCol>
                <a:gridCol w="431800">
                  <a:extLst>
                    <a:ext uri="{9D8B030D-6E8A-4147-A177-3AD203B41FA5}">
                      <a16:colId xmlns:a16="http://schemas.microsoft.com/office/drawing/2014/main" val="20013"/>
                    </a:ext>
                  </a:extLst>
                </a:gridCol>
                <a:gridCol w="432435">
                  <a:extLst>
                    <a:ext uri="{9D8B030D-6E8A-4147-A177-3AD203B41FA5}">
                      <a16:colId xmlns:a16="http://schemas.microsoft.com/office/drawing/2014/main" val="20014"/>
                    </a:ext>
                  </a:extLst>
                </a:gridCol>
                <a:gridCol w="431165">
                  <a:extLst>
                    <a:ext uri="{9D8B030D-6E8A-4147-A177-3AD203B41FA5}">
                      <a16:colId xmlns:a16="http://schemas.microsoft.com/office/drawing/2014/main" val="20015"/>
                    </a:ext>
                  </a:extLst>
                </a:gridCol>
                <a:gridCol w="432435">
                  <a:extLst>
                    <a:ext uri="{9D8B030D-6E8A-4147-A177-3AD203B41FA5}">
                      <a16:colId xmlns:a16="http://schemas.microsoft.com/office/drawing/2014/main" val="20016"/>
                    </a:ext>
                  </a:extLst>
                </a:gridCol>
              </a:tblGrid>
              <a:tr h="958215">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三级指标</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部门</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err="1">
                          <a:solidFill>
                            <a:srgbClr val="002060"/>
                          </a:solidFill>
                          <a:latin typeface="+mj-ea"/>
                          <a:ea typeface="+mj-ea"/>
                          <a:cs typeface="+mn-cs"/>
                        </a:rPr>
                        <a:t>细目分值</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采集单位</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标准值</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目标值</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电子专业数6</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通信专业数9</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机械专业书4</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经管专业数5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中德专</a:t>
                      </a:r>
                      <a:r>
                        <a:rPr lang="en-US" sz="1200" b="1" kern="1200" dirty="0">
                          <a:solidFill>
                            <a:srgbClr val="002060"/>
                          </a:solidFill>
                          <a:latin typeface="+mj-ea"/>
                          <a:ea typeface="+mj-ea"/>
                          <a:cs typeface="+mn-cs"/>
                        </a:rPr>
                        <a:t>业数5</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设艺</a:t>
                      </a:r>
                      <a:r>
                        <a:rPr lang="en-US" sz="1200" b="1" kern="1200" dirty="0">
                          <a:solidFill>
                            <a:srgbClr val="002060"/>
                          </a:solidFill>
                          <a:latin typeface="+mj-ea"/>
                          <a:ea typeface="+mj-ea"/>
                          <a:cs typeface="+mn-cs"/>
                        </a:rPr>
                        <a:t>专业数5</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外语专业数2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dirty="0">
                          <a:solidFill>
                            <a:srgbClr val="002060"/>
                          </a:solidFill>
                          <a:latin typeface="+mj-ea"/>
                          <a:ea typeface="+mj-ea"/>
                        </a:rPr>
                        <a:t>基础语数体</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dirty="0">
                          <a:solidFill>
                            <a:srgbClr val="002060"/>
                          </a:solidFill>
                          <a:latin typeface="+mj-ea"/>
                          <a:ea typeface="+mj-ea"/>
                        </a:rPr>
                        <a:t>马院</a:t>
                      </a:r>
                    </a:p>
                    <a:p>
                      <a:pPr indent="0" algn="ctr">
                        <a:buNone/>
                      </a:pPr>
                      <a:r>
                        <a:rPr lang="zh-CN" sz="1200" b="1" dirty="0">
                          <a:solidFill>
                            <a:srgbClr val="002060"/>
                          </a:solidFill>
                          <a:latin typeface="+mj-ea"/>
                          <a:ea typeface="+mj-ea"/>
                        </a:rPr>
                        <a:t>基础、概论</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dirty="0" err="1">
                          <a:solidFill>
                            <a:srgbClr val="002060"/>
                          </a:solidFill>
                          <a:latin typeface="+mj-ea"/>
                          <a:ea typeface="+mj-ea"/>
                        </a:rPr>
                        <a:t>通信计算机应用基础</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dirty="0" err="1">
                          <a:solidFill>
                            <a:srgbClr val="002060"/>
                          </a:solidFill>
                          <a:latin typeface="+mj-ea"/>
                          <a:ea typeface="+mj-ea"/>
                        </a:rPr>
                        <a:t>外语公共英语</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09575">
                <a:tc>
                  <a:txBody>
                    <a:bodyPr/>
                    <a:lstStyle/>
                    <a:p>
                      <a:pPr marL="0" indent="0" algn="ctr" defTabSz="914400" rtl="0" eaLnBrk="1" latinLnBrk="0" hangingPunct="1">
                        <a:buNone/>
                      </a:pPr>
                      <a:r>
                        <a:rPr lang="en-US" sz="1200" b="1" kern="1200" dirty="0">
                          <a:solidFill>
                            <a:srgbClr val="002060"/>
                          </a:solidFill>
                          <a:latin typeface="+mj-ea"/>
                          <a:ea typeface="+mj-ea"/>
                          <a:cs typeface="+mn-cs"/>
                        </a:rPr>
                        <a:t>公开出版教材</a:t>
                      </a:r>
                      <a:r>
                        <a:rPr lang="en-US" sz="1200" b="1" kern="1200" dirty="0">
                          <a:solidFill>
                            <a:srgbClr val="FF0000"/>
                          </a:solidFill>
                          <a:latin typeface="+mj-ea"/>
                          <a:ea typeface="+mj-ea"/>
                          <a:cs typeface="+mn-cs"/>
                        </a:rPr>
                        <a:t>S14</a:t>
                      </a:r>
                      <a:endParaRPr lang="en-US" altLang="en-US" sz="1200" b="1" kern="1200" dirty="0">
                        <a:solidFill>
                          <a:srgbClr val="FF000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教务处</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2.0 </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36</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36</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每专业1</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每专业1</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每专业1</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每专业1</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每专业1</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每专业1</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每专业1</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每学科1</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每学科1</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每学科1</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每学科1</a:t>
                      </a:r>
                      <a:endParaRPr lang="en-US" altLang="en-US" sz="1200" b="1" kern="1200" dirty="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02895">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校级新型活页式教材数</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教务处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3.0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11810">
                <a:tc>
                  <a:txBody>
                    <a:bodyPr/>
                    <a:lstStyle/>
                    <a:p>
                      <a:pPr marL="0" indent="0" algn="ctr" defTabSz="914400" rtl="0" eaLnBrk="1" latinLnBrk="0" hangingPunct="1">
                        <a:buNone/>
                      </a:pPr>
                      <a:r>
                        <a:rPr lang="zh-CN" altLang="en-US" sz="1200" b="1" kern="1200">
                          <a:solidFill>
                            <a:srgbClr val="002060"/>
                          </a:solidFill>
                          <a:latin typeface="+mj-ea"/>
                          <a:ea typeface="+mj-ea"/>
                          <a:cs typeface="+mn-cs"/>
                        </a:rPr>
                        <a:t>选用近三年出版的高职高专教材课程比例</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教务处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百分比</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80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80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80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80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80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80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80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80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80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80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80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80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80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00355">
                <a:tc>
                  <a:txBody>
                    <a:bodyPr/>
                    <a:lstStyle/>
                    <a:p>
                      <a:pPr marL="0" indent="0" algn="ctr" defTabSz="914400" rtl="0" eaLnBrk="1" latinLnBrk="0" hangingPunct="1">
                        <a:buNone/>
                      </a:pPr>
                      <a:r>
                        <a:rPr lang="zh-CN" altLang="en-US" sz="1200" b="1" kern="1200">
                          <a:solidFill>
                            <a:srgbClr val="002060"/>
                          </a:solidFill>
                          <a:latin typeface="+mj-ea"/>
                          <a:ea typeface="+mj-ea"/>
                          <a:cs typeface="+mn-cs"/>
                        </a:rPr>
                        <a:t>课程教学文件上传完整率</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教务处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百分比</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02260">
                <a:tc>
                  <a:txBody>
                    <a:bodyPr/>
                    <a:lstStyle/>
                    <a:p>
                      <a:pPr marL="0" indent="0" algn="ctr" defTabSz="914400" rtl="0" eaLnBrk="1" latinLnBrk="0" hangingPunct="1">
                        <a:buNone/>
                      </a:pPr>
                      <a:r>
                        <a:rPr lang="zh-CN" altLang="en-US" sz="1200" b="1" kern="1200">
                          <a:solidFill>
                            <a:srgbClr val="002060"/>
                          </a:solidFill>
                          <a:latin typeface="+mj-ea"/>
                          <a:ea typeface="+mj-ea"/>
                          <a:cs typeface="+mn-cs"/>
                        </a:rPr>
                        <a:t>优秀教案评选获奖数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教务处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14</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14</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1</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5" name="标题 1"/>
          <p:cNvSpPr>
            <a:spLocks noGrp="1"/>
          </p:cNvSpPr>
          <p:nvPr>
            <p:ph type="title"/>
          </p:nvPr>
        </p:nvSpPr>
        <p:spPr>
          <a:xfrm>
            <a:off x="457200" y="228600"/>
            <a:ext cx="7239000" cy="571500"/>
          </a:xfrm>
        </p:spPr>
        <p:txBody>
          <a:bodyPr/>
          <a:lstStyle/>
          <a:p>
            <a:r>
              <a:rPr lang="zh-CN" altLang="en-US" dirty="0">
                <a:sym typeface="+mn-ea"/>
              </a:rPr>
              <a:t>一、办学条件与资源</a:t>
            </a:r>
            <a:endParaRPr lang="zh-CN" altLang="en-US" dirty="0"/>
          </a:p>
        </p:txBody>
      </p:sp>
      <p:sp>
        <p:nvSpPr>
          <p:cNvPr id="6" name="文本框 5"/>
          <p:cNvSpPr txBox="1"/>
          <p:nvPr/>
        </p:nvSpPr>
        <p:spPr>
          <a:xfrm>
            <a:off x="683568" y="897564"/>
            <a:ext cx="1905000" cy="645160"/>
          </a:xfrm>
          <a:prstGeom prst="rect">
            <a:avLst/>
          </a:prstGeom>
          <a:noFill/>
        </p:spPr>
        <p:txBody>
          <a:bodyPr wrap="square" rtlCol="0">
            <a:spAutoFit/>
          </a:bodyPr>
          <a:lstStyle>
            <a:defPPr>
              <a:defRPr lang="zh-CN"/>
            </a:defPPr>
            <a:lvl1pPr>
              <a:defRPr sz="2400" b="1">
                <a:solidFill>
                  <a:srgbClr val="002060"/>
                </a:solidFill>
                <a:latin typeface="+mj-ea"/>
                <a:ea typeface="+mj-ea"/>
              </a:defRPr>
            </a:lvl1pPr>
          </a:lstStyle>
          <a:p>
            <a:r>
              <a:rPr lang="en-US" altLang="zh-CN" sz="1800" dirty="0"/>
              <a:t>2.</a:t>
            </a:r>
            <a:r>
              <a:rPr lang="zh-CN" altLang="en-US" sz="1800" dirty="0"/>
              <a:t>教学资源</a:t>
            </a:r>
            <a:r>
              <a:rPr lang="en-US" altLang="zh-CN" sz="1800" dirty="0">
                <a:solidFill>
                  <a:srgbClr val="C00000"/>
                </a:solidFill>
                <a:sym typeface="+mn-ea"/>
              </a:rPr>
              <a:t>(25</a:t>
            </a:r>
            <a:r>
              <a:rPr lang="zh-CN" altLang="en-US" sz="1800" dirty="0">
                <a:solidFill>
                  <a:srgbClr val="C00000"/>
                </a:solidFill>
                <a:sym typeface="+mn-ea"/>
              </a:rPr>
              <a:t>分）</a:t>
            </a:r>
            <a:endParaRPr lang="zh-CN" altLang="en-US" sz="1800" dirty="0">
              <a:solidFill>
                <a:srgbClr val="C00000"/>
              </a:solidFill>
            </a:endParaRPr>
          </a:p>
          <a:p>
            <a:endParaRPr lang="zh-CN" altLang="en-US" sz="1800" dirty="0"/>
          </a:p>
        </p:txBody>
      </p:sp>
    </p:spTree>
  </p:cSld>
  <p:clrMapOvr>
    <a:masterClrMapping/>
  </p:clrMapOvr>
  <mc:AlternateContent xmlns:mc="http://schemas.openxmlformats.org/markup-compatibility/2006" xmlns:p14="http://schemas.microsoft.com/office/powerpoint/2010/main">
    <mc:Choice Requires="p14">
      <p:transition p14:dur="0" advClick="0" advTm="5000"/>
    </mc:Choice>
    <mc:Fallback xmlns="">
      <p:transition advClick="0" advTm="5000"/>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p:nvPr>
            <p:custDataLst>
              <p:tags r:id="rId1"/>
            </p:custDataLst>
          </p:nvPr>
        </p:nvGraphicFramePr>
        <p:xfrm>
          <a:off x="0" y="1383618"/>
          <a:ext cx="9054465" cy="2989580"/>
        </p:xfrm>
        <a:graphic>
          <a:graphicData uri="http://schemas.openxmlformats.org/drawingml/2006/table">
            <a:tbl>
              <a:tblPr firstRow="1" bandRow="1">
                <a:tableStyleId>{5C22544A-7EE6-4342-B048-85BDC9FD1C3A}</a:tableStyleId>
              </a:tblPr>
              <a:tblGrid>
                <a:gridCol w="1871980">
                  <a:extLst>
                    <a:ext uri="{9D8B030D-6E8A-4147-A177-3AD203B41FA5}">
                      <a16:colId xmlns:a16="http://schemas.microsoft.com/office/drawing/2014/main" val="20000"/>
                    </a:ext>
                  </a:extLst>
                </a:gridCol>
                <a:gridCol w="593725">
                  <a:extLst>
                    <a:ext uri="{9D8B030D-6E8A-4147-A177-3AD203B41FA5}">
                      <a16:colId xmlns:a16="http://schemas.microsoft.com/office/drawing/2014/main" val="20001"/>
                    </a:ext>
                  </a:extLst>
                </a:gridCol>
                <a:gridCol w="486410">
                  <a:extLst>
                    <a:ext uri="{9D8B030D-6E8A-4147-A177-3AD203B41FA5}">
                      <a16:colId xmlns:a16="http://schemas.microsoft.com/office/drawing/2014/main" val="20002"/>
                    </a:ext>
                  </a:extLst>
                </a:gridCol>
                <a:gridCol w="487680">
                  <a:extLst>
                    <a:ext uri="{9D8B030D-6E8A-4147-A177-3AD203B41FA5}">
                      <a16:colId xmlns:a16="http://schemas.microsoft.com/office/drawing/2014/main" val="20003"/>
                    </a:ext>
                  </a:extLst>
                </a:gridCol>
                <a:gridCol w="431800">
                  <a:extLst>
                    <a:ext uri="{9D8B030D-6E8A-4147-A177-3AD203B41FA5}">
                      <a16:colId xmlns:a16="http://schemas.microsoft.com/office/drawing/2014/main" val="20004"/>
                    </a:ext>
                  </a:extLst>
                </a:gridCol>
                <a:gridCol w="431800">
                  <a:extLst>
                    <a:ext uri="{9D8B030D-6E8A-4147-A177-3AD203B41FA5}">
                      <a16:colId xmlns:a16="http://schemas.microsoft.com/office/drawing/2014/main" val="20005"/>
                    </a:ext>
                  </a:extLst>
                </a:gridCol>
                <a:gridCol w="432435">
                  <a:extLst>
                    <a:ext uri="{9D8B030D-6E8A-4147-A177-3AD203B41FA5}">
                      <a16:colId xmlns:a16="http://schemas.microsoft.com/office/drawing/2014/main" val="20006"/>
                    </a:ext>
                  </a:extLst>
                </a:gridCol>
                <a:gridCol w="431800">
                  <a:extLst>
                    <a:ext uri="{9D8B030D-6E8A-4147-A177-3AD203B41FA5}">
                      <a16:colId xmlns:a16="http://schemas.microsoft.com/office/drawing/2014/main" val="20007"/>
                    </a:ext>
                  </a:extLst>
                </a:gridCol>
                <a:gridCol w="431800">
                  <a:extLst>
                    <a:ext uri="{9D8B030D-6E8A-4147-A177-3AD203B41FA5}">
                      <a16:colId xmlns:a16="http://schemas.microsoft.com/office/drawing/2014/main" val="20008"/>
                    </a:ext>
                  </a:extLst>
                </a:gridCol>
                <a:gridCol w="432435">
                  <a:extLst>
                    <a:ext uri="{9D8B030D-6E8A-4147-A177-3AD203B41FA5}">
                      <a16:colId xmlns:a16="http://schemas.microsoft.com/office/drawing/2014/main" val="20009"/>
                    </a:ext>
                  </a:extLst>
                </a:gridCol>
                <a:gridCol w="431165">
                  <a:extLst>
                    <a:ext uri="{9D8B030D-6E8A-4147-A177-3AD203B41FA5}">
                      <a16:colId xmlns:a16="http://schemas.microsoft.com/office/drawing/2014/main" val="20010"/>
                    </a:ext>
                  </a:extLst>
                </a:gridCol>
                <a:gridCol w="431800">
                  <a:extLst>
                    <a:ext uri="{9D8B030D-6E8A-4147-A177-3AD203B41FA5}">
                      <a16:colId xmlns:a16="http://schemas.microsoft.com/office/drawing/2014/main" val="20011"/>
                    </a:ext>
                  </a:extLst>
                </a:gridCol>
                <a:gridCol w="431800">
                  <a:extLst>
                    <a:ext uri="{9D8B030D-6E8A-4147-A177-3AD203B41FA5}">
                      <a16:colId xmlns:a16="http://schemas.microsoft.com/office/drawing/2014/main" val="20012"/>
                    </a:ext>
                  </a:extLst>
                </a:gridCol>
                <a:gridCol w="431800">
                  <a:extLst>
                    <a:ext uri="{9D8B030D-6E8A-4147-A177-3AD203B41FA5}">
                      <a16:colId xmlns:a16="http://schemas.microsoft.com/office/drawing/2014/main" val="20013"/>
                    </a:ext>
                  </a:extLst>
                </a:gridCol>
                <a:gridCol w="432435">
                  <a:extLst>
                    <a:ext uri="{9D8B030D-6E8A-4147-A177-3AD203B41FA5}">
                      <a16:colId xmlns:a16="http://schemas.microsoft.com/office/drawing/2014/main" val="20014"/>
                    </a:ext>
                  </a:extLst>
                </a:gridCol>
                <a:gridCol w="431165">
                  <a:extLst>
                    <a:ext uri="{9D8B030D-6E8A-4147-A177-3AD203B41FA5}">
                      <a16:colId xmlns:a16="http://schemas.microsoft.com/office/drawing/2014/main" val="20015"/>
                    </a:ext>
                  </a:extLst>
                </a:gridCol>
                <a:gridCol w="432435">
                  <a:extLst>
                    <a:ext uri="{9D8B030D-6E8A-4147-A177-3AD203B41FA5}">
                      <a16:colId xmlns:a16="http://schemas.microsoft.com/office/drawing/2014/main" val="20016"/>
                    </a:ext>
                  </a:extLst>
                </a:gridCol>
              </a:tblGrid>
              <a:tr h="958215">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三级指标</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部门</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err="1">
                          <a:solidFill>
                            <a:srgbClr val="002060"/>
                          </a:solidFill>
                          <a:latin typeface="+mj-ea"/>
                          <a:ea typeface="+mj-ea"/>
                          <a:cs typeface="+mn-cs"/>
                        </a:rPr>
                        <a:t>细目分值</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采集单位</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标准值</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目标值</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电子专业数6</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通信专业数9</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机械专业书4</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经管专业数5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中德专</a:t>
                      </a:r>
                      <a:r>
                        <a:rPr lang="en-US" sz="1200" b="1" kern="1200" dirty="0">
                          <a:solidFill>
                            <a:srgbClr val="002060"/>
                          </a:solidFill>
                          <a:latin typeface="+mj-ea"/>
                          <a:ea typeface="+mj-ea"/>
                          <a:cs typeface="+mn-cs"/>
                        </a:rPr>
                        <a:t>业数5</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设艺</a:t>
                      </a:r>
                      <a:r>
                        <a:rPr lang="en-US" sz="1200" b="1" kern="1200" dirty="0">
                          <a:solidFill>
                            <a:srgbClr val="002060"/>
                          </a:solidFill>
                          <a:latin typeface="+mj-ea"/>
                          <a:ea typeface="+mj-ea"/>
                          <a:cs typeface="+mn-cs"/>
                        </a:rPr>
                        <a:t>专业数5</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外语专业数2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dirty="0">
                          <a:solidFill>
                            <a:srgbClr val="002060"/>
                          </a:solidFill>
                          <a:latin typeface="+mj-ea"/>
                          <a:ea typeface="+mj-ea"/>
                        </a:rPr>
                        <a:t>基础语数体</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dirty="0">
                          <a:solidFill>
                            <a:srgbClr val="002060"/>
                          </a:solidFill>
                          <a:latin typeface="+mj-ea"/>
                          <a:ea typeface="+mj-ea"/>
                        </a:rPr>
                        <a:t>马院</a:t>
                      </a:r>
                    </a:p>
                    <a:p>
                      <a:pPr indent="0" algn="ctr">
                        <a:buNone/>
                      </a:pPr>
                      <a:r>
                        <a:rPr lang="zh-CN" sz="1200" b="1" dirty="0">
                          <a:solidFill>
                            <a:srgbClr val="002060"/>
                          </a:solidFill>
                          <a:latin typeface="+mj-ea"/>
                          <a:ea typeface="+mj-ea"/>
                        </a:rPr>
                        <a:t>基础、概论</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dirty="0" err="1">
                          <a:solidFill>
                            <a:srgbClr val="002060"/>
                          </a:solidFill>
                          <a:latin typeface="+mj-ea"/>
                          <a:ea typeface="+mj-ea"/>
                        </a:rPr>
                        <a:t>通信计算机应用基础</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dirty="0" err="1">
                          <a:solidFill>
                            <a:srgbClr val="002060"/>
                          </a:solidFill>
                          <a:latin typeface="+mj-ea"/>
                          <a:ea typeface="+mj-ea"/>
                        </a:rPr>
                        <a:t>外语公共英语</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92480">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线上线下混合式教学开设课程门数</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教务处</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2.0 </a:t>
                      </a:r>
                      <a:endParaRPr lang="en-US" altLang="en-US" sz="1200" b="1" kern="1200" dirty="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整数</a:t>
                      </a:r>
                      <a:endParaRPr lang="en-US" altLang="en-US" sz="1200" b="1" kern="1200" dirty="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每门课一个班级开</a:t>
                      </a:r>
                      <a:endParaRPr lang="en-US" altLang="en-US" sz="1200" b="1" kern="1200" dirty="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每门课一个班级开</a:t>
                      </a:r>
                      <a:endParaRPr lang="en-US" altLang="en-US" sz="1200" b="1" kern="1200" dirty="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每门课一个班级开</a:t>
                      </a:r>
                      <a:endParaRPr lang="en-US" altLang="en-US" sz="1200" b="1" kern="1200" dirty="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每门课一个班级开</a:t>
                      </a:r>
                      <a:endParaRPr lang="en-US" altLang="en-US" sz="1200" b="1" kern="1200" dirty="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每门课一个班级开</a:t>
                      </a:r>
                      <a:endParaRPr lang="en-US" altLang="en-US" sz="1200" b="1" kern="1200" dirty="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每门课一个班级开</a:t>
                      </a:r>
                      <a:endParaRPr lang="en-US" altLang="en-US" sz="1200" b="1" kern="1200" dirty="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每门课一个班级开</a:t>
                      </a:r>
                      <a:endParaRPr lang="en-US" altLang="en-US" sz="1200" b="1" kern="1200" dirty="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每门课一个班级开</a:t>
                      </a:r>
                      <a:endParaRPr lang="en-US" altLang="en-US" sz="1200" b="1" kern="1200" dirty="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每门课一个班级开</a:t>
                      </a:r>
                      <a:endParaRPr lang="en-US" altLang="en-US" sz="1200" b="1" kern="1200" dirty="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3</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1</a:t>
                      </a:r>
                      <a:endParaRPr lang="en-US" altLang="en-US" sz="1200" b="1" kern="1200" dirty="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92455">
                <a:tc>
                  <a:txBody>
                    <a:bodyPr/>
                    <a:lstStyle/>
                    <a:p>
                      <a:pPr marL="0" indent="0" algn="ctr" defTabSz="914400" rtl="0" eaLnBrk="1" latinLnBrk="0" hangingPunct="1">
                        <a:buNone/>
                      </a:pPr>
                      <a:r>
                        <a:rPr lang="en-US" sz="1200" b="1" kern="1200">
                          <a:solidFill>
                            <a:srgbClr val="002060"/>
                          </a:solidFill>
                          <a:latin typeface="+mj-ea"/>
                          <a:ea typeface="+mj-ea"/>
                          <a:cs typeface="+mn-cs"/>
                        </a:rPr>
                        <a:t>在线教学课程(教学、答疑、作业、考核环节都可在校内平台进行)比例</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教务处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百分比</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23850">
                <a:tc>
                  <a:txBody>
                    <a:bodyPr/>
                    <a:lstStyle/>
                    <a:p>
                      <a:pPr marL="0" indent="0" algn="ctr" defTabSz="914400" rtl="0" eaLnBrk="1" latinLnBrk="0" hangingPunct="1">
                        <a:buNone/>
                      </a:pPr>
                      <a:r>
                        <a:rPr lang="zh-CN" altLang="en-US" sz="1200" b="1" kern="1200">
                          <a:solidFill>
                            <a:srgbClr val="002060"/>
                          </a:solidFill>
                          <a:latin typeface="+mj-ea"/>
                          <a:ea typeface="+mj-ea"/>
                          <a:cs typeface="+mn-cs"/>
                        </a:rPr>
                        <a:t>部门教学事故发生数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教务处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0</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22580">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课程教学满意度</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教务处</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0.5 </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百分比</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97</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97</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97</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97</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97</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97</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97</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97</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97</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97</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97</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97</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97</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5" name="标题 1"/>
          <p:cNvSpPr>
            <a:spLocks noGrp="1"/>
          </p:cNvSpPr>
          <p:nvPr>
            <p:ph type="title"/>
          </p:nvPr>
        </p:nvSpPr>
        <p:spPr>
          <a:xfrm>
            <a:off x="457200" y="228600"/>
            <a:ext cx="7239000" cy="571500"/>
          </a:xfrm>
        </p:spPr>
        <p:txBody>
          <a:bodyPr/>
          <a:lstStyle/>
          <a:p>
            <a:r>
              <a:rPr lang="zh-CN" altLang="en-US" dirty="0">
                <a:sym typeface="+mn-ea"/>
              </a:rPr>
              <a:t>一、办学条件与资源</a:t>
            </a:r>
            <a:endParaRPr lang="zh-CN" altLang="en-US" dirty="0"/>
          </a:p>
        </p:txBody>
      </p:sp>
      <p:sp>
        <p:nvSpPr>
          <p:cNvPr id="6" name="文本框 5"/>
          <p:cNvSpPr txBox="1"/>
          <p:nvPr/>
        </p:nvSpPr>
        <p:spPr>
          <a:xfrm>
            <a:off x="683568" y="897564"/>
            <a:ext cx="1905000" cy="645160"/>
          </a:xfrm>
          <a:prstGeom prst="rect">
            <a:avLst/>
          </a:prstGeom>
          <a:noFill/>
        </p:spPr>
        <p:txBody>
          <a:bodyPr wrap="square" rtlCol="0">
            <a:spAutoFit/>
          </a:bodyPr>
          <a:lstStyle>
            <a:defPPr>
              <a:defRPr lang="zh-CN"/>
            </a:defPPr>
            <a:lvl1pPr>
              <a:defRPr sz="2400" b="1">
                <a:solidFill>
                  <a:srgbClr val="002060"/>
                </a:solidFill>
                <a:latin typeface="+mj-ea"/>
                <a:ea typeface="+mj-ea"/>
              </a:defRPr>
            </a:lvl1pPr>
          </a:lstStyle>
          <a:p>
            <a:r>
              <a:rPr lang="en-US" altLang="zh-CN" sz="1800" dirty="0"/>
              <a:t>2.</a:t>
            </a:r>
            <a:r>
              <a:rPr lang="zh-CN" altLang="en-US" sz="1800" dirty="0"/>
              <a:t>教学资源</a:t>
            </a:r>
            <a:r>
              <a:rPr lang="en-US" altLang="zh-CN" sz="1800" dirty="0">
                <a:solidFill>
                  <a:srgbClr val="C00000"/>
                </a:solidFill>
                <a:sym typeface="+mn-ea"/>
              </a:rPr>
              <a:t>(25</a:t>
            </a:r>
            <a:r>
              <a:rPr lang="zh-CN" altLang="en-US" sz="1800" dirty="0">
                <a:solidFill>
                  <a:srgbClr val="C00000"/>
                </a:solidFill>
                <a:sym typeface="+mn-ea"/>
              </a:rPr>
              <a:t>分）</a:t>
            </a:r>
            <a:endParaRPr lang="zh-CN" altLang="en-US" sz="1800" dirty="0">
              <a:solidFill>
                <a:srgbClr val="C00000"/>
              </a:solidFill>
            </a:endParaRPr>
          </a:p>
          <a:p>
            <a:endParaRPr lang="zh-CN" altLang="en-US" sz="1800" dirty="0"/>
          </a:p>
        </p:txBody>
      </p:sp>
    </p:spTree>
  </p:cSld>
  <p:clrMapOvr>
    <a:masterClrMapping/>
  </p:clrMapOvr>
  <mc:AlternateContent xmlns:mc="http://schemas.openxmlformats.org/markup-compatibility/2006" xmlns:p14="http://schemas.microsoft.com/office/powerpoint/2010/main">
    <mc:Choice Requires="p14">
      <p:transition p14:dur="0" advClick="0" advTm="5000"/>
    </mc:Choice>
    <mc:Fallback xmlns="">
      <p:transition advClick="0" advTm="5000"/>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ym typeface="+mn-ea"/>
              </a:rPr>
              <a:t>一、办学条件与资源</a:t>
            </a:r>
            <a:endParaRPr lang="zh-CN" altLang="en-US"/>
          </a:p>
        </p:txBody>
      </p:sp>
      <p:graphicFrame>
        <p:nvGraphicFramePr>
          <p:cNvPr id="5" name="表格 4"/>
          <p:cNvGraphicFramePr/>
          <p:nvPr>
            <p:custDataLst>
              <p:tags r:id="rId1"/>
            </p:custDataLst>
          </p:nvPr>
        </p:nvGraphicFramePr>
        <p:xfrm>
          <a:off x="359532" y="1491630"/>
          <a:ext cx="8100060" cy="2811145"/>
        </p:xfrm>
        <a:graphic>
          <a:graphicData uri="http://schemas.openxmlformats.org/drawingml/2006/table">
            <a:tbl>
              <a:tblPr firstRow="1" bandRow="1">
                <a:tableStyleId>{5C22544A-7EE6-4342-B048-85BDC9FD1C3A}</a:tableStyleId>
              </a:tblPr>
              <a:tblGrid>
                <a:gridCol w="1972310">
                  <a:extLst>
                    <a:ext uri="{9D8B030D-6E8A-4147-A177-3AD203B41FA5}">
                      <a16:colId xmlns:a16="http://schemas.microsoft.com/office/drawing/2014/main" val="20000"/>
                    </a:ext>
                  </a:extLst>
                </a:gridCol>
                <a:gridCol w="483235">
                  <a:extLst>
                    <a:ext uri="{9D8B030D-6E8A-4147-A177-3AD203B41FA5}">
                      <a16:colId xmlns:a16="http://schemas.microsoft.com/office/drawing/2014/main" val="20001"/>
                    </a:ext>
                  </a:extLst>
                </a:gridCol>
                <a:gridCol w="296545">
                  <a:extLst>
                    <a:ext uri="{9D8B030D-6E8A-4147-A177-3AD203B41FA5}">
                      <a16:colId xmlns:a16="http://schemas.microsoft.com/office/drawing/2014/main" val="20002"/>
                    </a:ext>
                  </a:extLst>
                </a:gridCol>
                <a:gridCol w="328295">
                  <a:extLst>
                    <a:ext uri="{9D8B030D-6E8A-4147-A177-3AD203B41FA5}">
                      <a16:colId xmlns:a16="http://schemas.microsoft.com/office/drawing/2014/main" val="20003"/>
                    </a:ext>
                  </a:extLst>
                </a:gridCol>
                <a:gridCol w="382905">
                  <a:extLst>
                    <a:ext uri="{9D8B030D-6E8A-4147-A177-3AD203B41FA5}">
                      <a16:colId xmlns:a16="http://schemas.microsoft.com/office/drawing/2014/main" val="20004"/>
                    </a:ext>
                  </a:extLst>
                </a:gridCol>
                <a:gridCol w="382905">
                  <a:extLst>
                    <a:ext uri="{9D8B030D-6E8A-4147-A177-3AD203B41FA5}">
                      <a16:colId xmlns:a16="http://schemas.microsoft.com/office/drawing/2014/main" val="20005"/>
                    </a:ext>
                  </a:extLst>
                </a:gridCol>
                <a:gridCol w="386715">
                  <a:extLst>
                    <a:ext uri="{9D8B030D-6E8A-4147-A177-3AD203B41FA5}">
                      <a16:colId xmlns:a16="http://schemas.microsoft.com/office/drawing/2014/main" val="20006"/>
                    </a:ext>
                  </a:extLst>
                </a:gridCol>
                <a:gridCol w="386715">
                  <a:extLst>
                    <a:ext uri="{9D8B030D-6E8A-4147-A177-3AD203B41FA5}">
                      <a16:colId xmlns:a16="http://schemas.microsoft.com/office/drawing/2014/main" val="20007"/>
                    </a:ext>
                  </a:extLst>
                </a:gridCol>
                <a:gridCol w="386715">
                  <a:extLst>
                    <a:ext uri="{9D8B030D-6E8A-4147-A177-3AD203B41FA5}">
                      <a16:colId xmlns:a16="http://schemas.microsoft.com/office/drawing/2014/main" val="20008"/>
                    </a:ext>
                  </a:extLst>
                </a:gridCol>
                <a:gridCol w="386715">
                  <a:extLst>
                    <a:ext uri="{9D8B030D-6E8A-4147-A177-3AD203B41FA5}">
                      <a16:colId xmlns:a16="http://schemas.microsoft.com/office/drawing/2014/main" val="20009"/>
                    </a:ext>
                  </a:extLst>
                </a:gridCol>
                <a:gridCol w="386715">
                  <a:extLst>
                    <a:ext uri="{9D8B030D-6E8A-4147-A177-3AD203B41FA5}">
                      <a16:colId xmlns:a16="http://schemas.microsoft.com/office/drawing/2014/main" val="20010"/>
                    </a:ext>
                  </a:extLst>
                </a:gridCol>
                <a:gridCol w="386715">
                  <a:extLst>
                    <a:ext uri="{9D8B030D-6E8A-4147-A177-3AD203B41FA5}">
                      <a16:colId xmlns:a16="http://schemas.microsoft.com/office/drawing/2014/main" val="20011"/>
                    </a:ext>
                  </a:extLst>
                </a:gridCol>
                <a:gridCol w="386715">
                  <a:extLst>
                    <a:ext uri="{9D8B030D-6E8A-4147-A177-3AD203B41FA5}">
                      <a16:colId xmlns:a16="http://schemas.microsoft.com/office/drawing/2014/main" val="20012"/>
                    </a:ext>
                  </a:extLst>
                </a:gridCol>
                <a:gridCol w="386715">
                  <a:extLst>
                    <a:ext uri="{9D8B030D-6E8A-4147-A177-3AD203B41FA5}">
                      <a16:colId xmlns:a16="http://schemas.microsoft.com/office/drawing/2014/main" val="20013"/>
                    </a:ext>
                  </a:extLst>
                </a:gridCol>
                <a:gridCol w="386715">
                  <a:extLst>
                    <a:ext uri="{9D8B030D-6E8A-4147-A177-3AD203B41FA5}">
                      <a16:colId xmlns:a16="http://schemas.microsoft.com/office/drawing/2014/main" val="20014"/>
                    </a:ext>
                  </a:extLst>
                </a:gridCol>
                <a:gridCol w="386715">
                  <a:extLst>
                    <a:ext uri="{9D8B030D-6E8A-4147-A177-3AD203B41FA5}">
                      <a16:colId xmlns:a16="http://schemas.microsoft.com/office/drawing/2014/main" val="20015"/>
                    </a:ext>
                  </a:extLst>
                </a:gridCol>
                <a:gridCol w="386715">
                  <a:extLst>
                    <a:ext uri="{9D8B030D-6E8A-4147-A177-3AD203B41FA5}">
                      <a16:colId xmlns:a16="http://schemas.microsoft.com/office/drawing/2014/main" val="20016"/>
                    </a:ext>
                  </a:extLst>
                </a:gridCol>
              </a:tblGrid>
              <a:tr h="958215">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三级指标</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部门</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err="1">
                          <a:solidFill>
                            <a:srgbClr val="002060"/>
                          </a:solidFill>
                          <a:latin typeface="+mj-ea"/>
                          <a:ea typeface="+mj-ea"/>
                          <a:cs typeface="+mn-cs"/>
                        </a:rPr>
                        <a:t>细目分值</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err="1">
                          <a:solidFill>
                            <a:srgbClr val="002060"/>
                          </a:solidFill>
                          <a:latin typeface="+mj-ea"/>
                          <a:ea typeface="+mj-ea"/>
                          <a:cs typeface="+mn-cs"/>
                        </a:rPr>
                        <a:t>采集单位</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标准值</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目标值</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电子专业数6</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通信专业数9</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机械专业书4</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经管专业数5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中德</a:t>
                      </a:r>
                      <a:r>
                        <a:rPr lang="en-US" sz="1200" b="1" kern="1200" dirty="0">
                          <a:solidFill>
                            <a:srgbClr val="002060"/>
                          </a:solidFill>
                          <a:latin typeface="+mj-ea"/>
                          <a:ea typeface="+mj-ea"/>
                          <a:cs typeface="+mn-cs"/>
                        </a:rPr>
                        <a:t>专业数5</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设艺</a:t>
                      </a:r>
                      <a:r>
                        <a:rPr lang="en-US" sz="1200" b="1" kern="1200" dirty="0">
                          <a:solidFill>
                            <a:srgbClr val="002060"/>
                          </a:solidFill>
                          <a:latin typeface="+mj-ea"/>
                          <a:ea typeface="+mj-ea"/>
                          <a:cs typeface="+mn-cs"/>
                        </a:rPr>
                        <a:t>专业数5</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外语专业数2</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dirty="0">
                          <a:solidFill>
                            <a:srgbClr val="002060"/>
                          </a:solidFill>
                          <a:latin typeface="+mj-ea"/>
                          <a:ea typeface="+mj-ea"/>
                        </a:rPr>
                        <a:t>基础语数体</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dirty="0">
                          <a:solidFill>
                            <a:srgbClr val="002060"/>
                          </a:solidFill>
                          <a:latin typeface="+mj-ea"/>
                          <a:ea typeface="+mj-ea"/>
                        </a:rPr>
                        <a:t>马院</a:t>
                      </a:r>
                    </a:p>
                    <a:p>
                      <a:pPr indent="0" algn="ctr">
                        <a:buNone/>
                      </a:pPr>
                      <a:r>
                        <a:rPr lang="zh-CN" sz="1200" b="1" dirty="0">
                          <a:solidFill>
                            <a:srgbClr val="002060"/>
                          </a:solidFill>
                          <a:latin typeface="+mj-ea"/>
                          <a:ea typeface="+mj-ea"/>
                        </a:rPr>
                        <a:t>基础、概论</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dirty="0" err="1">
                          <a:solidFill>
                            <a:srgbClr val="002060"/>
                          </a:solidFill>
                          <a:latin typeface="+mj-ea"/>
                          <a:ea typeface="+mj-ea"/>
                        </a:rPr>
                        <a:t>通信计算机应用基础</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dirty="0" err="1">
                          <a:solidFill>
                            <a:srgbClr val="002060"/>
                          </a:solidFill>
                          <a:latin typeface="+mj-ea"/>
                          <a:ea typeface="+mj-ea"/>
                        </a:rPr>
                        <a:t>外语公共英语</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2115">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新增市级以上虚拟仿真实训室基地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教务处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2</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a:noFill/>
                    </a:lnL>
                    <a:lnR>
                      <a:noFill/>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a:noFill/>
                    </a:lnL>
                    <a:lnR>
                      <a:noFill/>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a:noFill/>
                    </a:lnL>
                    <a:lnR cap="flat">
                      <a:noFill/>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12115">
                <a:tc>
                  <a:txBody>
                    <a:bodyPr/>
                    <a:lstStyle/>
                    <a:p>
                      <a:pPr marL="0" indent="0" algn="ctr" defTabSz="914400" rtl="0" eaLnBrk="1" latinLnBrk="0" hangingPunct="1">
                        <a:buNone/>
                      </a:pPr>
                      <a:r>
                        <a:rPr lang="en-US" sz="1200" b="1" kern="1200" dirty="0">
                          <a:solidFill>
                            <a:srgbClr val="002060"/>
                          </a:solidFill>
                          <a:latin typeface="+mj-ea"/>
                          <a:ea typeface="+mj-ea"/>
                          <a:cs typeface="+mn-cs"/>
                        </a:rPr>
                        <a:t>开展创新创业基地（项目）建设</a:t>
                      </a:r>
                      <a:r>
                        <a:rPr lang="en-US" sz="1200" b="1" kern="1200" dirty="0">
                          <a:solidFill>
                            <a:srgbClr val="FF0000"/>
                          </a:solidFill>
                          <a:latin typeface="+mj-ea"/>
                          <a:ea typeface="+mj-ea"/>
                          <a:cs typeface="+mn-cs"/>
                        </a:rPr>
                        <a:t>S16</a:t>
                      </a:r>
                      <a:endParaRPr lang="en-US" altLang="en-US" sz="1200" b="1" kern="1200" dirty="0">
                        <a:solidFill>
                          <a:srgbClr val="FF000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教务处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1</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1</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1</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1</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1</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1</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1</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14350">
                <a:tc>
                  <a:txBody>
                    <a:bodyPr/>
                    <a:lstStyle/>
                    <a:p>
                      <a:pPr marL="0" indent="0" algn="ctr" defTabSz="914400" rtl="0" eaLnBrk="1" latinLnBrk="0" hangingPunct="1">
                        <a:buNone/>
                      </a:pPr>
                      <a:r>
                        <a:rPr lang="en-US" sz="1200" b="1" kern="1200" dirty="0">
                          <a:solidFill>
                            <a:srgbClr val="002060"/>
                          </a:solidFill>
                          <a:latin typeface="+mj-ea"/>
                          <a:ea typeface="+mj-ea"/>
                          <a:cs typeface="+mn-cs"/>
                        </a:rPr>
                        <a:t>校企合作项目数</a:t>
                      </a:r>
                      <a:r>
                        <a:rPr lang="en-US" sz="1200" b="1" kern="1200" dirty="0">
                          <a:solidFill>
                            <a:srgbClr val="FF0000"/>
                          </a:solidFill>
                          <a:latin typeface="+mj-ea"/>
                          <a:ea typeface="+mj-ea"/>
                          <a:cs typeface="+mn-cs"/>
                        </a:rPr>
                        <a:t>S17</a:t>
                      </a:r>
                      <a:endParaRPr lang="en-US" altLang="en-US" sz="1200" b="1" kern="1200" dirty="0">
                        <a:solidFill>
                          <a:srgbClr val="FF000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校企合作处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216</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216</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30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60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24</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30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30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30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12</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14350">
                <a:tc>
                  <a:txBody>
                    <a:bodyPr/>
                    <a:lstStyle/>
                    <a:p>
                      <a:pPr marL="0" indent="0" algn="ctr" defTabSz="914400" rtl="0" eaLnBrk="1" latinLnBrk="0" hangingPunct="1">
                        <a:buNone/>
                      </a:pPr>
                      <a:r>
                        <a:rPr lang="en-US" sz="1200" b="1" kern="1200" dirty="0">
                          <a:solidFill>
                            <a:srgbClr val="002060"/>
                          </a:solidFill>
                          <a:latin typeface="+mj-ea"/>
                          <a:ea typeface="+mj-ea"/>
                          <a:cs typeface="+mn-cs"/>
                        </a:rPr>
                        <a:t>校企合作基地数</a:t>
                      </a:r>
                      <a:r>
                        <a:rPr lang="en-US" sz="1200" b="1" kern="1200" dirty="0">
                          <a:solidFill>
                            <a:srgbClr val="FF0000"/>
                          </a:solidFill>
                          <a:latin typeface="+mj-ea"/>
                          <a:ea typeface="+mj-ea"/>
                          <a:cs typeface="+mn-cs"/>
                        </a:rPr>
                        <a:t>S17</a:t>
                      </a:r>
                      <a:endParaRPr lang="en-US" altLang="en-US" sz="1200" b="1" kern="1200" dirty="0">
                        <a:solidFill>
                          <a:srgbClr val="FF000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校企合作处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216</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216</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30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60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24</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30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30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30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6" name="文本框 5"/>
          <p:cNvSpPr txBox="1"/>
          <p:nvPr/>
        </p:nvSpPr>
        <p:spPr>
          <a:xfrm>
            <a:off x="644366" y="1075849"/>
            <a:ext cx="1905000" cy="645160"/>
          </a:xfrm>
          <a:prstGeom prst="rect">
            <a:avLst/>
          </a:prstGeom>
          <a:noFill/>
        </p:spPr>
        <p:txBody>
          <a:bodyPr wrap="square" rtlCol="0">
            <a:spAutoFit/>
          </a:bodyPr>
          <a:lstStyle>
            <a:defPPr>
              <a:defRPr lang="zh-CN"/>
            </a:defPPr>
            <a:lvl1pPr>
              <a:defRPr sz="2400" b="1">
                <a:solidFill>
                  <a:srgbClr val="002060"/>
                </a:solidFill>
                <a:latin typeface="+mj-ea"/>
                <a:ea typeface="+mj-ea"/>
              </a:defRPr>
            </a:lvl1pPr>
          </a:lstStyle>
          <a:p>
            <a:r>
              <a:rPr lang="en-US" altLang="zh-CN" sz="1800" dirty="0"/>
              <a:t>3.</a:t>
            </a:r>
            <a:r>
              <a:rPr lang="zh-CN" altLang="en-US" sz="1800" dirty="0"/>
              <a:t>支撑平台</a:t>
            </a:r>
            <a:r>
              <a:rPr lang="en-US" altLang="zh-CN" sz="1800" dirty="0">
                <a:solidFill>
                  <a:srgbClr val="C00000"/>
                </a:solidFill>
                <a:sym typeface="+mn-ea"/>
              </a:rPr>
              <a:t>(</a:t>
            </a:r>
            <a:r>
              <a:rPr lang="zh-CN" altLang="en-US" sz="1800" dirty="0">
                <a:solidFill>
                  <a:srgbClr val="C00000"/>
                </a:solidFill>
                <a:sym typeface="+mn-ea"/>
              </a:rPr>
              <a:t>6分）</a:t>
            </a:r>
            <a:endParaRPr lang="zh-CN" altLang="en-US" sz="1800" dirty="0">
              <a:solidFill>
                <a:srgbClr val="C00000"/>
              </a:solidFill>
            </a:endParaRPr>
          </a:p>
          <a:p>
            <a:endParaRPr lang="zh-CN" altLang="en-US" sz="1800"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ym typeface="+mn-ea"/>
              </a:rPr>
              <a:t>一、办学条件与资源</a:t>
            </a:r>
            <a:br>
              <a:rPr lang="zh-CN" altLang="en-US"/>
            </a:br>
            <a:endParaRPr lang="zh-CN" altLang="en-US"/>
          </a:p>
        </p:txBody>
      </p:sp>
      <p:sp>
        <p:nvSpPr>
          <p:cNvPr id="5" name="文本框 4"/>
          <p:cNvSpPr txBox="1"/>
          <p:nvPr/>
        </p:nvSpPr>
        <p:spPr>
          <a:xfrm>
            <a:off x="269399" y="783114"/>
            <a:ext cx="2628424" cy="368300"/>
          </a:xfrm>
          <a:prstGeom prst="rect">
            <a:avLst/>
          </a:prstGeom>
          <a:noFill/>
        </p:spPr>
        <p:txBody>
          <a:bodyPr wrap="square" rtlCol="0">
            <a:spAutoFit/>
          </a:bodyPr>
          <a:lstStyle>
            <a:defPPr>
              <a:defRPr lang="zh-CN"/>
            </a:defPPr>
            <a:lvl1pPr>
              <a:defRPr sz="2400" b="1">
                <a:solidFill>
                  <a:srgbClr val="002060"/>
                </a:solidFill>
                <a:latin typeface="+mj-ea"/>
                <a:ea typeface="+mj-ea"/>
              </a:defRPr>
            </a:lvl1pPr>
          </a:lstStyle>
          <a:p>
            <a:r>
              <a:rPr lang="en-US" altLang="zh-CN" sz="1800" dirty="0"/>
              <a:t>4.</a:t>
            </a:r>
            <a:r>
              <a:rPr lang="zh-CN" altLang="en-US" sz="1800" dirty="0"/>
              <a:t>科研成果</a:t>
            </a:r>
            <a:r>
              <a:rPr lang="zh-CN" altLang="en-US" sz="1800" dirty="0">
                <a:solidFill>
                  <a:srgbClr val="C00000"/>
                </a:solidFill>
              </a:rPr>
              <a:t>（</a:t>
            </a:r>
            <a:r>
              <a:rPr lang="en-US" altLang="zh-CN" sz="1800" dirty="0">
                <a:solidFill>
                  <a:srgbClr val="C00000"/>
                </a:solidFill>
              </a:rPr>
              <a:t>14</a:t>
            </a:r>
            <a:r>
              <a:rPr lang="zh-CN" altLang="en-US" sz="1800" dirty="0">
                <a:solidFill>
                  <a:srgbClr val="C00000"/>
                </a:solidFill>
              </a:rPr>
              <a:t>分）</a:t>
            </a:r>
          </a:p>
        </p:txBody>
      </p:sp>
      <p:graphicFrame>
        <p:nvGraphicFramePr>
          <p:cNvPr id="3" name="表格 2"/>
          <p:cNvGraphicFramePr/>
          <p:nvPr>
            <p:custDataLst>
              <p:tags r:id="rId1"/>
            </p:custDataLst>
          </p:nvPr>
        </p:nvGraphicFramePr>
        <p:xfrm>
          <a:off x="326288" y="1127117"/>
          <a:ext cx="8667750" cy="3611245"/>
        </p:xfrm>
        <a:graphic>
          <a:graphicData uri="http://schemas.openxmlformats.org/drawingml/2006/table">
            <a:tbl>
              <a:tblPr firstRow="1" bandRow="1">
                <a:tableStyleId>{5C22544A-7EE6-4342-B048-85BDC9FD1C3A}</a:tableStyleId>
              </a:tblPr>
              <a:tblGrid>
                <a:gridCol w="2329180">
                  <a:extLst>
                    <a:ext uri="{9D8B030D-6E8A-4147-A177-3AD203B41FA5}">
                      <a16:colId xmlns:a16="http://schemas.microsoft.com/office/drawing/2014/main" val="20000"/>
                    </a:ext>
                  </a:extLst>
                </a:gridCol>
                <a:gridCol w="571500">
                  <a:extLst>
                    <a:ext uri="{9D8B030D-6E8A-4147-A177-3AD203B41FA5}">
                      <a16:colId xmlns:a16="http://schemas.microsoft.com/office/drawing/2014/main" val="20001"/>
                    </a:ext>
                  </a:extLst>
                </a:gridCol>
                <a:gridCol w="352425">
                  <a:extLst>
                    <a:ext uri="{9D8B030D-6E8A-4147-A177-3AD203B41FA5}">
                      <a16:colId xmlns:a16="http://schemas.microsoft.com/office/drawing/2014/main" val="20002"/>
                    </a:ext>
                  </a:extLst>
                </a:gridCol>
                <a:gridCol w="386715">
                  <a:extLst>
                    <a:ext uri="{9D8B030D-6E8A-4147-A177-3AD203B41FA5}">
                      <a16:colId xmlns:a16="http://schemas.microsoft.com/office/drawing/2014/main" val="20003"/>
                    </a:ext>
                  </a:extLst>
                </a:gridCol>
                <a:gridCol w="457835">
                  <a:extLst>
                    <a:ext uri="{9D8B030D-6E8A-4147-A177-3AD203B41FA5}">
                      <a16:colId xmlns:a16="http://schemas.microsoft.com/office/drawing/2014/main" val="20004"/>
                    </a:ext>
                  </a:extLst>
                </a:gridCol>
                <a:gridCol w="456565">
                  <a:extLst>
                    <a:ext uri="{9D8B030D-6E8A-4147-A177-3AD203B41FA5}">
                      <a16:colId xmlns:a16="http://schemas.microsoft.com/office/drawing/2014/main" val="20005"/>
                    </a:ext>
                  </a:extLst>
                </a:gridCol>
                <a:gridCol w="457200">
                  <a:extLst>
                    <a:ext uri="{9D8B030D-6E8A-4147-A177-3AD203B41FA5}">
                      <a16:colId xmlns:a16="http://schemas.microsoft.com/office/drawing/2014/main" val="20006"/>
                    </a:ext>
                  </a:extLst>
                </a:gridCol>
                <a:gridCol w="457200">
                  <a:extLst>
                    <a:ext uri="{9D8B030D-6E8A-4147-A177-3AD203B41FA5}">
                      <a16:colId xmlns:a16="http://schemas.microsoft.com/office/drawing/2014/main" val="20007"/>
                    </a:ext>
                  </a:extLst>
                </a:gridCol>
                <a:gridCol w="456565">
                  <a:extLst>
                    <a:ext uri="{9D8B030D-6E8A-4147-A177-3AD203B41FA5}">
                      <a16:colId xmlns:a16="http://schemas.microsoft.com/office/drawing/2014/main" val="20008"/>
                    </a:ext>
                  </a:extLst>
                </a:gridCol>
                <a:gridCol w="457835">
                  <a:extLst>
                    <a:ext uri="{9D8B030D-6E8A-4147-A177-3AD203B41FA5}">
                      <a16:colId xmlns:a16="http://schemas.microsoft.com/office/drawing/2014/main" val="20009"/>
                    </a:ext>
                  </a:extLst>
                </a:gridCol>
                <a:gridCol w="456565">
                  <a:extLst>
                    <a:ext uri="{9D8B030D-6E8A-4147-A177-3AD203B41FA5}">
                      <a16:colId xmlns:a16="http://schemas.microsoft.com/office/drawing/2014/main" val="20010"/>
                    </a:ext>
                  </a:extLst>
                </a:gridCol>
                <a:gridCol w="457200">
                  <a:extLst>
                    <a:ext uri="{9D8B030D-6E8A-4147-A177-3AD203B41FA5}">
                      <a16:colId xmlns:a16="http://schemas.microsoft.com/office/drawing/2014/main" val="20011"/>
                    </a:ext>
                  </a:extLst>
                </a:gridCol>
                <a:gridCol w="456565">
                  <a:extLst>
                    <a:ext uri="{9D8B030D-6E8A-4147-A177-3AD203B41FA5}">
                      <a16:colId xmlns:a16="http://schemas.microsoft.com/office/drawing/2014/main" val="20012"/>
                    </a:ext>
                  </a:extLst>
                </a:gridCol>
                <a:gridCol w="456565">
                  <a:extLst>
                    <a:ext uri="{9D8B030D-6E8A-4147-A177-3AD203B41FA5}">
                      <a16:colId xmlns:a16="http://schemas.microsoft.com/office/drawing/2014/main" val="20013"/>
                    </a:ext>
                  </a:extLst>
                </a:gridCol>
                <a:gridCol w="457835">
                  <a:extLst>
                    <a:ext uri="{9D8B030D-6E8A-4147-A177-3AD203B41FA5}">
                      <a16:colId xmlns:a16="http://schemas.microsoft.com/office/drawing/2014/main" val="20014"/>
                    </a:ext>
                  </a:extLst>
                </a:gridCol>
              </a:tblGrid>
              <a:tr h="592455">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三级指标</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部门</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细目分值</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采集单位</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标准值</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目标值</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电子专业数6</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通信专业数9</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机械专业书4</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经管专业数5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中德专</a:t>
                      </a:r>
                      <a:r>
                        <a:rPr lang="en-US" sz="1200" b="1" kern="1200" dirty="0">
                          <a:solidFill>
                            <a:srgbClr val="002060"/>
                          </a:solidFill>
                          <a:latin typeface="+mj-ea"/>
                          <a:ea typeface="+mj-ea"/>
                          <a:cs typeface="+mn-cs"/>
                        </a:rPr>
                        <a:t>业数5</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设艺</a:t>
                      </a:r>
                      <a:r>
                        <a:rPr lang="en-US" sz="1200" b="1" kern="1200" dirty="0">
                          <a:solidFill>
                            <a:srgbClr val="002060"/>
                          </a:solidFill>
                          <a:latin typeface="+mj-ea"/>
                          <a:ea typeface="+mj-ea"/>
                          <a:cs typeface="+mn-cs"/>
                        </a:rPr>
                        <a:t>专业数5</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外语专业数2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dirty="0">
                          <a:solidFill>
                            <a:srgbClr val="002060"/>
                          </a:solidFill>
                          <a:latin typeface="+mj-ea"/>
                          <a:ea typeface="+mj-ea"/>
                        </a:rPr>
                        <a:t>基础语数体</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dirty="0">
                          <a:solidFill>
                            <a:srgbClr val="002060"/>
                          </a:solidFill>
                          <a:latin typeface="+mj-ea"/>
                          <a:ea typeface="+mj-ea"/>
                        </a:rPr>
                        <a:t>马院</a:t>
                      </a:r>
                    </a:p>
                    <a:p>
                      <a:pPr indent="0" algn="ctr">
                        <a:buNone/>
                      </a:pPr>
                      <a:r>
                        <a:rPr lang="zh-CN" sz="1200" b="1" dirty="0">
                          <a:solidFill>
                            <a:srgbClr val="002060"/>
                          </a:solidFill>
                          <a:latin typeface="+mj-ea"/>
                          <a:ea typeface="+mj-ea"/>
                        </a:rPr>
                        <a:t>基础、概论</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47015">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新增知识产权数（件）</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科研处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30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30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5</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9</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6</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3</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3</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4</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26695">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其中：新增专利数（件）</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科研处</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0.5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25</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25</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4</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8</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5</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2</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2</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4</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09575">
                <a:tc>
                  <a:txBody>
                    <a:bodyPr/>
                    <a:lstStyle/>
                    <a:p>
                      <a:pPr marL="0" indent="0" algn="ctr" defTabSz="914400" rtl="0" eaLnBrk="1" latinLnBrk="0" hangingPunct="1">
                        <a:buNone/>
                      </a:pPr>
                      <a:r>
                        <a:rPr lang="zh-CN" altLang="en-US" sz="1200" b="1" kern="1200">
                          <a:solidFill>
                            <a:srgbClr val="002060"/>
                          </a:solidFill>
                          <a:latin typeface="+mj-ea"/>
                          <a:ea typeface="+mj-ea"/>
                          <a:cs typeface="+mn-cs"/>
                        </a:rPr>
                        <a:t>公开发表论文（篇）和出版著作（部）</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科研处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1.5 </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110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110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11</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23</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10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15</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12</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8</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13</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9</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9</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09575">
                <a:tc>
                  <a:txBody>
                    <a:bodyPr/>
                    <a:lstStyle/>
                    <a:p>
                      <a:pPr marL="0" indent="0" algn="ctr" defTabSz="914400" rtl="0" eaLnBrk="1" latinLnBrk="0" hangingPunct="1">
                        <a:buNone/>
                      </a:pPr>
                      <a:r>
                        <a:rPr lang="zh-CN" altLang="en-US" sz="1200" b="1" kern="1200">
                          <a:solidFill>
                            <a:srgbClr val="002060"/>
                          </a:solidFill>
                          <a:latin typeface="+mj-ea"/>
                          <a:ea typeface="+mj-ea"/>
                          <a:cs typeface="+mn-cs"/>
                        </a:rPr>
                        <a:t>其中：发表核心期刊论文（篇）或出版著作（部）</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科研处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40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40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4</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8</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4</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5</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5</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2</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6</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2</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4</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26695">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投稿校刊论文（篇）</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科研处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0.5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65</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65</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7</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14</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6</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8</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7</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4</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9</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6</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4</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26695">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纵向科研经费到款额（万元）</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科研处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0.5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小数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60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60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6</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11</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6</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7</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6</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4</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6</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5</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9</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26695">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省部级及以上纵向课题申报数（项）</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科研处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0.5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30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30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3</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5</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3</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4</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4</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2</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4</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2</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3</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26695">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纵向课题立项数（项）</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科研处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50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50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5</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8</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5</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6</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5</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3</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5</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6</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7</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409575">
                <a:tc>
                  <a:txBody>
                    <a:bodyPr/>
                    <a:lstStyle/>
                    <a:p>
                      <a:pPr marL="0" indent="0" algn="ctr" defTabSz="914400" rtl="0" eaLnBrk="1" latinLnBrk="0" hangingPunct="1">
                        <a:buNone/>
                      </a:pPr>
                      <a:r>
                        <a:rPr lang="zh-CN" altLang="en-US" sz="1200" b="1" kern="1200">
                          <a:solidFill>
                            <a:srgbClr val="002060"/>
                          </a:solidFill>
                          <a:latin typeface="+mj-ea"/>
                          <a:ea typeface="+mj-ea"/>
                          <a:cs typeface="+mn-cs"/>
                        </a:rPr>
                        <a:t>其中：校企合作申报纵向课题立项数（项）</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科研处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0.5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13</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13</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2</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3</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2</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2</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2</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2</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rPr>
                        <a:t>-</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sym typeface="+mn-ea"/>
                        </a:rPr>
                        <a:t>-</a:t>
                      </a:r>
                      <a:endParaRPr 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200" b="1">
                          <a:solidFill>
                            <a:srgbClr val="002060"/>
                          </a:solidFill>
                          <a:latin typeface="+mj-ea"/>
                          <a:ea typeface="+mj-ea"/>
                          <a:sym typeface="+mn-ea"/>
                        </a:rPr>
                        <a:t>-</a:t>
                      </a:r>
                      <a:endParaRPr lang="en-US" sz="1200" b="1">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409575">
                <a:tc>
                  <a:txBody>
                    <a:bodyPr/>
                    <a:lstStyle/>
                    <a:p>
                      <a:pPr marL="0" indent="0" algn="ctr" defTabSz="914400" rtl="0" eaLnBrk="1" latinLnBrk="0" hangingPunct="1">
                        <a:buNone/>
                      </a:pPr>
                      <a:r>
                        <a:rPr lang="en-US" sz="1200" b="1" kern="1200">
                          <a:solidFill>
                            <a:srgbClr val="002060"/>
                          </a:solidFill>
                          <a:latin typeface="+mj-ea"/>
                          <a:ea typeface="+mj-ea"/>
                          <a:cs typeface="+mn-cs"/>
                        </a:rPr>
                        <a:t>      </a:t>
                      </a:r>
                      <a:r>
                        <a:rPr lang="zh-CN" altLang="en-US" sz="1200" b="1" kern="1200">
                          <a:solidFill>
                            <a:srgbClr val="002060"/>
                          </a:solidFill>
                          <a:latin typeface="+mj-ea"/>
                          <a:ea typeface="+mj-ea"/>
                          <a:cs typeface="+mn-cs"/>
                        </a:rPr>
                        <a:t>省部级及以上纵向课题立项数（项）</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科研处</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0.5 </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algn="ctr" defTabSz="914400" rtl="0" eaLnBrk="1" latinLnBrk="0" hangingPunct="1">
                        <a:buClrTx/>
                        <a:buSzTx/>
                        <a:buFontTx/>
                        <a:buNone/>
                      </a:pPr>
                      <a:r>
                        <a:rPr lang="en-US" sz="1200" b="1" kern="1200">
                          <a:solidFill>
                            <a:srgbClr val="002060"/>
                          </a:solidFill>
                          <a:latin typeface="+mj-ea"/>
                          <a:ea typeface="+mj-ea"/>
                          <a:cs typeface="+mn-cs"/>
                        </a:rPr>
                        <a:t>4</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algn="ctr" defTabSz="914400" rtl="0" eaLnBrk="1" latinLnBrk="0" hangingPunct="1">
                        <a:buClrTx/>
                        <a:buSzTx/>
                        <a:buFontTx/>
                        <a:buNone/>
                      </a:pPr>
                      <a:r>
                        <a:rPr lang="en-US" sz="1200" b="1" kern="1200">
                          <a:solidFill>
                            <a:srgbClr val="002060"/>
                          </a:solidFill>
                          <a:latin typeface="+mj-ea"/>
                          <a:ea typeface="+mj-ea"/>
                          <a:cs typeface="+mn-cs"/>
                        </a:rPr>
                        <a:t>4</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algn="ctr" defTabSz="914400" rtl="0" eaLnBrk="1" latinLnBrk="0" hangingPunct="1">
                        <a:buClrTx/>
                        <a:buSzTx/>
                        <a:buFontTx/>
                        <a:buNone/>
                      </a:pPr>
                      <a:r>
                        <a:rPr lang="en-US" sz="1200" b="1" kern="1200">
                          <a:solidFill>
                            <a:srgbClr val="002060"/>
                          </a:solidFill>
                          <a:latin typeface="+mj-ea"/>
                          <a:ea typeface="+mj-ea"/>
                          <a:cs typeface="+mn-cs"/>
                        </a:rPr>
                        <a:t>-</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algn="ctr" defTabSz="914400" rtl="0" eaLnBrk="1" latinLnBrk="0" hangingPunct="1">
                        <a:buClrTx/>
                        <a:buSzTx/>
                        <a:buFontTx/>
                        <a:buNone/>
                      </a:pPr>
                      <a:r>
                        <a:rPr lang="en-US" sz="1200" b="1" kern="1200">
                          <a:solidFill>
                            <a:srgbClr val="002060"/>
                          </a:solidFill>
                          <a:latin typeface="+mj-ea"/>
                          <a:ea typeface="+mj-ea"/>
                          <a:cs typeface="+mn-cs"/>
                        </a:rPr>
                        <a:t>-</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algn="ctr" defTabSz="914400" rtl="0" eaLnBrk="1" latinLnBrk="0" hangingPunct="1">
                        <a:buClrTx/>
                        <a:buSzTx/>
                        <a:buFontTx/>
                        <a:buNone/>
                      </a:pPr>
                      <a:r>
                        <a:rPr lang="en-US" sz="1200" b="1" kern="1200">
                          <a:solidFill>
                            <a:srgbClr val="002060"/>
                          </a:solidFill>
                          <a:latin typeface="+mj-ea"/>
                          <a:ea typeface="+mj-ea"/>
                          <a:cs typeface="+mn-cs"/>
                        </a:rPr>
                        <a:t>-</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algn="ctr" defTabSz="914400" rtl="0" eaLnBrk="1" latinLnBrk="0" hangingPunct="1">
                        <a:buClrTx/>
                        <a:buSzTx/>
                        <a:buFontTx/>
                        <a:buNone/>
                      </a:pPr>
                      <a:r>
                        <a:rPr lang="en-US" sz="1200" b="1" kern="1200">
                          <a:solidFill>
                            <a:srgbClr val="002060"/>
                          </a:solidFill>
                          <a:latin typeface="+mj-ea"/>
                          <a:ea typeface="+mj-ea"/>
                          <a:cs typeface="+mn-cs"/>
                        </a:rPr>
                        <a:t>-</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algn="ctr" defTabSz="914400" rtl="0" eaLnBrk="1" latinLnBrk="0" hangingPunct="1">
                        <a:buClrTx/>
                        <a:buSzTx/>
                        <a:buFontTx/>
                        <a:buNone/>
                      </a:pPr>
                      <a:r>
                        <a:rPr lang="en-US" sz="1200" b="1" kern="1200">
                          <a:solidFill>
                            <a:srgbClr val="002060"/>
                          </a:solidFill>
                          <a:latin typeface="+mj-ea"/>
                          <a:ea typeface="+mj-ea"/>
                          <a:cs typeface="+mn-cs"/>
                        </a:rPr>
                        <a:t>-</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algn="ctr" defTabSz="914400" rtl="0" eaLnBrk="1" latinLnBrk="0" hangingPunct="1">
                        <a:buClrTx/>
                        <a:buSzTx/>
                        <a:buFontTx/>
                        <a:buNone/>
                      </a:pPr>
                      <a:r>
                        <a:rPr lang="en-US" sz="1200" b="1" kern="1200">
                          <a:solidFill>
                            <a:srgbClr val="002060"/>
                          </a:solidFill>
                          <a:latin typeface="+mj-ea"/>
                          <a:ea typeface="+mj-ea"/>
                          <a:cs typeface="+mn-cs"/>
                        </a:rPr>
                        <a:t>-</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algn="ctr" defTabSz="914400" rtl="0" eaLnBrk="1" latinLnBrk="0" hangingPunct="1">
                        <a:buClrTx/>
                        <a:buSzTx/>
                        <a:buFontTx/>
                        <a:buNone/>
                      </a:pPr>
                      <a:r>
                        <a:rPr lang="en-US" sz="1200" b="1" kern="1200">
                          <a:solidFill>
                            <a:srgbClr val="002060"/>
                          </a:solidFill>
                          <a:latin typeface="+mj-ea"/>
                          <a:ea typeface="+mj-ea"/>
                          <a:cs typeface="+mn-cs"/>
                        </a:rPr>
                        <a:t>-</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algn="ctr" defTabSz="914400" rtl="0" eaLnBrk="1" latinLnBrk="0" hangingPunct="1">
                        <a:buClrTx/>
                        <a:buSzTx/>
                        <a:buFontTx/>
                        <a:buNone/>
                      </a:pPr>
                      <a:r>
                        <a:rPr lang="en-US" sz="1200" b="1" kern="1200">
                          <a:solidFill>
                            <a:srgbClr val="002060"/>
                          </a:solidFill>
                          <a:latin typeface="+mj-ea"/>
                          <a:ea typeface="+mj-ea"/>
                          <a:cs typeface="+mn-cs"/>
                        </a:rPr>
                        <a:t>-</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algn="ctr" defTabSz="914400" rtl="0" eaLnBrk="1" latinLnBrk="0" hangingPunct="1">
                        <a:buClrTx/>
                        <a:buSzTx/>
                        <a:buFontTx/>
                        <a:buNone/>
                      </a:pPr>
                      <a:r>
                        <a:rPr lang="en-US" sz="1200" b="1" kern="1200">
                          <a:solidFill>
                            <a:srgbClr val="002060"/>
                          </a:solidFill>
                          <a:latin typeface="+mj-ea"/>
                          <a:ea typeface="+mj-ea"/>
                          <a:cs typeface="+mn-cs"/>
                        </a:rPr>
                        <a:t>-</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ym typeface="+mn-ea"/>
              </a:rPr>
              <a:t>一、办学条件与资源</a:t>
            </a:r>
            <a:br>
              <a:rPr lang="zh-CN" altLang="en-US"/>
            </a:br>
            <a:endParaRPr lang="zh-CN" altLang="en-US"/>
          </a:p>
        </p:txBody>
      </p:sp>
      <p:sp>
        <p:nvSpPr>
          <p:cNvPr id="5" name="文本框 4"/>
          <p:cNvSpPr txBox="1"/>
          <p:nvPr/>
        </p:nvSpPr>
        <p:spPr>
          <a:xfrm>
            <a:off x="628173" y="854869"/>
            <a:ext cx="2593676" cy="368300"/>
          </a:xfrm>
          <a:prstGeom prst="rect">
            <a:avLst/>
          </a:prstGeom>
          <a:noFill/>
        </p:spPr>
        <p:txBody>
          <a:bodyPr wrap="square" rtlCol="0">
            <a:spAutoFit/>
          </a:bodyPr>
          <a:lstStyle>
            <a:defPPr>
              <a:defRPr lang="zh-CN"/>
            </a:defPPr>
            <a:lvl1pPr>
              <a:defRPr sz="2400" b="1">
                <a:solidFill>
                  <a:srgbClr val="002060"/>
                </a:solidFill>
                <a:latin typeface="+mj-ea"/>
                <a:ea typeface="+mj-ea"/>
              </a:defRPr>
            </a:lvl1pPr>
          </a:lstStyle>
          <a:p>
            <a:r>
              <a:rPr lang="en-US" altLang="zh-CN" sz="1800" dirty="0"/>
              <a:t>4.</a:t>
            </a:r>
            <a:r>
              <a:rPr lang="zh-CN" altLang="en-US" sz="1800" dirty="0"/>
              <a:t>科研成果（</a:t>
            </a:r>
            <a:r>
              <a:rPr lang="en-US" altLang="zh-CN" sz="1800" dirty="0">
                <a:solidFill>
                  <a:srgbClr val="C00000"/>
                </a:solidFill>
              </a:rPr>
              <a:t>14</a:t>
            </a:r>
            <a:r>
              <a:rPr lang="zh-CN" altLang="en-US" sz="1800" dirty="0">
                <a:solidFill>
                  <a:srgbClr val="C00000"/>
                </a:solidFill>
              </a:rPr>
              <a:t>分）</a:t>
            </a:r>
          </a:p>
        </p:txBody>
      </p:sp>
      <p:graphicFrame>
        <p:nvGraphicFramePr>
          <p:cNvPr id="4" name="表格 3"/>
          <p:cNvGraphicFramePr/>
          <p:nvPr>
            <p:custDataLst>
              <p:tags r:id="rId1"/>
            </p:custDataLst>
          </p:nvPr>
        </p:nvGraphicFramePr>
        <p:xfrm>
          <a:off x="153668" y="1238817"/>
          <a:ext cx="8824595" cy="3479165"/>
        </p:xfrm>
        <a:graphic>
          <a:graphicData uri="http://schemas.openxmlformats.org/drawingml/2006/table">
            <a:tbl>
              <a:tblPr firstRow="1" bandRow="1">
                <a:tableStyleId>{5C22544A-7EE6-4342-B048-85BDC9FD1C3A}</a:tableStyleId>
              </a:tblPr>
              <a:tblGrid>
                <a:gridCol w="2266315">
                  <a:extLst>
                    <a:ext uri="{9D8B030D-6E8A-4147-A177-3AD203B41FA5}">
                      <a16:colId xmlns:a16="http://schemas.microsoft.com/office/drawing/2014/main" val="20000"/>
                    </a:ext>
                  </a:extLst>
                </a:gridCol>
                <a:gridCol w="628015">
                  <a:extLst>
                    <a:ext uri="{9D8B030D-6E8A-4147-A177-3AD203B41FA5}">
                      <a16:colId xmlns:a16="http://schemas.microsoft.com/office/drawing/2014/main" val="20001"/>
                    </a:ext>
                  </a:extLst>
                </a:gridCol>
                <a:gridCol w="417830">
                  <a:extLst>
                    <a:ext uri="{9D8B030D-6E8A-4147-A177-3AD203B41FA5}">
                      <a16:colId xmlns:a16="http://schemas.microsoft.com/office/drawing/2014/main" val="20002"/>
                    </a:ext>
                  </a:extLst>
                </a:gridCol>
                <a:gridCol w="393700">
                  <a:extLst>
                    <a:ext uri="{9D8B030D-6E8A-4147-A177-3AD203B41FA5}">
                      <a16:colId xmlns:a16="http://schemas.microsoft.com/office/drawing/2014/main" val="20003"/>
                    </a:ext>
                  </a:extLst>
                </a:gridCol>
                <a:gridCol w="465455">
                  <a:extLst>
                    <a:ext uri="{9D8B030D-6E8A-4147-A177-3AD203B41FA5}">
                      <a16:colId xmlns:a16="http://schemas.microsoft.com/office/drawing/2014/main" val="20004"/>
                    </a:ext>
                  </a:extLst>
                </a:gridCol>
                <a:gridCol w="465455">
                  <a:extLst>
                    <a:ext uri="{9D8B030D-6E8A-4147-A177-3AD203B41FA5}">
                      <a16:colId xmlns:a16="http://schemas.microsoft.com/office/drawing/2014/main" val="20005"/>
                    </a:ext>
                  </a:extLst>
                </a:gridCol>
                <a:gridCol w="464820">
                  <a:extLst>
                    <a:ext uri="{9D8B030D-6E8A-4147-A177-3AD203B41FA5}">
                      <a16:colId xmlns:a16="http://schemas.microsoft.com/office/drawing/2014/main" val="20006"/>
                    </a:ext>
                  </a:extLst>
                </a:gridCol>
                <a:gridCol w="465455">
                  <a:extLst>
                    <a:ext uri="{9D8B030D-6E8A-4147-A177-3AD203B41FA5}">
                      <a16:colId xmlns:a16="http://schemas.microsoft.com/office/drawing/2014/main" val="20007"/>
                    </a:ext>
                  </a:extLst>
                </a:gridCol>
                <a:gridCol w="465455">
                  <a:extLst>
                    <a:ext uri="{9D8B030D-6E8A-4147-A177-3AD203B41FA5}">
                      <a16:colId xmlns:a16="http://schemas.microsoft.com/office/drawing/2014/main" val="20008"/>
                    </a:ext>
                  </a:extLst>
                </a:gridCol>
                <a:gridCol w="465455">
                  <a:extLst>
                    <a:ext uri="{9D8B030D-6E8A-4147-A177-3AD203B41FA5}">
                      <a16:colId xmlns:a16="http://schemas.microsoft.com/office/drawing/2014/main" val="20009"/>
                    </a:ext>
                  </a:extLst>
                </a:gridCol>
                <a:gridCol w="464820">
                  <a:extLst>
                    <a:ext uri="{9D8B030D-6E8A-4147-A177-3AD203B41FA5}">
                      <a16:colId xmlns:a16="http://schemas.microsoft.com/office/drawing/2014/main" val="20010"/>
                    </a:ext>
                  </a:extLst>
                </a:gridCol>
                <a:gridCol w="466090">
                  <a:extLst>
                    <a:ext uri="{9D8B030D-6E8A-4147-A177-3AD203B41FA5}">
                      <a16:colId xmlns:a16="http://schemas.microsoft.com/office/drawing/2014/main" val="20011"/>
                    </a:ext>
                  </a:extLst>
                </a:gridCol>
                <a:gridCol w="464820">
                  <a:extLst>
                    <a:ext uri="{9D8B030D-6E8A-4147-A177-3AD203B41FA5}">
                      <a16:colId xmlns:a16="http://schemas.microsoft.com/office/drawing/2014/main" val="20012"/>
                    </a:ext>
                  </a:extLst>
                </a:gridCol>
                <a:gridCol w="464820">
                  <a:extLst>
                    <a:ext uri="{9D8B030D-6E8A-4147-A177-3AD203B41FA5}">
                      <a16:colId xmlns:a16="http://schemas.microsoft.com/office/drawing/2014/main" val="20013"/>
                    </a:ext>
                  </a:extLst>
                </a:gridCol>
                <a:gridCol w="466090">
                  <a:extLst>
                    <a:ext uri="{9D8B030D-6E8A-4147-A177-3AD203B41FA5}">
                      <a16:colId xmlns:a16="http://schemas.microsoft.com/office/drawing/2014/main" val="20014"/>
                    </a:ext>
                  </a:extLst>
                </a:gridCol>
              </a:tblGrid>
              <a:tr h="626745">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三级指标</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部门</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细目分值</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采集单位</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标准值</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目标值</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电子专业数6</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通信专业数9</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机械专业书4</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经管专业数5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中德专</a:t>
                      </a:r>
                      <a:r>
                        <a:rPr lang="en-US" sz="1200" b="1" kern="1200" dirty="0">
                          <a:solidFill>
                            <a:srgbClr val="002060"/>
                          </a:solidFill>
                          <a:latin typeface="+mj-ea"/>
                          <a:ea typeface="+mj-ea"/>
                          <a:cs typeface="+mn-cs"/>
                        </a:rPr>
                        <a:t>业数5</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设艺</a:t>
                      </a:r>
                      <a:r>
                        <a:rPr lang="en-US" sz="1200" b="1" kern="1200" dirty="0">
                          <a:solidFill>
                            <a:srgbClr val="002060"/>
                          </a:solidFill>
                          <a:latin typeface="+mj-ea"/>
                          <a:ea typeface="+mj-ea"/>
                          <a:cs typeface="+mn-cs"/>
                        </a:rPr>
                        <a:t>专业数5</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外语专业数2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dirty="0">
                          <a:solidFill>
                            <a:srgbClr val="002060"/>
                          </a:solidFill>
                          <a:latin typeface="+mj-ea"/>
                          <a:ea typeface="+mj-ea"/>
                        </a:rPr>
                        <a:t>基础语数体</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dirty="0">
                          <a:solidFill>
                            <a:srgbClr val="002060"/>
                          </a:solidFill>
                          <a:latin typeface="+mj-ea"/>
                          <a:ea typeface="+mj-ea"/>
                        </a:rPr>
                        <a:t>马院</a:t>
                      </a:r>
                    </a:p>
                    <a:p>
                      <a:pPr indent="0" algn="ctr">
                        <a:buNone/>
                      </a:pPr>
                      <a:r>
                        <a:rPr lang="zh-CN" sz="1200" b="1" dirty="0">
                          <a:solidFill>
                            <a:srgbClr val="002060"/>
                          </a:solidFill>
                          <a:latin typeface="+mj-ea"/>
                          <a:ea typeface="+mj-ea"/>
                        </a:rPr>
                        <a:t>基础、概论</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40030">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横向技术服务到款额（万元）</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科研处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小数</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zh-CN" altLang="en-US" sz="1200" b="1">
                          <a:solidFill>
                            <a:srgbClr val="002060"/>
                          </a:solidFill>
                          <a:latin typeface="+mj-ea"/>
                          <a:ea typeface="+mj-ea"/>
                        </a:rPr>
                        <a:t>500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zh-CN" altLang="en-US" sz="1200" b="1">
                          <a:solidFill>
                            <a:srgbClr val="002060"/>
                          </a:solidFill>
                          <a:latin typeface="+mj-ea"/>
                          <a:ea typeface="+mj-ea"/>
                        </a:rPr>
                        <a:t>500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zh-CN" altLang="en-US" sz="1200" b="1">
                          <a:solidFill>
                            <a:srgbClr val="002060"/>
                          </a:solidFill>
                          <a:latin typeface="+mj-ea"/>
                          <a:ea typeface="+mj-ea"/>
                        </a:rPr>
                        <a:t>70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zh-CN" altLang="en-US" sz="1200" b="1">
                          <a:solidFill>
                            <a:srgbClr val="002060"/>
                          </a:solidFill>
                          <a:latin typeface="+mj-ea"/>
                          <a:ea typeface="+mj-ea"/>
                        </a:rPr>
                        <a:t>130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zh-CN" altLang="en-US" sz="1200" b="1">
                          <a:solidFill>
                            <a:srgbClr val="002060"/>
                          </a:solidFill>
                          <a:latin typeface="+mj-ea"/>
                          <a:ea typeface="+mj-ea"/>
                        </a:rPr>
                        <a:t>90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zh-CN" altLang="en-US" sz="1200" b="1">
                          <a:solidFill>
                            <a:srgbClr val="002060"/>
                          </a:solidFill>
                          <a:latin typeface="+mj-ea"/>
                          <a:ea typeface="+mj-ea"/>
                        </a:rPr>
                        <a:t>70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zh-CN" altLang="en-US" sz="1200" b="1">
                          <a:solidFill>
                            <a:srgbClr val="002060"/>
                          </a:solidFill>
                          <a:latin typeface="+mj-ea"/>
                          <a:ea typeface="+mj-ea"/>
                        </a:rPr>
                        <a:t>60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zh-CN" altLang="en-US" sz="1200" b="1">
                          <a:solidFill>
                            <a:srgbClr val="002060"/>
                          </a:solidFill>
                          <a:latin typeface="+mj-ea"/>
                          <a:ea typeface="+mj-ea"/>
                        </a:rPr>
                        <a:t>60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zh-CN" altLang="en-US" sz="1200" b="1">
                          <a:solidFill>
                            <a:srgbClr val="002060"/>
                          </a:solidFill>
                          <a:latin typeface="+mj-ea"/>
                          <a:ea typeface="+mj-ea"/>
                        </a:rPr>
                        <a:t>20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zh-CN" altLang="en-US" sz="1200" b="1">
                          <a:solidFill>
                            <a:srgbClr val="002060"/>
                          </a:solidFill>
                          <a:latin typeface="+mj-ea"/>
                          <a:ea typeface="+mj-ea"/>
                        </a:rPr>
                        <a:t>-</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zh-CN" altLang="en-US" sz="1200" b="1">
                          <a:solidFill>
                            <a:srgbClr val="002060"/>
                          </a:solidFill>
                          <a:latin typeface="+mj-ea"/>
                          <a:ea typeface="+mj-ea"/>
                        </a:rPr>
                        <a:t>-</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40030">
                <a:tc>
                  <a:txBody>
                    <a:bodyPr/>
                    <a:lstStyle/>
                    <a:p>
                      <a:pPr marL="0" indent="0" algn="ctr" defTabSz="914400" rtl="0" eaLnBrk="1" latinLnBrk="0" hangingPunct="1">
                        <a:buNone/>
                      </a:pPr>
                      <a:r>
                        <a:rPr lang="zh-CN" altLang="en-US" sz="1200" b="1" kern="1200">
                          <a:solidFill>
                            <a:srgbClr val="002060"/>
                          </a:solidFill>
                          <a:latin typeface="+mj-ea"/>
                          <a:ea typeface="+mj-ea"/>
                          <a:cs typeface="+mn-cs"/>
                        </a:rPr>
                        <a:t>其中：技术交易到款额（万元）</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科研处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0.5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小数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zh-CN" altLang="en-US" sz="1200" b="1">
                          <a:solidFill>
                            <a:srgbClr val="002060"/>
                          </a:solidFill>
                          <a:latin typeface="+mj-ea"/>
                          <a:ea typeface="+mj-ea"/>
                        </a:rPr>
                        <a:t>70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zh-CN" altLang="en-US" sz="1200" b="1">
                          <a:solidFill>
                            <a:srgbClr val="002060"/>
                          </a:solidFill>
                          <a:latin typeface="+mj-ea"/>
                          <a:ea typeface="+mj-ea"/>
                        </a:rPr>
                        <a:t>70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zh-CN" altLang="en-US" sz="1200" b="1">
                          <a:solidFill>
                            <a:srgbClr val="002060"/>
                          </a:solidFill>
                          <a:latin typeface="+mj-ea"/>
                          <a:ea typeface="+mj-ea"/>
                        </a:rPr>
                        <a:t>13</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zh-CN" altLang="en-US" sz="1200" b="1">
                          <a:solidFill>
                            <a:srgbClr val="002060"/>
                          </a:solidFill>
                          <a:latin typeface="+mj-ea"/>
                          <a:ea typeface="+mj-ea"/>
                        </a:rPr>
                        <a:t>19</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zh-CN" altLang="en-US" sz="1200" b="1">
                          <a:solidFill>
                            <a:srgbClr val="002060"/>
                          </a:solidFill>
                          <a:latin typeface="+mj-ea"/>
                          <a:ea typeface="+mj-ea"/>
                        </a:rPr>
                        <a:t>15</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zh-CN" altLang="en-US" sz="1200" b="1">
                          <a:solidFill>
                            <a:srgbClr val="002060"/>
                          </a:solidFill>
                          <a:latin typeface="+mj-ea"/>
                          <a:ea typeface="+mj-ea"/>
                        </a:rPr>
                        <a:t>3</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zh-CN" altLang="en-US" sz="1200" b="1">
                          <a:solidFill>
                            <a:srgbClr val="002060"/>
                          </a:solidFill>
                          <a:latin typeface="+mj-ea"/>
                          <a:ea typeface="+mj-ea"/>
                        </a:rPr>
                        <a:t>14</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zh-CN" altLang="en-US" sz="1200" b="1">
                          <a:solidFill>
                            <a:srgbClr val="002060"/>
                          </a:solidFill>
                          <a:latin typeface="+mj-ea"/>
                          <a:ea typeface="+mj-ea"/>
                        </a:rPr>
                        <a:t>6</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zh-CN" altLang="en-US" sz="1200" b="1">
                          <a:solidFill>
                            <a:srgbClr val="002060"/>
                          </a:solidFill>
                          <a:latin typeface="+mj-ea"/>
                          <a:ea typeface="+mj-ea"/>
                        </a:rPr>
                        <a:t>-</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zh-CN" altLang="en-US" sz="1200" b="1">
                          <a:solidFill>
                            <a:srgbClr val="002060"/>
                          </a:solidFill>
                          <a:latin typeface="+mj-ea"/>
                          <a:ea typeface="+mj-ea"/>
                        </a:rPr>
                        <a:t>-</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zh-CN" altLang="en-US" sz="1200" b="1">
                          <a:solidFill>
                            <a:srgbClr val="002060"/>
                          </a:solidFill>
                          <a:latin typeface="+mj-ea"/>
                          <a:ea typeface="+mj-ea"/>
                        </a:rPr>
                        <a:t>-</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33705">
                <a:tc>
                  <a:txBody>
                    <a:bodyPr/>
                    <a:lstStyle/>
                    <a:p>
                      <a:pPr marL="0" indent="0" algn="ctr" defTabSz="914400" rtl="0" eaLnBrk="1" latinLnBrk="0" hangingPunct="1">
                        <a:buNone/>
                      </a:pPr>
                      <a:r>
                        <a:rPr lang="zh-CN" altLang="en-US" sz="1200" b="1" kern="1200">
                          <a:solidFill>
                            <a:srgbClr val="002060"/>
                          </a:solidFill>
                          <a:latin typeface="+mj-ea"/>
                          <a:ea typeface="+mj-ea"/>
                          <a:cs typeface="+mn-cs"/>
                        </a:rPr>
                        <a:t>        其中：转化科技成果合同金额（万元）      </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科研处</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0.5 </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a:solidFill>
                            <a:srgbClr val="002060"/>
                          </a:solidFill>
                          <a:latin typeface="+mj-ea"/>
                          <a:ea typeface="+mj-ea"/>
                          <a:sym typeface="+mn-ea"/>
                        </a:rPr>
                        <a:t>小数</a:t>
                      </a:r>
                      <a:endParaRPr lang="zh-CN"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10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10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1.3</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1.4</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4.4</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0.3</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1.1</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1.5</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33070">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横向技术服务产生的经济效益（万元）</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科研处</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1.0 </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小数</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1300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1300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180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340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230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180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170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150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50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40030">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横向课题立项数（个）</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科研处</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1.0 </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35</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35</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5</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10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6</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5</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3</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4</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2</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40030">
                <a:tc>
                  <a:txBody>
                    <a:bodyPr/>
                    <a:lstStyle/>
                    <a:p>
                      <a:pPr marL="0" indent="0" algn="ctr" defTabSz="914400" rtl="0" eaLnBrk="1" latinLnBrk="0" hangingPunct="1">
                        <a:buNone/>
                      </a:pPr>
                      <a:r>
                        <a:rPr lang="zh-CN" altLang="en-US" sz="1200" b="1" kern="1200">
                          <a:solidFill>
                            <a:srgbClr val="002060"/>
                          </a:solidFill>
                          <a:latin typeface="+mj-ea"/>
                          <a:ea typeface="+mj-ea"/>
                          <a:cs typeface="+mn-cs"/>
                        </a:rPr>
                        <a:t>其中：转化科技成果合同数（本）</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科研处</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0.5 </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a:solidFill>
                            <a:srgbClr val="002060"/>
                          </a:solidFill>
                          <a:latin typeface="+mj-ea"/>
                          <a:ea typeface="+mj-ea"/>
                          <a:sym typeface="+mn-ea"/>
                        </a:rPr>
                        <a:t>整数</a:t>
                      </a:r>
                      <a:endParaRPr lang="zh-CN"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10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10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1</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1</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4</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1</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1</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2</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33070">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承担企业委托科研项目的专任教师数（作为项目负责人）（人）</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科研处</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0.5 </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100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100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14</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29</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17</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14</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9</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11</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6</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592455">
                <a:tc>
                  <a:txBody>
                    <a:bodyPr/>
                    <a:lstStyle/>
                    <a:p>
                      <a:pPr indent="0">
                        <a:buNone/>
                      </a:pPr>
                      <a:r>
                        <a:rPr lang="zh-CN" altLang="en-US" sz="1200" b="1" dirty="0">
                          <a:solidFill>
                            <a:srgbClr val="002060"/>
                          </a:solidFill>
                          <a:latin typeface="+mj-ea"/>
                          <a:ea typeface="+mj-ea"/>
                        </a:rPr>
                        <a:t>专技人员科研考核合格率（%）（分为科研工作量和纯科研工作量两类统计）</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科研处</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1.5 </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百分比</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70/50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70/50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70/50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70/50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70/50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70/50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70/50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70/50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70/50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a:solidFill>
                            <a:srgbClr val="002060"/>
                          </a:solidFill>
                          <a:latin typeface="+mj-ea"/>
                          <a:ea typeface="+mj-ea"/>
                        </a:rPr>
                        <a:t>70/50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dirty="0">
                          <a:solidFill>
                            <a:srgbClr val="002060"/>
                          </a:solidFill>
                          <a:latin typeface="+mj-ea"/>
                          <a:ea typeface="+mj-ea"/>
                        </a:rPr>
                        <a:t>70/50</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ym typeface="+mn-ea"/>
              </a:rPr>
              <a:t>二、办学质量与水平</a:t>
            </a:r>
          </a:p>
        </p:txBody>
      </p:sp>
      <p:graphicFrame>
        <p:nvGraphicFramePr>
          <p:cNvPr id="4" name="表格 3"/>
          <p:cNvGraphicFramePr/>
          <p:nvPr>
            <p:custDataLst>
              <p:tags r:id="rId1"/>
            </p:custDataLst>
          </p:nvPr>
        </p:nvGraphicFramePr>
        <p:xfrm>
          <a:off x="89502" y="1707654"/>
          <a:ext cx="8478520" cy="2004695"/>
        </p:xfrm>
        <a:graphic>
          <a:graphicData uri="http://schemas.openxmlformats.org/drawingml/2006/table">
            <a:tbl>
              <a:tblPr firstRow="1" bandRow="1">
                <a:tableStyleId>{5C22544A-7EE6-4342-B048-85BDC9FD1C3A}</a:tableStyleId>
              </a:tblPr>
              <a:tblGrid>
                <a:gridCol w="2192655">
                  <a:extLst>
                    <a:ext uri="{9D8B030D-6E8A-4147-A177-3AD203B41FA5}">
                      <a16:colId xmlns:a16="http://schemas.microsoft.com/office/drawing/2014/main" val="20000"/>
                    </a:ext>
                  </a:extLst>
                </a:gridCol>
                <a:gridCol w="611505">
                  <a:extLst>
                    <a:ext uri="{9D8B030D-6E8A-4147-A177-3AD203B41FA5}">
                      <a16:colId xmlns:a16="http://schemas.microsoft.com/office/drawing/2014/main" val="20001"/>
                    </a:ext>
                  </a:extLst>
                </a:gridCol>
                <a:gridCol w="459105">
                  <a:extLst>
                    <a:ext uri="{9D8B030D-6E8A-4147-A177-3AD203B41FA5}">
                      <a16:colId xmlns:a16="http://schemas.microsoft.com/office/drawing/2014/main" val="20002"/>
                    </a:ext>
                  </a:extLst>
                </a:gridCol>
                <a:gridCol w="491490">
                  <a:extLst>
                    <a:ext uri="{9D8B030D-6E8A-4147-A177-3AD203B41FA5}">
                      <a16:colId xmlns:a16="http://schemas.microsoft.com/office/drawing/2014/main" val="20003"/>
                    </a:ext>
                  </a:extLst>
                </a:gridCol>
                <a:gridCol w="472440">
                  <a:extLst>
                    <a:ext uri="{9D8B030D-6E8A-4147-A177-3AD203B41FA5}">
                      <a16:colId xmlns:a16="http://schemas.microsoft.com/office/drawing/2014/main" val="20004"/>
                    </a:ext>
                  </a:extLst>
                </a:gridCol>
                <a:gridCol w="472440">
                  <a:extLst>
                    <a:ext uri="{9D8B030D-6E8A-4147-A177-3AD203B41FA5}">
                      <a16:colId xmlns:a16="http://schemas.microsoft.com/office/drawing/2014/main" val="20005"/>
                    </a:ext>
                  </a:extLst>
                </a:gridCol>
                <a:gridCol w="501650">
                  <a:extLst>
                    <a:ext uri="{9D8B030D-6E8A-4147-A177-3AD203B41FA5}">
                      <a16:colId xmlns:a16="http://schemas.microsoft.com/office/drawing/2014/main" val="20006"/>
                    </a:ext>
                  </a:extLst>
                </a:gridCol>
                <a:gridCol w="442595">
                  <a:extLst>
                    <a:ext uri="{9D8B030D-6E8A-4147-A177-3AD203B41FA5}">
                      <a16:colId xmlns:a16="http://schemas.microsoft.com/office/drawing/2014/main" val="20007"/>
                    </a:ext>
                  </a:extLst>
                </a:gridCol>
                <a:gridCol w="472440">
                  <a:extLst>
                    <a:ext uri="{9D8B030D-6E8A-4147-A177-3AD203B41FA5}">
                      <a16:colId xmlns:a16="http://schemas.microsoft.com/office/drawing/2014/main" val="20008"/>
                    </a:ext>
                  </a:extLst>
                </a:gridCol>
                <a:gridCol w="471805">
                  <a:extLst>
                    <a:ext uri="{9D8B030D-6E8A-4147-A177-3AD203B41FA5}">
                      <a16:colId xmlns:a16="http://schemas.microsoft.com/office/drawing/2014/main" val="20009"/>
                    </a:ext>
                  </a:extLst>
                </a:gridCol>
                <a:gridCol w="472440">
                  <a:extLst>
                    <a:ext uri="{9D8B030D-6E8A-4147-A177-3AD203B41FA5}">
                      <a16:colId xmlns:a16="http://schemas.microsoft.com/office/drawing/2014/main" val="20010"/>
                    </a:ext>
                  </a:extLst>
                </a:gridCol>
                <a:gridCol w="472440">
                  <a:extLst>
                    <a:ext uri="{9D8B030D-6E8A-4147-A177-3AD203B41FA5}">
                      <a16:colId xmlns:a16="http://schemas.microsoft.com/office/drawing/2014/main" val="20011"/>
                    </a:ext>
                  </a:extLst>
                </a:gridCol>
                <a:gridCol w="473075">
                  <a:extLst>
                    <a:ext uri="{9D8B030D-6E8A-4147-A177-3AD203B41FA5}">
                      <a16:colId xmlns:a16="http://schemas.microsoft.com/office/drawing/2014/main" val="20012"/>
                    </a:ext>
                  </a:extLst>
                </a:gridCol>
                <a:gridCol w="472440">
                  <a:extLst>
                    <a:ext uri="{9D8B030D-6E8A-4147-A177-3AD203B41FA5}">
                      <a16:colId xmlns:a16="http://schemas.microsoft.com/office/drawing/2014/main" val="20013"/>
                    </a:ext>
                  </a:extLst>
                </a:gridCol>
              </a:tblGrid>
              <a:tr h="592455">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三级指标</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部门</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err="1">
                          <a:solidFill>
                            <a:srgbClr val="002060"/>
                          </a:solidFill>
                          <a:latin typeface="+mj-ea"/>
                          <a:ea typeface="+mj-ea"/>
                          <a:cs typeface="+mn-cs"/>
                        </a:rPr>
                        <a:t>细目</a:t>
                      </a:r>
                      <a:endParaRPr lang="en-US" sz="1200" b="1" kern="1200" dirty="0">
                        <a:solidFill>
                          <a:srgbClr val="002060"/>
                        </a:solidFill>
                        <a:latin typeface="+mj-ea"/>
                        <a:ea typeface="+mj-ea"/>
                        <a:cs typeface="+mn-cs"/>
                      </a:endParaRPr>
                    </a:p>
                    <a:p>
                      <a:pPr marL="0" indent="0" algn="ctr" defTabSz="914400" rtl="0" eaLnBrk="1" latinLnBrk="0" hangingPunct="1">
                        <a:buNone/>
                      </a:pPr>
                      <a:r>
                        <a:rPr lang="en-US" sz="1200" b="1" kern="1200" dirty="0" err="1">
                          <a:solidFill>
                            <a:srgbClr val="002060"/>
                          </a:solidFill>
                          <a:latin typeface="+mj-ea"/>
                          <a:ea typeface="+mj-ea"/>
                          <a:cs typeface="+mn-cs"/>
                        </a:rPr>
                        <a:t>分值</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采集单位</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标准值</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目标值</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电子专业数6</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通信专业数9</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机械专业书4</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经管专业数5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中德</a:t>
                      </a:r>
                      <a:r>
                        <a:rPr lang="en-US" sz="1200" b="1" kern="1200" dirty="0">
                          <a:solidFill>
                            <a:srgbClr val="002060"/>
                          </a:solidFill>
                          <a:latin typeface="+mj-ea"/>
                          <a:ea typeface="+mj-ea"/>
                          <a:cs typeface="+mn-cs"/>
                        </a:rPr>
                        <a:t>专业数5</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设艺</a:t>
                      </a:r>
                      <a:r>
                        <a:rPr lang="en-US" sz="1200" b="1" kern="1200" dirty="0">
                          <a:solidFill>
                            <a:srgbClr val="002060"/>
                          </a:solidFill>
                          <a:latin typeface="+mj-ea"/>
                          <a:ea typeface="+mj-ea"/>
                          <a:cs typeface="+mn-cs"/>
                        </a:rPr>
                        <a:t>专业数5</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外语专业数2</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基础</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82575">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学院学生职业技能大赛参与率</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学生处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百分比</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50</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50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50</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50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50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50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50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50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50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81940">
                <a:tc>
                  <a:txBody>
                    <a:bodyPr/>
                    <a:lstStyle/>
                    <a:p>
                      <a:pPr marL="0" indent="0" algn="ctr" defTabSz="914400" rtl="0" eaLnBrk="1" latinLnBrk="0" hangingPunct="1">
                        <a:buNone/>
                      </a:pPr>
                      <a:r>
                        <a:rPr lang="zh-CN" altLang="en-US" sz="1200" b="1" kern="1200">
                          <a:solidFill>
                            <a:srgbClr val="002060"/>
                          </a:solidFill>
                          <a:latin typeface="+mj-ea"/>
                          <a:ea typeface="+mj-ea"/>
                          <a:cs typeface="+mn-cs"/>
                        </a:rPr>
                        <a:t>学院学生职业技能大赛项目数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学生处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15</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2</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3</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2</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2</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2</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2</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1</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altLang="en-US" sz="1200" b="1" kern="1200" dirty="0">
                          <a:solidFill>
                            <a:srgbClr val="002060"/>
                          </a:solidFill>
                          <a:latin typeface="+mj-ea"/>
                          <a:ea typeface="+mj-ea"/>
                          <a:cs typeface="+mn-cs"/>
                        </a:rPr>
                        <a:t>1</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82575">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园区违规率</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学生处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百分比</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1</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1</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1</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82575">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考试作弊人次</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学生处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百分比</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0</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0</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82575">
                <a:tc>
                  <a:txBody>
                    <a:bodyPr/>
                    <a:lstStyle/>
                    <a:p>
                      <a:pPr marL="0" indent="0" algn="ctr" defTabSz="914400" rtl="0" eaLnBrk="1" latinLnBrk="0" hangingPunct="1">
                        <a:buNone/>
                      </a:pPr>
                      <a:r>
                        <a:rPr lang="zh-CN" altLang="en-US" sz="1200" b="1" kern="1200">
                          <a:solidFill>
                            <a:srgbClr val="002060"/>
                          </a:solidFill>
                          <a:latin typeface="+mj-ea"/>
                          <a:ea typeface="+mj-ea"/>
                          <a:cs typeface="+mn-cs"/>
                        </a:rPr>
                        <a:t>困难家庭学生资助覆盖率</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学生处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百分比</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100</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100</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5" name="文本框 4"/>
          <p:cNvSpPr txBox="1"/>
          <p:nvPr/>
        </p:nvSpPr>
        <p:spPr>
          <a:xfrm>
            <a:off x="587693" y="1006793"/>
            <a:ext cx="2472140" cy="368300"/>
          </a:xfrm>
          <a:prstGeom prst="rect">
            <a:avLst/>
          </a:prstGeom>
          <a:noFill/>
        </p:spPr>
        <p:txBody>
          <a:bodyPr wrap="square" rtlCol="0">
            <a:spAutoFit/>
          </a:bodyPr>
          <a:lstStyle>
            <a:defPPr>
              <a:defRPr lang="zh-CN"/>
            </a:defPPr>
            <a:lvl1pPr>
              <a:defRPr sz="2400" b="1">
                <a:solidFill>
                  <a:srgbClr val="002060"/>
                </a:solidFill>
                <a:latin typeface="+mj-ea"/>
                <a:ea typeface="+mj-ea"/>
              </a:defRPr>
            </a:lvl1pPr>
          </a:lstStyle>
          <a:p>
            <a:r>
              <a:rPr lang="en-US" altLang="zh-CN" sz="1800" dirty="0"/>
              <a:t>5.</a:t>
            </a:r>
            <a:r>
              <a:rPr lang="zh-CN" altLang="en-US" sz="1800" dirty="0"/>
              <a:t>学生发展</a:t>
            </a:r>
            <a:r>
              <a:rPr lang="zh-CN" altLang="en-US" sz="1800" dirty="0">
                <a:solidFill>
                  <a:srgbClr val="C00000"/>
                </a:solidFill>
              </a:rPr>
              <a:t>（</a:t>
            </a:r>
            <a:r>
              <a:rPr lang="en-US" altLang="zh-CN" sz="1800" dirty="0">
                <a:solidFill>
                  <a:srgbClr val="C00000"/>
                </a:solidFill>
              </a:rPr>
              <a:t>11</a:t>
            </a:r>
            <a:r>
              <a:rPr lang="zh-CN" altLang="en-US" sz="1800" dirty="0">
                <a:solidFill>
                  <a:srgbClr val="C00000"/>
                </a:solidFill>
              </a:rPr>
              <a:t>分）</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p:nvPr>
            <p:custDataLst>
              <p:tags r:id="rId1"/>
            </p:custDataLst>
          </p:nvPr>
        </p:nvGraphicFramePr>
        <p:xfrm>
          <a:off x="359532" y="1707654"/>
          <a:ext cx="8100695" cy="1680210"/>
        </p:xfrm>
        <a:graphic>
          <a:graphicData uri="http://schemas.openxmlformats.org/drawingml/2006/table">
            <a:tbl>
              <a:tblPr firstRow="1" bandRow="1">
                <a:tableStyleId>{5C22544A-7EE6-4342-B048-85BDC9FD1C3A}</a:tableStyleId>
              </a:tblPr>
              <a:tblGrid>
                <a:gridCol w="2160270">
                  <a:extLst>
                    <a:ext uri="{9D8B030D-6E8A-4147-A177-3AD203B41FA5}">
                      <a16:colId xmlns:a16="http://schemas.microsoft.com/office/drawing/2014/main" val="20000"/>
                    </a:ext>
                  </a:extLst>
                </a:gridCol>
                <a:gridCol w="756285">
                  <a:extLst>
                    <a:ext uri="{9D8B030D-6E8A-4147-A177-3AD203B41FA5}">
                      <a16:colId xmlns:a16="http://schemas.microsoft.com/office/drawing/2014/main" val="20001"/>
                    </a:ext>
                  </a:extLst>
                </a:gridCol>
                <a:gridCol w="377825">
                  <a:extLst>
                    <a:ext uri="{9D8B030D-6E8A-4147-A177-3AD203B41FA5}">
                      <a16:colId xmlns:a16="http://schemas.microsoft.com/office/drawing/2014/main" val="20002"/>
                    </a:ext>
                  </a:extLst>
                </a:gridCol>
                <a:gridCol w="504825">
                  <a:extLst>
                    <a:ext uri="{9D8B030D-6E8A-4147-A177-3AD203B41FA5}">
                      <a16:colId xmlns:a16="http://schemas.microsoft.com/office/drawing/2014/main" val="20003"/>
                    </a:ext>
                  </a:extLst>
                </a:gridCol>
                <a:gridCol w="477520">
                  <a:extLst>
                    <a:ext uri="{9D8B030D-6E8A-4147-A177-3AD203B41FA5}">
                      <a16:colId xmlns:a16="http://schemas.microsoft.com/office/drawing/2014/main" val="20004"/>
                    </a:ext>
                  </a:extLst>
                </a:gridCol>
                <a:gridCol w="478155">
                  <a:extLst>
                    <a:ext uri="{9D8B030D-6E8A-4147-A177-3AD203B41FA5}">
                      <a16:colId xmlns:a16="http://schemas.microsoft.com/office/drawing/2014/main" val="20005"/>
                    </a:ext>
                  </a:extLst>
                </a:gridCol>
                <a:gridCol w="478155">
                  <a:extLst>
                    <a:ext uri="{9D8B030D-6E8A-4147-A177-3AD203B41FA5}">
                      <a16:colId xmlns:a16="http://schemas.microsoft.com/office/drawing/2014/main" val="20006"/>
                    </a:ext>
                  </a:extLst>
                </a:gridCol>
                <a:gridCol w="477520">
                  <a:extLst>
                    <a:ext uri="{9D8B030D-6E8A-4147-A177-3AD203B41FA5}">
                      <a16:colId xmlns:a16="http://schemas.microsoft.com/office/drawing/2014/main" val="20007"/>
                    </a:ext>
                  </a:extLst>
                </a:gridCol>
                <a:gridCol w="478155">
                  <a:extLst>
                    <a:ext uri="{9D8B030D-6E8A-4147-A177-3AD203B41FA5}">
                      <a16:colId xmlns:a16="http://schemas.microsoft.com/office/drawing/2014/main" val="20008"/>
                    </a:ext>
                  </a:extLst>
                </a:gridCol>
                <a:gridCol w="478155">
                  <a:extLst>
                    <a:ext uri="{9D8B030D-6E8A-4147-A177-3AD203B41FA5}">
                      <a16:colId xmlns:a16="http://schemas.microsoft.com/office/drawing/2014/main" val="20009"/>
                    </a:ext>
                  </a:extLst>
                </a:gridCol>
                <a:gridCol w="477520">
                  <a:extLst>
                    <a:ext uri="{9D8B030D-6E8A-4147-A177-3AD203B41FA5}">
                      <a16:colId xmlns:a16="http://schemas.microsoft.com/office/drawing/2014/main" val="20010"/>
                    </a:ext>
                  </a:extLst>
                </a:gridCol>
                <a:gridCol w="478155">
                  <a:extLst>
                    <a:ext uri="{9D8B030D-6E8A-4147-A177-3AD203B41FA5}">
                      <a16:colId xmlns:a16="http://schemas.microsoft.com/office/drawing/2014/main" val="20011"/>
                    </a:ext>
                  </a:extLst>
                </a:gridCol>
                <a:gridCol w="478155">
                  <a:extLst>
                    <a:ext uri="{9D8B030D-6E8A-4147-A177-3AD203B41FA5}">
                      <a16:colId xmlns:a16="http://schemas.microsoft.com/office/drawing/2014/main" val="20012"/>
                    </a:ext>
                  </a:extLst>
                </a:gridCol>
              </a:tblGrid>
              <a:tr h="409575">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三级指标</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部门</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细目分值</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err="1">
                          <a:solidFill>
                            <a:srgbClr val="002060"/>
                          </a:solidFill>
                          <a:latin typeface="+mj-ea"/>
                          <a:ea typeface="+mj-ea"/>
                          <a:cs typeface="+mn-cs"/>
                        </a:rPr>
                        <a:t>采集</a:t>
                      </a:r>
                      <a:endParaRPr lang="en-US" sz="1200" b="1" kern="1200" dirty="0">
                        <a:solidFill>
                          <a:srgbClr val="002060"/>
                        </a:solidFill>
                        <a:latin typeface="+mj-ea"/>
                        <a:ea typeface="+mj-ea"/>
                        <a:cs typeface="+mn-cs"/>
                      </a:endParaRPr>
                    </a:p>
                    <a:p>
                      <a:pPr marL="0" indent="0" algn="ctr" defTabSz="914400" rtl="0" eaLnBrk="1" latinLnBrk="0" hangingPunct="1">
                        <a:buNone/>
                      </a:pPr>
                      <a:r>
                        <a:rPr lang="en-US" sz="1200" b="1" kern="1200" dirty="0" err="1">
                          <a:solidFill>
                            <a:srgbClr val="002060"/>
                          </a:solidFill>
                          <a:latin typeface="+mj-ea"/>
                          <a:ea typeface="+mj-ea"/>
                          <a:cs typeface="+mn-cs"/>
                        </a:rPr>
                        <a:t>单位</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标准值</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目标值</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电子专业数6</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通信专业数9</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机械专业书4</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经管专业数5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中德</a:t>
                      </a:r>
                      <a:r>
                        <a:rPr lang="en-US" sz="1200" b="1" kern="1200" dirty="0">
                          <a:solidFill>
                            <a:srgbClr val="002060"/>
                          </a:solidFill>
                          <a:latin typeface="+mj-ea"/>
                          <a:ea typeface="+mj-ea"/>
                          <a:cs typeface="+mn-cs"/>
                        </a:rPr>
                        <a:t>专业数5</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设艺</a:t>
                      </a:r>
                      <a:r>
                        <a:rPr lang="en-US" sz="1200" b="1" kern="1200" dirty="0">
                          <a:solidFill>
                            <a:srgbClr val="002060"/>
                          </a:solidFill>
                          <a:latin typeface="+mj-ea"/>
                          <a:ea typeface="+mj-ea"/>
                          <a:cs typeface="+mn-cs"/>
                        </a:rPr>
                        <a:t>专业数5</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外语专业数2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54635">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新生参与心理普测覆盖率</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学生处</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 </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百分比</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100</a:t>
                      </a:r>
                      <a:endParaRPr lang="en-US" altLang="en-US" sz="1200" b="1" kern="1200" dirty="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53365">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易班注册完成率</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学生处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百分比</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54635">
                <a:tc>
                  <a:txBody>
                    <a:bodyPr/>
                    <a:lstStyle/>
                    <a:p>
                      <a:pPr marL="0" indent="0" algn="ctr" defTabSz="914400" rtl="0" eaLnBrk="1" latinLnBrk="0" hangingPunct="1">
                        <a:buNone/>
                      </a:pPr>
                      <a:r>
                        <a:rPr lang="zh-CN" altLang="en-US" sz="1200" b="1" kern="1200">
                          <a:solidFill>
                            <a:srgbClr val="002060"/>
                          </a:solidFill>
                          <a:latin typeface="+mj-ea"/>
                          <a:ea typeface="+mj-ea"/>
                          <a:cs typeface="+mn-cs"/>
                        </a:rPr>
                        <a:t>学生职业生涯规划制定率</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学生处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百分比</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53365">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第二课堂达标率（团委统计）</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学生处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百分比</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54635">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月度主题教育覆盖率</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学生处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百分比</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95</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5" name="文本框 4"/>
          <p:cNvSpPr txBox="1"/>
          <p:nvPr/>
        </p:nvSpPr>
        <p:spPr>
          <a:xfrm>
            <a:off x="587693" y="1006793"/>
            <a:ext cx="2472140" cy="368300"/>
          </a:xfrm>
          <a:prstGeom prst="rect">
            <a:avLst/>
          </a:prstGeom>
          <a:noFill/>
        </p:spPr>
        <p:txBody>
          <a:bodyPr wrap="square" rtlCol="0">
            <a:spAutoFit/>
          </a:bodyPr>
          <a:lstStyle>
            <a:defPPr>
              <a:defRPr lang="zh-CN"/>
            </a:defPPr>
            <a:lvl1pPr>
              <a:defRPr sz="2400" b="1">
                <a:solidFill>
                  <a:srgbClr val="002060"/>
                </a:solidFill>
                <a:latin typeface="+mj-ea"/>
                <a:ea typeface="+mj-ea"/>
              </a:defRPr>
            </a:lvl1pPr>
          </a:lstStyle>
          <a:p>
            <a:r>
              <a:rPr lang="en-US" altLang="zh-CN" sz="1800" dirty="0"/>
              <a:t>5.</a:t>
            </a:r>
            <a:r>
              <a:rPr lang="zh-CN" altLang="en-US" sz="1800" dirty="0"/>
              <a:t>学生发展</a:t>
            </a:r>
            <a:r>
              <a:rPr lang="zh-CN" altLang="en-US" sz="1800" dirty="0">
                <a:solidFill>
                  <a:srgbClr val="C00000"/>
                </a:solidFill>
              </a:rPr>
              <a:t>（</a:t>
            </a:r>
            <a:r>
              <a:rPr lang="en-US" altLang="zh-CN" sz="1800" dirty="0">
                <a:solidFill>
                  <a:srgbClr val="C00000"/>
                </a:solidFill>
              </a:rPr>
              <a:t>11</a:t>
            </a:r>
            <a:r>
              <a:rPr lang="zh-CN" altLang="en-US" sz="1800" dirty="0">
                <a:solidFill>
                  <a:srgbClr val="C00000"/>
                </a:solidFill>
              </a:rPr>
              <a:t>分）</a:t>
            </a:r>
          </a:p>
        </p:txBody>
      </p:sp>
      <p:sp>
        <p:nvSpPr>
          <p:cNvPr id="6" name="标题 1"/>
          <p:cNvSpPr>
            <a:spLocks noGrp="1"/>
          </p:cNvSpPr>
          <p:nvPr>
            <p:ph type="title"/>
          </p:nvPr>
        </p:nvSpPr>
        <p:spPr>
          <a:xfrm>
            <a:off x="457200" y="228600"/>
            <a:ext cx="7239000" cy="571500"/>
          </a:xfrm>
        </p:spPr>
        <p:txBody>
          <a:bodyPr/>
          <a:lstStyle/>
          <a:p>
            <a:r>
              <a:rPr lang="zh-CN" altLang="en-US" dirty="0">
                <a:sym typeface="+mn-ea"/>
              </a:rPr>
              <a:t>二、办学质量与水平</a:t>
            </a:r>
          </a:p>
        </p:txBody>
      </p:sp>
    </p:spTree>
  </p:cSld>
  <p:clrMapOvr>
    <a:masterClrMapping/>
  </p:clrMapOvr>
  <mc:AlternateContent xmlns:mc="http://schemas.openxmlformats.org/markup-compatibility/2006" xmlns:p14="http://schemas.microsoft.com/office/powerpoint/2010/main">
    <mc:Choice Requires="p14">
      <p:transition p14:dur="0" advClick="0" advTm="5000"/>
    </mc:Choice>
    <mc:Fallback xmlns="">
      <p:transition advClick="0" advTm="5000"/>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ym typeface="+mn-ea"/>
              </a:rPr>
              <a:t>二、办学质量与水平</a:t>
            </a:r>
            <a:endParaRPr lang="zh-CN" altLang="en-US"/>
          </a:p>
        </p:txBody>
      </p:sp>
      <p:graphicFrame>
        <p:nvGraphicFramePr>
          <p:cNvPr id="4" name="表格 3"/>
          <p:cNvGraphicFramePr/>
          <p:nvPr>
            <p:custDataLst>
              <p:tags r:id="rId1"/>
            </p:custDataLst>
          </p:nvPr>
        </p:nvGraphicFramePr>
        <p:xfrm>
          <a:off x="-1573" y="1437624"/>
          <a:ext cx="9145270" cy="1978660"/>
        </p:xfrm>
        <a:graphic>
          <a:graphicData uri="http://schemas.openxmlformats.org/drawingml/2006/table">
            <a:tbl>
              <a:tblPr firstRow="1" bandRow="1">
                <a:tableStyleId>{5C22544A-7EE6-4342-B048-85BDC9FD1C3A}</a:tableStyleId>
              </a:tblPr>
              <a:tblGrid>
                <a:gridCol w="2038350">
                  <a:extLst>
                    <a:ext uri="{9D8B030D-6E8A-4147-A177-3AD203B41FA5}">
                      <a16:colId xmlns:a16="http://schemas.microsoft.com/office/drawing/2014/main" val="20000"/>
                    </a:ext>
                  </a:extLst>
                </a:gridCol>
                <a:gridCol w="661035">
                  <a:extLst>
                    <a:ext uri="{9D8B030D-6E8A-4147-A177-3AD203B41FA5}">
                      <a16:colId xmlns:a16="http://schemas.microsoft.com/office/drawing/2014/main" val="20001"/>
                    </a:ext>
                  </a:extLst>
                </a:gridCol>
                <a:gridCol w="385445">
                  <a:extLst>
                    <a:ext uri="{9D8B030D-6E8A-4147-A177-3AD203B41FA5}">
                      <a16:colId xmlns:a16="http://schemas.microsoft.com/office/drawing/2014/main" val="20002"/>
                    </a:ext>
                  </a:extLst>
                </a:gridCol>
                <a:gridCol w="386080">
                  <a:extLst>
                    <a:ext uri="{9D8B030D-6E8A-4147-A177-3AD203B41FA5}">
                      <a16:colId xmlns:a16="http://schemas.microsoft.com/office/drawing/2014/main" val="20003"/>
                    </a:ext>
                  </a:extLst>
                </a:gridCol>
                <a:gridCol w="551180">
                  <a:extLst>
                    <a:ext uri="{9D8B030D-6E8A-4147-A177-3AD203B41FA5}">
                      <a16:colId xmlns:a16="http://schemas.microsoft.com/office/drawing/2014/main" val="20004"/>
                    </a:ext>
                  </a:extLst>
                </a:gridCol>
                <a:gridCol w="565785">
                  <a:extLst>
                    <a:ext uri="{9D8B030D-6E8A-4147-A177-3AD203B41FA5}">
                      <a16:colId xmlns:a16="http://schemas.microsoft.com/office/drawing/2014/main" val="20005"/>
                    </a:ext>
                  </a:extLst>
                </a:gridCol>
                <a:gridCol w="455295">
                  <a:extLst>
                    <a:ext uri="{9D8B030D-6E8A-4147-A177-3AD203B41FA5}">
                      <a16:colId xmlns:a16="http://schemas.microsoft.com/office/drawing/2014/main" val="20006"/>
                    </a:ext>
                  </a:extLst>
                </a:gridCol>
                <a:gridCol w="455930">
                  <a:extLst>
                    <a:ext uri="{9D8B030D-6E8A-4147-A177-3AD203B41FA5}">
                      <a16:colId xmlns:a16="http://schemas.microsoft.com/office/drawing/2014/main" val="20007"/>
                    </a:ext>
                  </a:extLst>
                </a:gridCol>
                <a:gridCol w="455930">
                  <a:extLst>
                    <a:ext uri="{9D8B030D-6E8A-4147-A177-3AD203B41FA5}">
                      <a16:colId xmlns:a16="http://schemas.microsoft.com/office/drawing/2014/main" val="20008"/>
                    </a:ext>
                  </a:extLst>
                </a:gridCol>
                <a:gridCol w="455930">
                  <a:extLst>
                    <a:ext uri="{9D8B030D-6E8A-4147-A177-3AD203B41FA5}">
                      <a16:colId xmlns:a16="http://schemas.microsoft.com/office/drawing/2014/main" val="20009"/>
                    </a:ext>
                  </a:extLst>
                </a:gridCol>
                <a:gridCol w="455295">
                  <a:extLst>
                    <a:ext uri="{9D8B030D-6E8A-4147-A177-3AD203B41FA5}">
                      <a16:colId xmlns:a16="http://schemas.microsoft.com/office/drawing/2014/main" val="20010"/>
                    </a:ext>
                  </a:extLst>
                </a:gridCol>
                <a:gridCol w="456565">
                  <a:extLst>
                    <a:ext uri="{9D8B030D-6E8A-4147-A177-3AD203B41FA5}">
                      <a16:colId xmlns:a16="http://schemas.microsoft.com/office/drawing/2014/main" val="20011"/>
                    </a:ext>
                  </a:extLst>
                </a:gridCol>
                <a:gridCol w="455930">
                  <a:extLst>
                    <a:ext uri="{9D8B030D-6E8A-4147-A177-3AD203B41FA5}">
                      <a16:colId xmlns:a16="http://schemas.microsoft.com/office/drawing/2014/main" val="20012"/>
                    </a:ext>
                  </a:extLst>
                </a:gridCol>
                <a:gridCol w="454660">
                  <a:extLst>
                    <a:ext uri="{9D8B030D-6E8A-4147-A177-3AD203B41FA5}">
                      <a16:colId xmlns:a16="http://schemas.microsoft.com/office/drawing/2014/main" val="20013"/>
                    </a:ext>
                  </a:extLst>
                </a:gridCol>
                <a:gridCol w="390525">
                  <a:extLst>
                    <a:ext uri="{9D8B030D-6E8A-4147-A177-3AD203B41FA5}">
                      <a16:colId xmlns:a16="http://schemas.microsoft.com/office/drawing/2014/main" val="20014"/>
                    </a:ext>
                  </a:extLst>
                </a:gridCol>
                <a:gridCol w="521335">
                  <a:extLst>
                    <a:ext uri="{9D8B030D-6E8A-4147-A177-3AD203B41FA5}">
                      <a16:colId xmlns:a16="http://schemas.microsoft.com/office/drawing/2014/main" val="20015"/>
                    </a:ext>
                  </a:extLst>
                </a:gridCol>
              </a:tblGrid>
              <a:tr h="592455">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三级指标</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部门</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细目分值</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采集单位</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标准值</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目标值</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电子专业数6</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通信专业数9</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机械专业书4</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经管专业数5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中德</a:t>
                      </a:r>
                      <a:r>
                        <a:rPr lang="en-US" sz="1200" b="1" kern="1200" dirty="0">
                          <a:solidFill>
                            <a:srgbClr val="002060"/>
                          </a:solidFill>
                          <a:latin typeface="+mj-ea"/>
                          <a:ea typeface="+mj-ea"/>
                          <a:cs typeface="+mn-cs"/>
                        </a:rPr>
                        <a:t>专业数5</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设艺</a:t>
                      </a:r>
                      <a:r>
                        <a:rPr lang="en-US" sz="1200" b="1" kern="1200" dirty="0">
                          <a:solidFill>
                            <a:srgbClr val="002060"/>
                          </a:solidFill>
                          <a:latin typeface="+mj-ea"/>
                          <a:ea typeface="+mj-ea"/>
                          <a:cs typeface="+mn-cs"/>
                        </a:rPr>
                        <a:t>专业数5</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外语专业数2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dirty="0">
                          <a:solidFill>
                            <a:srgbClr val="002060"/>
                          </a:solidFill>
                          <a:latin typeface="+mj-ea"/>
                          <a:ea typeface="+mj-ea"/>
                        </a:rPr>
                        <a:t>基础语数体</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dirty="0">
                          <a:solidFill>
                            <a:srgbClr val="002060"/>
                          </a:solidFill>
                          <a:latin typeface="+mj-ea"/>
                          <a:ea typeface="+mj-ea"/>
                        </a:rPr>
                        <a:t>马院</a:t>
                      </a:r>
                    </a:p>
                    <a:p>
                      <a:pPr indent="0" algn="ctr">
                        <a:buNone/>
                      </a:pPr>
                      <a:r>
                        <a:rPr lang="zh-CN" sz="1200" b="1" dirty="0">
                          <a:solidFill>
                            <a:srgbClr val="002060"/>
                          </a:solidFill>
                          <a:latin typeface="+mj-ea"/>
                          <a:ea typeface="+mj-ea"/>
                        </a:rPr>
                        <a:t>基础、概论</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200" b="1" dirty="0">
                          <a:solidFill>
                            <a:srgbClr val="002060"/>
                          </a:solidFill>
                          <a:latin typeface="+mj-ea"/>
                          <a:ea typeface="+mj-ea"/>
                        </a:rPr>
                        <a:t>继续教育学院</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25755">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学分互认高校数</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国交处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1.0 </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整数</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5</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altLang="en-US" sz="1200" b="1" kern="1200" dirty="0">
                          <a:solidFill>
                            <a:srgbClr val="002060"/>
                          </a:solidFill>
                          <a:latin typeface="+mj-ea"/>
                          <a:ea typeface="+mj-ea"/>
                          <a:cs typeface="+mn-cs"/>
                        </a:rPr>
                        <a:t>2</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 </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25120">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来校学习的学历留学生数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国交处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0.5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30</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30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09575">
                <a:tc>
                  <a:txBody>
                    <a:bodyPr/>
                    <a:lstStyle/>
                    <a:p>
                      <a:pPr marL="0" indent="0" algn="ctr" defTabSz="914400" rtl="0" eaLnBrk="1" latinLnBrk="0" hangingPunct="1">
                        <a:buNone/>
                      </a:pPr>
                      <a:r>
                        <a:rPr lang="en-US" sz="1200" b="1" kern="1200">
                          <a:solidFill>
                            <a:srgbClr val="002060"/>
                          </a:solidFill>
                          <a:latin typeface="+mj-ea"/>
                          <a:ea typeface="+mj-ea"/>
                          <a:cs typeface="+mn-cs"/>
                        </a:rPr>
                        <a:t>国际证书获取率(国际合作专业)</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国交处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0.5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百分比</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75%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80%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80%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80%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b="1" kern="1200" dirty="0">
                          <a:solidFill>
                            <a:srgbClr val="002060"/>
                          </a:solidFill>
                          <a:latin typeface="+mj-ea"/>
                          <a:ea typeface="+mn-ea"/>
                          <a:cs typeface="+mn-cs"/>
                        </a:rPr>
                        <a:t>80%</a:t>
                      </a:r>
                      <a:endParaRPr lang="en-US" altLang="en-US" sz="1200" b="1" kern="1200" dirty="0">
                        <a:solidFill>
                          <a:srgbClr val="002060"/>
                        </a:solidFill>
                        <a:latin typeface="+mj-ea"/>
                        <a:ea typeface="+mn-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25755">
                <a:tc>
                  <a:txBody>
                    <a:bodyPr/>
                    <a:lstStyle/>
                    <a:p>
                      <a:pPr marL="0" indent="0" algn="ctr" defTabSz="914400" rtl="0" eaLnBrk="1" latinLnBrk="0" hangingPunct="1">
                        <a:buNone/>
                      </a:pPr>
                      <a:r>
                        <a:rPr lang="en-US" sz="1200" b="1" kern="1200" dirty="0">
                          <a:solidFill>
                            <a:srgbClr val="002060"/>
                          </a:solidFill>
                          <a:latin typeface="+mj-ea"/>
                          <a:ea typeface="+mj-ea"/>
                          <a:cs typeface="+mn-cs"/>
                        </a:rPr>
                        <a:t>社会培训人次</a:t>
                      </a:r>
                      <a:r>
                        <a:rPr lang="en-US" sz="1200" b="1" kern="1200" dirty="0">
                          <a:solidFill>
                            <a:srgbClr val="FF0000"/>
                          </a:solidFill>
                          <a:latin typeface="+mj-ea"/>
                          <a:ea typeface="+mj-ea"/>
                          <a:cs typeface="+mn-cs"/>
                        </a:rPr>
                        <a:t>s34</a:t>
                      </a:r>
                      <a:endParaRPr lang="en-US" altLang="en-US" sz="1200" b="1" kern="1200" dirty="0">
                        <a:solidFill>
                          <a:srgbClr val="FF000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继教</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12051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24102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1659</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4547</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1403</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1393</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1047</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1068</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334</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300</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300</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altLang="en-US" sz="1200" b="1" kern="1200" dirty="0">
                          <a:solidFill>
                            <a:srgbClr val="002060"/>
                          </a:solidFill>
                          <a:latin typeface="+mj-ea"/>
                          <a:ea typeface="+mj-ea"/>
                          <a:cs typeface="+mn-cs"/>
                        </a:rPr>
                        <a:t>12051</a:t>
                      </a: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5" name="文本框 4"/>
          <p:cNvSpPr txBox="1"/>
          <p:nvPr/>
        </p:nvSpPr>
        <p:spPr>
          <a:xfrm>
            <a:off x="575556" y="897564"/>
            <a:ext cx="3618402" cy="368300"/>
          </a:xfrm>
          <a:prstGeom prst="rect">
            <a:avLst/>
          </a:prstGeom>
          <a:noFill/>
        </p:spPr>
        <p:txBody>
          <a:bodyPr wrap="square" rtlCol="0">
            <a:spAutoFit/>
          </a:bodyPr>
          <a:lstStyle>
            <a:defPPr>
              <a:defRPr lang="zh-CN"/>
            </a:defPPr>
            <a:lvl1pPr>
              <a:defRPr sz="2400" b="1">
                <a:solidFill>
                  <a:srgbClr val="002060"/>
                </a:solidFill>
                <a:latin typeface="+mj-ea"/>
                <a:ea typeface="+mj-ea"/>
              </a:defRPr>
            </a:lvl1pPr>
          </a:lstStyle>
          <a:p>
            <a:r>
              <a:rPr lang="en-US" altLang="zh-CN" sz="1800" dirty="0"/>
              <a:t>6.</a:t>
            </a:r>
            <a:r>
              <a:rPr lang="zh-CN" altLang="en-US" sz="1800" dirty="0"/>
              <a:t>国际交流、社会服务</a:t>
            </a:r>
            <a:r>
              <a:rPr lang="zh-CN" altLang="en-US" sz="1800" dirty="0">
                <a:solidFill>
                  <a:srgbClr val="C00000"/>
                </a:solidFill>
              </a:rPr>
              <a:t>（</a:t>
            </a:r>
            <a:r>
              <a:rPr lang="en-US" altLang="zh-CN" sz="1800" dirty="0">
                <a:solidFill>
                  <a:srgbClr val="C00000"/>
                </a:solidFill>
              </a:rPr>
              <a:t>4</a:t>
            </a:r>
            <a:r>
              <a:rPr lang="zh-CN" altLang="en-US" sz="1800" dirty="0">
                <a:solidFill>
                  <a:srgbClr val="C00000"/>
                </a:solidFill>
              </a:rPr>
              <a:t>分）</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三、办学声誉与特色</a:t>
            </a:r>
          </a:p>
        </p:txBody>
      </p:sp>
      <p:graphicFrame>
        <p:nvGraphicFramePr>
          <p:cNvPr id="4" name="表格 3"/>
          <p:cNvGraphicFramePr/>
          <p:nvPr>
            <p:custDataLst>
              <p:tags r:id="rId1"/>
            </p:custDataLst>
          </p:nvPr>
        </p:nvGraphicFramePr>
        <p:xfrm>
          <a:off x="89502" y="1236170"/>
          <a:ext cx="9018905" cy="3503295"/>
        </p:xfrm>
        <a:graphic>
          <a:graphicData uri="http://schemas.openxmlformats.org/drawingml/2006/table">
            <a:tbl>
              <a:tblPr firstRow="1" bandRow="1">
                <a:tableStyleId>{5C22544A-7EE6-4342-B048-85BDC9FD1C3A}</a:tableStyleId>
              </a:tblPr>
              <a:tblGrid>
                <a:gridCol w="2052320">
                  <a:extLst>
                    <a:ext uri="{9D8B030D-6E8A-4147-A177-3AD203B41FA5}">
                      <a16:colId xmlns:a16="http://schemas.microsoft.com/office/drawing/2014/main" val="20000"/>
                    </a:ext>
                  </a:extLst>
                </a:gridCol>
                <a:gridCol w="539750">
                  <a:extLst>
                    <a:ext uri="{9D8B030D-6E8A-4147-A177-3AD203B41FA5}">
                      <a16:colId xmlns:a16="http://schemas.microsoft.com/office/drawing/2014/main" val="20001"/>
                    </a:ext>
                  </a:extLst>
                </a:gridCol>
                <a:gridCol w="378460">
                  <a:extLst>
                    <a:ext uri="{9D8B030D-6E8A-4147-A177-3AD203B41FA5}">
                      <a16:colId xmlns:a16="http://schemas.microsoft.com/office/drawing/2014/main" val="20002"/>
                    </a:ext>
                  </a:extLst>
                </a:gridCol>
                <a:gridCol w="593725">
                  <a:extLst>
                    <a:ext uri="{9D8B030D-6E8A-4147-A177-3AD203B41FA5}">
                      <a16:colId xmlns:a16="http://schemas.microsoft.com/office/drawing/2014/main" val="20003"/>
                    </a:ext>
                  </a:extLst>
                </a:gridCol>
                <a:gridCol w="286385">
                  <a:extLst>
                    <a:ext uri="{9D8B030D-6E8A-4147-A177-3AD203B41FA5}">
                      <a16:colId xmlns:a16="http://schemas.microsoft.com/office/drawing/2014/main" val="20004"/>
                    </a:ext>
                  </a:extLst>
                </a:gridCol>
                <a:gridCol w="426720">
                  <a:extLst>
                    <a:ext uri="{9D8B030D-6E8A-4147-A177-3AD203B41FA5}">
                      <a16:colId xmlns:a16="http://schemas.microsoft.com/office/drawing/2014/main" val="20005"/>
                    </a:ext>
                  </a:extLst>
                </a:gridCol>
                <a:gridCol w="431800">
                  <a:extLst>
                    <a:ext uri="{9D8B030D-6E8A-4147-A177-3AD203B41FA5}">
                      <a16:colId xmlns:a16="http://schemas.microsoft.com/office/drawing/2014/main" val="20006"/>
                    </a:ext>
                  </a:extLst>
                </a:gridCol>
                <a:gridCol w="430530">
                  <a:extLst>
                    <a:ext uri="{9D8B030D-6E8A-4147-A177-3AD203B41FA5}">
                      <a16:colId xmlns:a16="http://schemas.microsoft.com/office/drawing/2014/main" val="20007"/>
                    </a:ext>
                  </a:extLst>
                </a:gridCol>
                <a:gridCol w="430530">
                  <a:extLst>
                    <a:ext uri="{9D8B030D-6E8A-4147-A177-3AD203B41FA5}">
                      <a16:colId xmlns:a16="http://schemas.microsoft.com/office/drawing/2014/main" val="20008"/>
                    </a:ext>
                  </a:extLst>
                </a:gridCol>
                <a:gridCol w="431800">
                  <a:extLst>
                    <a:ext uri="{9D8B030D-6E8A-4147-A177-3AD203B41FA5}">
                      <a16:colId xmlns:a16="http://schemas.microsoft.com/office/drawing/2014/main" val="20009"/>
                    </a:ext>
                  </a:extLst>
                </a:gridCol>
                <a:gridCol w="431165">
                  <a:extLst>
                    <a:ext uri="{9D8B030D-6E8A-4147-A177-3AD203B41FA5}">
                      <a16:colId xmlns:a16="http://schemas.microsoft.com/office/drawing/2014/main" val="20010"/>
                    </a:ext>
                  </a:extLst>
                </a:gridCol>
                <a:gridCol w="430530">
                  <a:extLst>
                    <a:ext uri="{9D8B030D-6E8A-4147-A177-3AD203B41FA5}">
                      <a16:colId xmlns:a16="http://schemas.microsoft.com/office/drawing/2014/main" val="20011"/>
                    </a:ext>
                  </a:extLst>
                </a:gridCol>
                <a:gridCol w="430530">
                  <a:extLst>
                    <a:ext uri="{9D8B030D-6E8A-4147-A177-3AD203B41FA5}">
                      <a16:colId xmlns:a16="http://schemas.microsoft.com/office/drawing/2014/main" val="20012"/>
                    </a:ext>
                  </a:extLst>
                </a:gridCol>
                <a:gridCol w="431165">
                  <a:extLst>
                    <a:ext uri="{9D8B030D-6E8A-4147-A177-3AD203B41FA5}">
                      <a16:colId xmlns:a16="http://schemas.microsoft.com/office/drawing/2014/main" val="20013"/>
                    </a:ext>
                  </a:extLst>
                </a:gridCol>
                <a:gridCol w="431800">
                  <a:extLst>
                    <a:ext uri="{9D8B030D-6E8A-4147-A177-3AD203B41FA5}">
                      <a16:colId xmlns:a16="http://schemas.microsoft.com/office/drawing/2014/main" val="20014"/>
                    </a:ext>
                  </a:extLst>
                </a:gridCol>
                <a:gridCol w="430530">
                  <a:extLst>
                    <a:ext uri="{9D8B030D-6E8A-4147-A177-3AD203B41FA5}">
                      <a16:colId xmlns:a16="http://schemas.microsoft.com/office/drawing/2014/main" val="20015"/>
                    </a:ext>
                  </a:extLst>
                </a:gridCol>
                <a:gridCol w="431165">
                  <a:extLst>
                    <a:ext uri="{9D8B030D-6E8A-4147-A177-3AD203B41FA5}">
                      <a16:colId xmlns:a16="http://schemas.microsoft.com/office/drawing/2014/main" val="20016"/>
                    </a:ext>
                  </a:extLst>
                </a:gridCol>
              </a:tblGrid>
              <a:tr h="958215">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三级指标</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部门</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err="1">
                          <a:solidFill>
                            <a:srgbClr val="002060"/>
                          </a:solidFill>
                          <a:latin typeface="+mj-ea"/>
                          <a:ea typeface="+mj-ea"/>
                          <a:cs typeface="+mn-cs"/>
                        </a:rPr>
                        <a:t>细目分值</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采集单位</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标准值</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目标值</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电子专业数6</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通信专业数9</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机械专业书4</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经管专业数5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中德</a:t>
                      </a:r>
                      <a:r>
                        <a:rPr lang="en-US" sz="1200" b="1" kern="1200" dirty="0">
                          <a:solidFill>
                            <a:srgbClr val="002060"/>
                          </a:solidFill>
                          <a:latin typeface="+mj-ea"/>
                          <a:ea typeface="+mj-ea"/>
                          <a:cs typeface="+mn-cs"/>
                        </a:rPr>
                        <a:t>专业数5</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设艺</a:t>
                      </a:r>
                      <a:r>
                        <a:rPr lang="en-US" sz="1200" b="1" kern="1200" dirty="0">
                          <a:solidFill>
                            <a:srgbClr val="002060"/>
                          </a:solidFill>
                          <a:latin typeface="+mj-ea"/>
                          <a:ea typeface="+mj-ea"/>
                          <a:cs typeface="+mn-cs"/>
                        </a:rPr>
                        <a:t>专业数5</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外语专业数2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dirty="0">
                          <a:solidFill>
                            <a:srgbClr val="002060"/>
                          </a:solidFill>
                          <a:latin typeface="+mj-ea"/>
                          <a:ea typeface="+mj-ea"/>
                        </a:rPr>
                        <a:t>基础语数体</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dirty="0">
                          <a:solidFill>
                            <a:srgbClr val="002060"/>
                          </a:solidFill>
                          <a:latin typeface="+mj-ea"/>
                          <a:ea typeface="+mj-ea"/>
                        </a:rPr>
                        <a:t>马院</a:t>
                      </a:r>
                    </a:p>
                    <a:p>
                      <a:pPr indent="0" algn="ctr">
                        <a:buNone/>
                      </a:pPr>
                      <a:r>
                        <a:rPr lang="zh-CN" sz="1200" b="1" dirty="0">
                          <a:solidFill>
                            <a:srgbClr val="002060"/>
                          </a:solidFill>
                          <a:latin typeface="+mj-ea"/>
                          <a:ea typeface="+mj-ea"/>
                        </a:rPr>
                        <a:t>基础、概论</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dirty="0" err="1">
                          <a:solidFill>
                            <a:srgbClr val="002060"/>
                          </a:solidFill>
                          <a:latin typeface="+mj-ea"/>
                          <a:ea typeface="+mj-ea"/>
                        </a:rPr>
                        <a:t>通信计算机应用基础</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dirty="0" err="1">
                          <a:solidFill>
                            <a:srgbClr val="002060"/>
                          </a:solidFill>
                          <a:latin typeface="+mj-ea"/>
                          <a:ea typeface="+mj-ea"/>
                        </a:rPr>
                        <a:t>外语公共英语</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26695">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毕业生就业率</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校企处</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百分比</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26695">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毕业生签约率</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校企处</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1.5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百分比</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82</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82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82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82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82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82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82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82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82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26695">
                <a:tc>
                  <a:txBody>
                    <a:bodyPr/>
                    <a:lstStyle/>
                    <a:p>
                      <a:pPr marL="0" indent="0" algn="ctr" defTabSz="914400" rtl="0" eaLnBrk="1" latinLnBrk="0" hangingPunct="1">
                        <a:buNone/>
                      </a:pPr>
                      <a:r>
                        <a:rPr lang="en-US" sz="1200" b="1" kern="1200" dirty="0">
                          <a:solidFill>
                            <a:srgbClr val="002060"/>
                          </a:solidFill>
                          <a:latin typeface="+mj-ea"/>
                          <a:ea typeface="+mj-ea"/>
                          <a:cs typeface="+mn-cs"/>
                        </a:rPr>
                        <a:t>社会捐赠总额（万元）</a:t>
                      </a:r>
                      <a:r>
                        <a:rPr lang="en-US" sz="1200" b="1" kern="1200" dirty="0">
                          <a:solidFill>
                            <a:srgbClr val="FF0000"/>
                          </a:solidFill>
                          <a:latin typeface="+mj-ea"/>
                          <a:ea typeface="+mj-ea"/>
                          <a:cs typeface="+mn-cs"/>
                        </a:rPr>
                        <a:t>s37</a:t>
                      </a:r>
                      <a:endParaRPr lang="en-US" altLang="en-US" sz="1200" b="1" kern="1200" dirty="0">
                        <a:solidFill>
                          <a:srgbClr val="FF000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资产处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小数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55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55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10</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10</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5</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09575">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预算执行率</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财务处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百分比</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100</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26695">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新增产教融合人才培养项目数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教务处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1</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09575">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新增产教融合（社会实践）人才培养项目数</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C5D9F1"/>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教务处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09575">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承办市级一类（全国二类）职业技能大赛</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教务处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0.5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09575">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承办市级一类（全国二类）职业、教学活动</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C5D9F1"/>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教务处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1</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
        <p:nvSpPr>
          <p:cNvPr id="5" name="文本框 4"/>
          <p:cNvSpPr txBox="1"/>
          <p:nvPr/>
        </p:nvSpPr>
        <p:spPr>
          <a:xfrm>
            <a:off x="676751" y="862013"/>
            <a:ext cx="2545099" cy="368300"/>
          </a:xfrm>
          <a:prstGeom prst="rect">
            <a:avLst/>
          </a:prstGeom>
          <a:noFill/>
        </p:spPr>
        <p:txBody>
          <a:bodyPr wrap="square" rtlCol="0">
            <a:spAutoFit/>
          </a:bodyPr>
          <a:lstStyle>
            <a:defPPr>
              <a:defRPr lang="zh-CN"/>
            </a:defPPr>
            <a:lvl1pPr>
              <a:defRPr sz="2400" b="1">
                <a:solidFill>
                  <a:srgbClr val="002060"/>
                </a:solidFill>
                <a:latin typeface="+mj-ea"/>
                <a:ea typeface="+mj-ea"/>
              </a:defRPr>
            </a:lvl1pPr>
          </a:lstStyle>
          <a:p>
            <a:r>
              <a:rPr lang="en-US" altLang="zh-CN" sz="1800" dirty="0"/>
              <a:t>7.</a:t>
            </a:r>
            <a:r>
              <a:rPr lang="zh-CN" altLang="en-US" sz="1800" dirty="0"/>
              <a:t>办学声誉</a:t>
            </a:r>
            <a:r>
              <a:rPr lang="zh-CN" altLang="en-US" sz="1800" dirty="0">
                <a:solidFill>
                  <a:srgbClr val="C00000"/>
                </a:solidFill>
              </a:rPr>
              <a:t>（</a:t>
            </a:r>
            <a:r>
              <a:rPr lang="en-US" altLang="zh-CN" sz="1800" dirty="0">
                <a:solidFill>
                  <a:srgbClr val="C00000"/>
                </a:solidFill>
              </a:rPr>
              <a:t>15</a:t>
            </a:r>
            <a:r>
              <a:rPr lang="zh-CN" altLang="en-US" sz="1800" dirty="0">
                <a:solidFill>
                  <a:srgbClr val="C00000"/>
                </a:solidFill>
              </a:rPr>
              <a:t>分）</a:t>
            </a:r>
            <a:endParaRPr lang="en-US" altLang="zh-CN" sz="1800" dirty="0">
              <a:solidFill>
                <a:srgbClr val="C00000"/>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p:nvPr>
            <p:custDataLst>
              <p:tags r:id="rId1"/>
            </p:custDataLst>
          </p:nvPr>
        </p:nvGraphicFramePr>
        <p:xfrm>
          <a:off x="19050" y="1278255"/>
          <a:ext cx="9054465" cy="3503295"/>
        </p:xfrm>
        <a:graphic>
          <a:graphicData uri="http://schemas.openxmlformats.org/drawingml/2006/table">
            <a:tbl>
              <a:tblPr firstRow="1" bandRow="1">
                <a:tableStyleId>{5C22544A-7EE6-4342-B048-85BDC9FD1C3A}</a:tableStyleId>
              </a:tblPr>
              <a:tblGrid>
                <a:gridCol w="2203450">
                  <a:extLst>
                    <a:ext uri="{9D8B030D-6E8A-4147-A177-3AD203B41FA5}">
                      <a16:colId xmlns:a16="http://schemas.microsoft.com/office/drawing/2014/main" val="20000"/>
                    </a:ext>
                  </a:extLst>
                </a:gridCol>
                <a:gridCol w="533400">
                  <a:extLst>
                    <a:ext uri="{9D8B030D-6E8A-4147-A177-3AD203B41FA5}">
                      <a16:colId xmlns:a16="http://schemas.microsoft.com/office/drawing/2014/main" val="20001"/>
                    </a:ext>
                  </a:extLst>
                </a:gridCol>
                <a:gridCol w="333375">
                  <a:extLst>
                    <a:ext uri="{9D8B030D-6E8A-4147-A177-3AD203B41FA5}">
                      <a16:colId xmlns:a16="http://schemas.microsoft.com/office/drawing/2014/main" val="20002"/>
                    </a:ext>
                  </a:extLst>
                </a:gridCol>
                <a:gridCol w="366395">
                  <a:extLst>
                    <a:ext uri="{9D8B030D-6E8A-4147-A177-3AD203B41FA5}">
                      <a16:colId xmlns:a16="http://schemas.microsoft.com/office/drawing/2014/main" val="20003"/>
                    </a:ext>
                  </a:extLst>
                </a:gridCol>
                <a:gridCol w="429895">
                  <a:extLst>
                    <a:ext uri="{9D8B030D-6E8A-4147-A177-3AD203B41FA5}">
                      <a16:colId xmlns:a16="http://schemas.microsoft.com/office/drawing/2014/main" val="20004"/>
                    </a:ext>
                  </a:extLst>
                </a:gridCol>
                <a:gridCol w="427990">
                  <a:extLst>
                    <a:ext uri="{9D8B030D-6E8A-4147-A177-3AD203B41FA5}">
                      <a16:colId xmlns:a16="http://schemas.microsoft.com/office/drawing/2014/main" val="20005"/>
                    </a:ext>
                  </a:extLst>
                </a:gridCol>
                <a:gridCol w="433070">
                  <a:extLst>
                    <a:ext uri="{9D8B030D-6E8A-4147-A177-3AD203B41FA5}">
                      <a16:colId xmlns:a16="http://schemas.microsoft.com/office/drawing/2014/main" val="20006"/>
                    </a:ext>
                  </a:extLst>
                </a:gridCol>
                <a:gridCol w="432435">
                  <a:extLst>
                    <a:ext uri="{9D8B030D-6E8A-4147-A177-3AD203B41FA5}">
                      <a16:colId xmlns:a16="http://schemas.microsoft.com/office/drawing/2014/main" val="20007"/>
                    </a:ext>
                  </a:extLst>
                </a:gridCol>
                <a:gridCol w="432435">
                  <a:extLst>
                    <a:ext uri="{9D8B030D-6E8A-4147-A177-3AD203B41FA5}">
                      <a16:colId xmlns:a16="http://schemas.microsoft.com/office/drawing/2014/main" val="20008"/>
                    </a:ext>
                  </a:extLst>
                </a:gridCol>
                <a:gridCol w="433705">
                  <a:extLst>
                    <a:ext uri="{9D8B030D-6E8A-4147-A177-3AD203B41FA5}">
                      <a16:colId xmlns:a16="http://schemas.microsoft.com/office/drawing/2014/main" val="20009"/>
                    </a:ext>
                  </a:extLst>
                </a:gridCol>
                <a:gridCol w="432435">
                  <a:extLst>
                    <a:ext uri="{9D8B030D-6E8A-4147-A177-3AD203B41FA5}">
                      <a16:colId xmlns:a16="http://schemas.microsoft.com/office/drawing/2014/main" val="20010"/>
                    </a:ext>
                  </a:extLst>
                </a:gridCol>
                <a:gridCol w="433070">
                  <a:extLst>
                    <a:ext uri="{9D8B030D-6E8A-4147-A177-3AD203B41FA5}">
                      <a16:colId xmlns:a16="http://schemas.microsoft.com/office/drawing/2014/main" val="20011"/>
                    </a:ext>
                  </a:extLst>
                </a:gridCol>
                <a:gridCol w="431800">
                  <a:extLst>
                    <a:ext uri="{9D8B030D-6E8A-4147-A177-3AD203B41FA5}">
                      <a16:colId xmlns:a16="http://schemas.microsoft.com/office/drawing/2014/main" val="20012"/>
                    </a:ext>
                  </a:extLst>
                </a:gridCol>
                <a:gridCol w="433070">
                  <a:extLst>
                    <a:ext uri="{9D8B030D-6E8A-4147-A177-3AD203B41FA5}">
                      <a16:colId xmlns:a16="http://schemas.microsoft.com/office/drawing/2014/main" val="20013"/>
                    </a:ext>
                  </a:extLst>
                </a:gridCol>
                <a:gridCol w="433070">
                  <a:extLst>
                    <a:ext uri="{9D8B030D-6E8A-4147-A177-3AD203B41FA5}">
                      <a16:colId xmlns:a16="http://schemas.microsoft.com/office/drawing/2014/main" val="20014"/>
                    </a:ext>
                  </a:extLst>
                </a:gridCol>
                <a:gridCol w="431800">
                  <a:extLst>
                    <a:ext uri="{9D8B030D-6E8A-4147-A177-3AD203B41FA5}">
                      <a16:colId xmlns:a16="http://schemas.microsoft.com/office/drawing/2014/main" val="20015"/>
                    </a:ext>
                  </a:extLst>
                </a:gridCol>
                <a:gridCol w="433070">
                  <a:extLst>
                    <a:ext uri="{9D8B030D-6E8A-4147-A177-3AD203B41FA5}">
                      <a16:colId xmlns:a16="http://schemas.microsoft.com/office/drawing/2014/main" val="20016"/>
                    </a:ext>
                  </a:extLst>
                </a:gridCol>
              </a:tblGrid>
              <a:tr h="958215">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三级指标</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部门</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细目分值</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采集单位</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标准值</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目标值</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电子专业数6</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通信专业数9</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机械专业书4</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经管专业数5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中德</a:t>
                      </a:r>
                      <a:r>
                        <a:rPr lang="en-US" sz="1200" b="1" kern="1200" dirty="0">
                          <a:solidFill>
                            <a:srgbClr val="002060"/>
                          </a:solidFill>
                          <a:latin typeface="+mj-ea"/>
                          <a:ea typeface="+mj-ea"/>
                          <a:cs typeface="+mn-cs"/>
                        </a:rPr>
                        <a:t>专业数5</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设艺</a:t>
                      </a:r>
                      <a:r>
                        <a:rPr lang="en-US" sz="1200" b="1" kern="1200" dirty="0">
                          <a:solidFill>
                            <a:srgbClr val="002060"/>
                          </a:solidFill>
                          <a:latin typeface="+mj-ea"/>
                          <a:ea typeface="+mj-ea"/>
                          <a:cs typeface="+mn-cs"/>
                        </a:rPr>
                        <a:t>专业数5</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外语专业数2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dirty="0">
                          <a:solidFill>
                            <a:srgbClr val="002060"/>
                          </a:solidFill>
                          <a:latin typeface="+mj-ea"/>
                          <a:ea typeface="+mj-ea"/>
                        </a:rPr>
                        <a:t>基础语数体</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200" b="1" dirty="0">
                          <a:solidFill>
                            <a:srgbClr val="002060"/>
                          </a:solidFill>
                          <a:latin typeface="+mj-ea"/>
                          <a:ea typeface="+mj-ea"/>
                        </a:rPr>
                        <a:t>马院</a:t>
                      </a:r>
                    </a:p>
                    <a:p>
                      <a:pPr indent="0" algn="ctr">
                        <a:buNone/>
                      </a:pPr>
                      <a:r>
                        <a:rPr lang="zh-CN" sz="1200" b="1" dirty="0">
                          <a:solidFill>
                            <a:srgbClr val="002060"/>
                          </a:solidFill>
                          <a:latin typeface="+mj-ea"/>
                          <a:ea typeface="+mj-ea"/>
                        </a:rPr>
                        <a:t>基础、概论</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dirty="0" err="1">
                          <a:solidFill>
                            <a:srgbClr val="002060"/>
                          </a:solidFill>
                          <a:latin typeface="+mj-ea"/>
                          <a:ea typeface="+mj-ea"/>
                        </a:rPr>
                        <a:t>通信计算机应用基础</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1" dirty="0" err="1">
                          <a:solidFill>
                            <a:srgbClr val="002060"/>
                          </a:solidFill>
                          <a:latin typeface="+mj-ea"/>
                          <a:ea typeface="+mj-ea"/>
                        </a:rPr>
                        <a:t>外语公共英语</a:t>
                      </a:r>
                      <a:endParaRPr lang="en-US" altLang="en-US" sz="1200" b="1" dirty="0">
                        <a:solidFill>
                          <a:srgbClr val="002060"/>
                        </a:solidFill>
                        <a:latin typeface="+mj-ea"/>
                        <a:ea typeface="+mj-ea"/>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09575">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筹备参加世界技能大赛技术支撑工作</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教务处</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 </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1</a:t>
                      </a:r>
                      <a:endParaRPr lang="en-US" altLang="en-US" sz="1200" b="1" kern="1200" dirty="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a:t>
                      </a:r>
                      <a:endParaRPr lang="en-US" altLang="en-US" sz="1200" b="1" kern="1200" dirty="0">
                        <a:solidFill>
                          <a:srgbClr val="002060"/>
                        </a:solidFill>
                        <a:latin typeface="+mj-ea"/>
                        <a:ea typeface="+mj-ea"/>
                        <a:cs typeface="+mn-cs"/>
                      </a:endParaRPr>
                    </a:p>
                  </a:txBody>
                  <a:tcPr marL="9525" marR="9525" marT="9525" marB="3429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09575">
                <a:tc>
                  <a:txBody>
                    <a:bodyPr/>
                    <a:lstStyle/>
                    <a:p>
                      <a:pPr marL="0" indent="0" algn="ctr" defTabSz="914400" rtl="0" eaLnBrk="1" latinLnBrk="0" hangingPunct="1">
                        <a:buNone/>
                      </a:pPr>
                      <a:r>
                        <a:rPr lang="en-US" sz="1200" b="1" kern="1200" dirty="0">
                          <a:solidFill>
                            <a:srgbClr val="002060"/>
                          </a:solidFill>
                          <a:latin typeface="+mj-ea"/>
                          <a:ea typeface="+mj-ea"/>
                          <a:cs typeface="+mn-cs"/>
                        </a:rPr>
                        <a:t>教师参加市级及以上教学能力大赛获奖S24</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教务处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7</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7</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1</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26695">
                <a:tc>
                  <a:txBody>
                    <a:bodyPr/>
                    <a:lstStyle/>
                    <a:p>
                      <a:pPr marL="0" indent="0" algn="ctr" defTabSz="914400" rtl="0" eaLnBrk="1" latinLnBrk="0" hangingPunct="1">
                        <a:buNone/>
                      </a:pPr>
                      <a:r>
                        <a:rPr lang="en-US" sz="1200" b="1" kern="1200" dirty="0">
                          <a:solidFill>
                            <a:srgbClr val="002060"/>
                          </a:solidFill>
                          <a:latin typeface="+mj-ea"/>
                          <a:ea typeface="+mj-ea"/>
                          <a:cs typeface="+mn-cs"/>
                        </a:rPr>
                        <a:t>获得校级及以上教学成果奖</a:t>
                      </a:r>
                      <a:r>
                        <a:rPr lang="en-US" sz="1200" b="1" kern="1200" dirty="0">
                          <a:solidFill>
                            <a:srgbClr val="FF0000"/>
                          </a:solidFill>
                          <a:latin typeface="+mj-ea"/>
                          <a:ea typeface="+mj-ea"/>
                          <a:cs typeface="+mn-cs"/>
                        </a:rPr>
                        <a:t>S24</a:t>
                      </a:r>
                      <a:endParaRPr lang="en-US" altLang="en-US" sz="1200" b="1" kern="1200" dirty="0">
                        <a:solidFill>
                          <a:srgbClr val="FF000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教务处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9</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1</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1</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09575">
                <a:tc>
                  <a:txBody>
                    <a:bodyPr/>
                    <a:lstStyle/>
                    <a:p>
                      <a:pPr marL="0" indent="0" algn="ctr" defTabSz="914400" rtl="0" eaLnBrk="1" latinLnBrk="0" hangingPunct="1">
                        <a:buNone/>
                      </a:pPr>
                      <a:r>
                        <a:rPr lang="zh-CN" altLang="en-US" sz="1200" b="1" kern="1200">
                          <a:solidFill>
                            <a:srgbClr val="002060"/>
                          </a:solidFill>
                          <a:latin typeface="+mj-ea"/>
                          <a:ea typeface="+mj-ea"/>
                          <a:cs typeface="+mn-cs"/>
                        </a:rPr>
                        <a:t>输出、制订市级专业以上专业标准数量</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教务处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26695">
                <a:tc>
                  <a:txBody>
                    <a:bodyPr/>
                    <a:lstStyle/>
                    <a:p>
                      <a:pPr marL="0" indent="0" algn="ctr" defTabSz="914400" rtl="0" eaLnBrk="1" latinLnBrk="0" hangingPunct="1">
                        <a:buNone/>
                      </a:pPr>
                      <a:r>
                        <a:rPr lang="zh-CN" altLang="en-US" sz="1200" b="1" kern="1200">
                          <a:solidFill>
                            <a:srgbClr val="002060"/>
                          </a:solidFill>
                          <a:latin typeface="+mj-ea"/>
                          <a:ea typeface="+mj-ea"/>
                          <a:cs typeface="+mn-cs"/>
                        </a:rPr>
                        <a:t>输出、制订市级课程标准门数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C5D9F1"/>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教务处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1</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26695">
                <a:tc>
                  <a:txBody>
                    <a:bodyPr/>
                    <a:lstStyle/>
                    <a:p>
                      <a:pPr marL="0" indent="0" algn="ctr" defTabSz="914400" rtl="0" eaLnBrk="1" latinLnBrk="0" hangingPunct="1">
                        <a:buNone/>
                      </a:pPr>
                      <a:r>
                        <a:rPr lang="zh-CN" altLang="en-US" sz="1200" b="1" kern="1200">
                          <a:solidFill>
                            <a:srgbClr val="002060"/>
                          </a:solidFill>
                          <a:latin typeface="+mj-ea"/>
                          <a:ea typeface="+mj-ea"/>
                          <a:cs typeface="+mn-cs"/>
                        </a:rPr>
                        <a:t>学生上海市级一类大赛参赛获奖</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教务处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0.5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09575">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组织学生上海市级一类（全国二类）大赛参赛获奖</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C5D9F1"/>
                    </a:solid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教务处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1</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26695">
                <a:tc>
                  <a:txBody>
                    <a:bodyPr/>
                    <a:lstStyle/>
                    <a:p>
                      <a:pPr marL="0" indent="0" algn="ctr" defTabSz="914400" rtl="0" eaLnBrk="1" latinLnBrk="0" hangingPunct="1">
                        <a:buNone/>
                      </a:pPr>
                      <a:r>
                        <a:rPr lang="en-US" sz="1200" b="1" kern="1200" dirty="0">
                          <a:solidFill>
                            <a:srgbClr val="002060"/>
                          </a:solidFill>
                          <a:latin typeface="+mj-ea"/>
                          <a:ea typeface="+mj-ea"/>
                          <a:cs typeface="+mn-cs"/>
                        </a:rPr>
                        <a:t>实施1+X考证改革专业数</a:t>
                      </a:r>
                      <a:r>
                        <a:rPr lang="en-US" sz="1200" b="1" kern="1200" dirty="0">
                          <a:solidFill>
                            <a:srgbClr val="FF0000"/>
                          </a:solidFill>
                          <a:latin typeface="+mj-ea"/>
                          <a:ea typeface="+mj-ea"/>
                          <a:cs typeface="+mn-cs"/>
                        </a:rPr>
                        <a:t>S21</a:t>
                      </a:r>
                      <a:endParaRPr lang="en-US" altLang="en-US" sz="1200" b="1" kern="1200" dirty="0">
                        <a:solidFill>
                          <a:srgbClr val="FF000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教务处</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1.5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
        <p:nvSpPr>
          <p:cNvPr id="5" name="标题 1"/>
          <p:cNvSpPr>
            <a:spLocks noGrp="1"/>
          </p:cNvSpPr>
          <p:nvPr>
            <p:ph type="title"/>
          </p:nvPr>
        </p:nvSpPr>
        <p:spPr>
          <a:xfrm>
            <a:off x="457200" y="228600"/>
            <a:ext cx="7239000" cy="571500"/>
          </a:xfrm>
        </p:spPr>
        <p:txBody>
          <a:bodyPr/>
          <a:lstStyle/>
          <a:p>
            <a:r>
              <a:rPr lang="zh-CN" altLang="en-US" dirty="0"/>
              <a:t>三、办学声誉与特色</a:t>
            </a:r>
          </a:p>
        </p:txBody>
      </p:sp>
      <p:sp>
        <p:nvSpPr>
          <p:cNvPr id="6" name="文本框 5"/>
          <p:cNvSpPr txBox="1"/>
          <p:nvPr/>
        </p:nvSpPr>
        <p:spPr>
          <a:xfrm>
            <a:off x="676751" y="862013"/>
            <a:ext cx="2545099" cy="368300"/>
          </a:xfrm>
          <a:prstGeom prst="rect">
            <a:avLst/>
          </a:prstGeom>
          <a:noFill/>
        </p:spPr>
        <p:txBody>
          <a:bodyPr wrap="square" rtlCol="0">
            <a:spAutoFit/>
          </a:bodyPr>
          <a:lstStyle>
            <a:defPPr>
              <a:defRPr lang="zh-CN"/>
            </a:defPPr>
            <a:lvl1pPr>
              <a:defRPr sz="2400" b="1">
                <a:solidFill>
                  <a:srgbClr val="002060"/>
                </a:solidFill>
                <a:latin typeface="+mj-ea"/>
                <a:ea typeface="+mj-ea"/>
              </a:defRPr>
            </a:lvl1pPr>
          </a:lstStyle>
          <a:p>
            <a:r>
              <a:rPr lang="en-US" altLang="zh-CN" sz="1800" dirty="0"/>
              <a:t>7.</a:t>
            </a:r>
            <a:r>
              <a:rPr lang="zh-CN" altLang="en-US" sz="1800" dirty="0"/>
              <a:t>办学声誉</a:t>
            </a:r>
            <a:r>
              <a:rPr lang="zh-CN" altLang="en-US" sz="1800" dirty="0">
                <a:solidFill>
                  <a:srgbClr val="C00000"/>
                </a:solidFill>
              </a:rPr>
              <a:t>（</a:t>
            </a:r>
            <a:r>
              <a:rPr lang="en-US" altLang="zh-CN" sz="1800" dirty="0">
                <a:solidFill>
                  <a:srgbClr val="C00000"/>
                </a:solidFill>
              </a:rPr>
              <a:t>15</a:t>
            </a:r>
            <a:r>
              <a:rPr lang="zh-CN" altLang="en-US" sz="1800" dirty="0">
                <a:solidFill>
                  <a:srgbClr val="C00000"/>
                </a:solidFill>
              </a:rPr>
              <a:t>分）</a:t>
            </a:r>
            <a:endParaRPr lang="en-US" altLang="zh-CN" sz="1800" dirty="0">
              <a:solidFill>
                <a:srgbClr val="C00000"/>
              </a:solidFill>
            </a:endParaRPr>
          </a:p>
        </p:txBody>
      </p:sp>
    </p:spTree>
  </p:cSld>
  <p:clrMapOvr>
    <a:masterClrMapping/>
  </p:clrMapOvr>
  <mc:AlternateContent xmlns:mc="http://schemas.openxmlformats.org/markup-compatibility/2006" xmlns:p14="http://schemas.microsoft.com/office/powerpoint/2010/main">
    <mc:Choice Requires="p14">
      <p:transition p14:dur="0" advClick="0" advTm="5000"/>
    </mc:Choice>
    <mc:Fallback xmlns="">
      <p:transition advClick="0" advTm="5000"/>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29562" y="892746"/>
            <a:ext cx="7239000" cy="368300"/>
          </a:xfrm>
          <a:noFill/>
        </p:spPr>
        <p:txBody>
          <a:bodyPr wrap="square" rtlCol="0">
            <a:spAutoFit/>
          </a:bodyPr>
          <a:lstStyle/>
          <a:p>
            <a:pPr eaLnBrk="1" hangingPunct="1"/>
            <a:r>
              <a:rPr lang="zh-CN" altLang="en-US" sz="1800" dirty="0">
                <a:solidFill>
                  <a:srgbClr val="002060"/>
                </a:solidFill>
                <a:latin typeface="+mj-ea"/>
                <a:cs typeface="+mn-cs"/>
              </a:rPr>
              <a:t>附加分</a:t>
            </a:r>
            <a:r>
              <a:rPr lang="zh-CN" altLang="en-US" sz="1800" dirty="0">
                <a:solidFill>
                  <a:srgbClr val="C00000"/>
                </a:solidFill>
                <a:latin typeface="+mj-ea"/>
                <a:cs typeface="+mn-cs"/>
              </a:rPr>
              <a:t>（</a:t>
            </a:r>
            <a:r>
              <a:rPr lang="en-US" altLang="zh-CN" sz="1800" dirty="0">
                <a:solidFill>
                  <a:srgbClr val="C00000"/>
                </a:solidFill>
                <a:latin typeface="+mj-ea"/>
                <a:cs typeface="+mn-cs"/>
              </a:rPr>
              <a:t>12</a:t>
            </a:r>
            <a:r>
              <a:rPr lang="zh-CN" altLang="en-US" sz="1800" dirty="0">
                <a:solidFill>
                  <a:srgbClr val="C00000"/>
                </a:solidFill>
                <a:latin typeface="+mj-ea"/>
                <a:cs typeface="+mn-cs"/>
              </a:rPr>
              <a:t>分）</a:t>
            </a:r>
          </a:p>
        </p:txBody>
      </p:sp>
      <p:graphicFrame>
        <p:nvGraphicFramePr>
          <p:cNvPr id="4" name="表格 3"/>
          <p:cNvGraphicFramePr/>
          <p:nvPr>
            <p:custDataLst>
              <p:tags r:id="rId1"/>
            </p:custDataLst>
          </p:nvPr>
        </p:nvGraphicFramePr>
        <p:xfrm>
          <a:off x="305526" y="1254812"/>
          <a:ext cx="7992745" cy="3373755"/>
        </p:xfrm>
        <a:graphic>
          <a:graphicData uri="http://schemas.openxmlformats.org/drawingml/2006/table">
            <a:tbl>
              <a:tblPr firstRow="1" bandRow="1">
                <a:tableStyleId>{5C22544A-7EE6-4342-B048-85BDC9FD1C3A}</a:tableStyleId>
              </a:tblPr>
              <a:tblGrid>
                <a:gridCol w="2414270">
                  <a:extLst>
                    <a:ext uri="{9D8B030D-6E8A-4147-A177-3AD203B41FA5}">
                      <a16:colId xmlns:a16="http://schemas.microsoft.com/office/drawing/2014/main" val="20000"/>
                    </a:ext>
                  </a:extLst>
                </a:gridCol>
                <a:gridCol w="591820">
                  <a:extLst>
                    <a:ext uri="{9D8B030D-6E8A-4147-A177-3AD203B41FA5}">
                      <a16:colId xmlns:a16="http://schemas.microsoft.com/office/drawing/2014/main" val="20001"/>
                    </a:ext>
                  </a:extLst>
                </a:gridCol>
                <a:gridCol w="365760">
                  <a:extLst>
                    <a:ext uri="{9D8B030D-6E8A-4147-A177-3AD203B41FA5}">
                      <a16:colId xmlns:a16="http://schemas.microsoft.com/office/drawing/2014/main" val="20002"/>
                    </a:ext>
                  </a:extLst>
                </a:gridCol>
                <a:gridCol w="402590">
                  <a:extLst>
                    <a:ext uri="{9D8B030D-6E8A-4147-A177-3AD203B41FA5}">
                      <a16:colId xmlns:a16="http://schemas.microsoft.com/office/drawing/2014/main" val="20003"/>
                    </a:ext>
                  </a:extLst>
                </a:gridCol>
                <a:gridCol w="468630">
                  <a:extLst>
                    <a:ext uri="{9D8B030D-6E8A-4147-A177-3AD203B41FA5}">
                      <a16:colId xmlns:a16="http://schemas.microsoft.com/office/drawing/2014/main" val="20004"/>
                    </a:ext>
                  </a:extLst>
                </a:gridCol>
                <a:gridCol w="468630">
                  <a:extLst>
                    <a:ext uri="{9D8B030D-6E8A-4147-A177-3AD203B41FA5}">
                      <a16:colId xmlns:a16="http://schemas.microsoft.com/office/drawing/2014/main" val="20005"/>
                    </a:ext>
                  </a:extLst>
                </a:gridCol>
                <a:gridCol w="467995">
                  <a:extLst>
                    <a:ext uri="{9D8B030D-6E8A-4147-A177-3AD203B41FA5}">
                      <a16:colId xmlns:a16="http://schemas.microsoft.com/office/drawing/2014/main" val="20006"/>
                    </a:ext>
                  </a:extLst>
                </a:gridCol>
                <a:gridCol w="468630">
                  <a:extLst>
                    <a:ext uri="{9D8B030D-6E8A-4147-A177-3AD203B41FA5}">
                      <a16:colId xmlns:a16="http://schemas.microsoft.com/office/drawing/2014/main" val="20007"/>
                    </a:ext>
                  </a:extLst>
                </a:gridCol>
                <a:gridCol w="469265">
                  <a:extLst>
                    <a:ext uri="{9D8B030D-6E8A-4147-A177-3AD203B41FA5}">
                      <a16:colId xmlns:a16="http://schemas.microsoft.com/office/drawing/2014/main" val="20008"/>
                    </a:ext>
                  </a:extLst>
                </a:gridCol>
                <a:gridCol w="468630">
                  <a:extLst>
                    <a:ext uri="{9D8B030D-6E8A-4147-A177-3AD203B41FA5}">
                      <a16:colId xmlns:a16="http://schemas.microsoft.com/office/drawing/2014/main" val="20009"/>
                    </a:ext>
                  </a:extLst>
                </a:gridCol>
                <a:gridCol w="468630">
                  <a:extLst>
                    <a:ext uri="{9D8B030D-6E8A-4147-A177-3AD203B41FA5}">
                      <a16:colId xmlns:a16="http://schemas.microsoft.com/office/drawing/2014/main" val="20010"/>
                    </a:ext>
                  </a:extLst>
                </a:gridCol>
                <a:gridCol w="468630">
                  <a:extLst>
                    <a:ext uri="{9D8B030D-6E8A-4147-A177-3AD203B41FA5}">
                      <a16:colId xmlns:a16="http://schemas.microsoft.com/office/drawing/2014/main" val="20011"/>
                    </a:ext>
                  </a:extLst>
                </a:gridCol>
                <a:gridCol w="469265">
                  <a:extLst>
                    <a:ext uri="{9D8B030D-6E8A-4147-A177-3AD203B41FA5}">
                      <a16:colId xmlns:a16="http://schemas.microsoft.com/office/drawing/2014/main" val="20012"/>
                    </a:ext>
                  </a:extLst>
                </a:gridCol>
              </a:tblGrid>
              <a:tr h="592455">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三级指标</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部门</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细目分值</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采集单位</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标准值</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目标值</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电子专业数6</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通信专业数9</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机械专业书4</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经管专业数5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设艺专业数5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中德专业数5</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外语专业数2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09575">
                <a:tc>
                  <a:txBody>
                    <a:bodyPr/>
                    <a:lstStyle/>
                    <a:p>
                      <a:pPr marL="0" indent="0" algn="ctr" defTabSz="914400" rtl="0" eaLnBrk="1" latinLnBrk="0" hangingPunct="1">
                        <a:buNone/>
                      </a:pPr>
                      <a:r>
                        <a:rPr lang="en-US" sz="1200" b="1" kern="1200" dirty="0">
                          <a:solidFill>
                            <a:srgbClr val="002060"/>
                          </a:solidFill>
                          <a:latin typeface="+mj-ea"/>
                          <a:ea typeface="+mj-ea"/>
                          <a:cs typeface="+mn-cs"/>
                        </a:rPr>
                        <a:t>教师参加全国教学能力大赛获奖</a:t>
                      </a:r>
                      <a:r>
                        <a:rPr lang="en-US" sz="1200" b="1" kern="1200" dirty="0">
                          <a:solidFill>
                            <a:srgbClr val="FF0000"/>
                          </a:solidFill>
                          <a:latin typeface="+mj-ea"/>
                          <a:ea typeface="+mj-ea"/>
                          <a:cs typeface="+mn-cs"/>
                        </a:rPr>
                        <a:t>S24</a:t>
                      </a:r>
                      <a:endParaRPr lang="en-US" altLang="en-US" sz="1200" b="1" kern="1200" dirty="0">
                        <a:solidFill>
                          <a:srgbClr val="FF000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教务处</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27025">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承办全国一类职业技能大赛</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教务处</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27660">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新增国家级虚拟仿真实训室基地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教务处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dirty="0">
                          <a:solidFill>
                            <a:srgbClr val="002060"/>
                          </a:solidFill>
                          <a:latin typeface="+mj-ea"/>
                          <a:ea typeface="+mj-ea"/>
                          <a:cs typeface="+mn-cs"/>
                        </a:rPr>
                        <a:t>整数</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26390">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新建产业学院</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教务处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26390">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新增大师工作站、院士工作站</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教务处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26390">
                <a:tc>
                  <a:txBody>
                    <a:bodyPr/>
                    <a:lstStyle/>
                    <a:p>
                      <a:pPr marL="0" indent="0" algn="ctr" defTabSz="914400" rtl="0" eaLnBrk="1" latinLnBrk="0" hangingPunct="1">
                        <a:buNone/>
                      </a:pPr>
                      <a:r>
                        <a:rPr lang="zh-CN" altLang="en-US" sz="1200" b="1" kern="1200">
                          <a:solidFill>
                            <a:srgbClr val="002060"/>
                          </a:solidFill>
                          <a:latin typeface="+mj-ea"/>
                          <a:ea typeface="+mj-ea"/>
                          <a:cs typeface="+mn-cs"/>
                        </a:rPr>
                        <a:t>职业本科专业试点</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教务处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28295">
                <a:tc>
                  <a:txBody>
                    <a:bodyPr/>
                    <a:lstStyle/>
                    <a:p>
                      <a:pPr marL="0" indent="0" algn="ctr" defTabSz="914400" rtl="0" eaLnBrk="1" latinLnBrk="0" hangingPunct="1">
                        <a:buNone/>
                      </a:pPr>
                      <a:r>
                        <a:rPr lang="zh-CN" altLang="en-US" sz="1200" b="1" kern="1200">
                          <a:solidFill>
                            <a:srgbClr val="002060"/>
                          </a:solidFill>
                          <a:latin typeface="+mj-ea"/>
                          <a:ea typeface="+mj-ea"/>
                          <a:cs typeface="+mn-cs"/>
                        </a:rPr>
                        <a:t>入选国家专业教学资源库备选库</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教务处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09575">
                <a:tc>
                  <a:txBody>
                    <a:bodyPr/>
                    <a:lstStyle/>
                    <a:p>
                      <a:pPr marL="0" indent="0" algn="ctr" defTabSz="914400" rtl="0" eaLnBrk="1" latinLnBrk="0" hangingPunct="1">
                        <a:buNone/>
                      </a:pPr>
                      <a:r>
                        <a:rPr lang="zh-CN" altLang="en-US" sz="1200" b="1" kern="1200">
                          <a:solidFill>
                            <a:srgbClr val="002060"/>
                          </a:solidFill>
                          <a:latin typeface="+mj-ea"/>
                          <a:ea typeface="+mj-ea"/>
                          <a:cs typeface="+mn-cs"/>
                        </a:rPr>
                        <a:t>参与职教集团工作（项）</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校企合作处</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1.0 </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zh-CN" altLang="en-US" sz="1200" b="1" kern="1200">
                          <a:solidFill>
                            <a:srgbClr val="002060"/>
                          </a:solidFill>
                          <a:latin typeface="+mj-ea"/>
                          <a:ea typeface="+mj-ea"/>
                          <a:cs typeface="+mn-cs"/>
                        </a:rPr>
                        <a:t>整数</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3</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3</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1</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2</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1</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a:solidFill>
                            <a:srgbClr val="002060"/>
                          </a:solidFill>
                          <a:latin typeface="+mj-ea"/>
                          <a:ea typeface="+mj-ea"/>
                          <a:cs typeface="+mn-cs"/>
                        </a:rPr>
                        <a:t>-</a:t>
                      </a:r>
                      <a:endParaRPr lang="en-US" altLang="en-US" sz="1200" b="1" kern="120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1</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sz="1200" b="1" kern="1200" dirty="0">
                          <a:solidFill>
                            <a:srgbClr val="002060"/>
                          </a:solidFill>
                          <a:latin typeface="+mj-ea"/>
                          <a:ea typeface="+mj-ea"/>
                          <a:cs typeface="+mn-cs"/>
                        </a:rPr>
                        <a:t>-</a:t>
                      </a:r>
                      <a:endParaRPr lang="en-US" altLang="en-US" sz="1200" b="1" kern="1200" dirty="0">
                        <a:solidFill>
                          <a:srgbClr val="002060"/>
                        </a:solidFill>
                        <a:latin typeface="+mj-ea"/>
                        <a:ea typeface="+mj-ea"/>
                        <a:cs typeface="+mn-cs"/>
                      </a:endParaRPr>
                    </a:p>
                  </a:txBody>
                  <a:tcPr marL="9525" marR="9525" marT="9525" marB="3429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7" descr="J:\照片素材及活动报道\素材\校园小.jpg"/>
          <p:cNvPicPr>
            <a:picLocks noChangeAspect="1"/>
          </p:cNvPicPr>
          <p:nvPr/>
        </p:nvPicPr>
        <p:blipFill>
          <a:blip r:embed="rId2" cstate="print"/>
          <a:stretch>
            <a:fillRect/>
          </a:stretch>
        </p:blipFill>
        <p:spPr>
          <a:xfrm>
            <a:off x="4872038" y="136975"/>
            <a:ext cx="4090987" cy="2730500"/>
          </a:xfrm>
          <a:prstGeom prst="rect">
            <a:avLst/>
          </a:prstGeom>
          <a:noFill/>
          <a:ln w="9525">
            <a:noFill/>
          </a:ln>
        </p:spPr>
      </p:pic>
      <p:sp>
        <p:nvSpPr>
          <p:cNvPr id="36868" name="矩形 2"/>
          <p:cNvSpPr/>
          <p:nvPr/>
        </p:nvSpPr>
        <p:spPr>
          <a:xfrm>
            <a:off x="684213" y="556075"/>
            <a:ext cx="4098925" cy="1568450"/>
          </a:xfrm>
          <a:prstGeom prst="rect">
            <a:avLst/>
          </a:prstGeom>
          <a:noFill/>
          <a:ln w="9525">
            <a:noFill/>
          </a:ln>
        </p:spPr>
        <p:txBody>
          <a:bodyPr>
            <a:spAutoFit/>
          </a:bodyPr>
          <a:lstStyle/>
          <a:p>
            <a:pPr algn="ctr"/>
            <a:r>
              <a:rPr lang="zh-CN" altLang="en-US" sz="3600" b="1" dirty="0">
                <a:solidFill>
                  <a:srgbClr val="0033CC"/>
                </a:solidFill>
                <a:latin typeface="微软雅黑" panose="020B0503020204020204" pitchFamily="34" charset="-122"/>
                <a:ea typeface="微软雅黑" panose="020B0503020204020204" pitchFamily="34" charset="-122"/>
              </a:rPr>
              <a:t>感谢您的聆听！</a:t>
            </a:r>
            <a:endParaRPr lang="en-US" altLang="zh-CN" sz="3600" b="1" dirty="0">
              <a:solidFill>
                <a:srgbClr val="0033CC"/>
              </a:solidFill>
              <a:latin typeface="微软雅黑" panose="020B0503020204020204" pitchFamily="34" charset="-122"/>
              <a:ea typeface="微软雅黑" panose="020B0503020204020204" pitchFamily="34" charset="-122"/>
            </a:endParaRPr>
          </a:p>
          <a:p>
            <a:pPr algn="ctr"/>
            <a:endParaRPr lang="en-US" altLang="zh-CN" sz="2400" b="1" dirty="0">
              <a:solidFill>
                <a:srgbClr val="0033CC"/>
              </a:solidFill>
              <a:latin typeface="微软雅黑" panose="020B0503020204020204" pitchFamily="34" charset="-122"/>
              <a:ea typeface="微软雅黑" panose="020B0503020204020204" pitchFamily="34" charset="-122"/>
            </a:endParaRPr>
          </a:p>
          <a:p>
            <a:pPr algn="ctr"/>
            <a:r>
              <a:rPr lang="en-US" altLang="zh-CN" sz="3600" b="1" dirty="0">
                <a:solidFill>
                  <a:srgbClr val="0033CC"/>
                </a:solidFill>
                <a:latin typeface="微软雅黑" panose="020B0503020204020204" pitchFamily="34" charset="-122"/>
                <a:ea typeface="微软雅黑" panose="020B0503020204020204" pitchFamily="34" charset="-122"/>
              </a:rPr>
              <a:t>Thanks!</a:t>
            </a:r>
            <a:endParaRPr lang="en-US" altLang="zh-CN" sz="3600" b="1" dirty="0">
              <a:solidFill>
                <a:srgbClr val="0033CC"/>
              </a:solidFill>
              <a:latin typeface="Times New Roman" panose="02020603050405020304" pitchFamily="18" charset="0"/>
              <a:ea typeface="微软雅黑" panose="020B0503020204020204" pitchFamily="34" charset="-122"/>
            </a:endParaRPr>
          </a:p>
        </p:txBody>
      </p:sp>
      <p:pic>
        <p:nvPicPr>
          <p:cNvPr id="33797" name="Picture 4" descr="中德学院"/>
          <p:cNvPicPr>
            <a:picLocks noChangeArrowheads="1"/>
          </p:cNvPicPr>
          <p:nvPr/>
        </p:nvPicPr>
        <p:blipFill>
          <a:blip r:embed="rId3" cstate="print">
            <a:lum bright="42000"/>
            <a:extLst>
              <a:ext uri="{28A0092B-C50C-407E-A947-70E740481C1C}">
                <a14:useLocalDpi xmlns:a14="http://schemas.microsoft.com/office/drawing/2010/main" val="0"/>
              </a:ext>
            </a:extLst>
          </a:blip>
          <a:srcRect/>
          <a:stretch>
            <a:fillRect/>
          </a:stretch>
        </p:blipFill>
        <p:spPr bwMode="auto">
          <a:xfrm>
            <a:off x="0" y="-856800"/>
            <a:ext cx="9108504" cy="6345561"/>
          </a:xfrm>
          <a:prstGeom prst="rect">
            <a:avLst/>
          </a:prstGeom>
          <a:noFill/>
          <a:ln w="9525">
            <a:noFill/>
            <a:miter lim="800000"/>
            <a:headEnd/>
            <a:tailEnd/>
          </a:ln>
        </p:spPr>
      </p:pic>
      <p:pic>
        <p:nvPicPr>
          <p:cNvPr id="7" name="Picture 8" descr="J:\照片素材及活动报道\素材\学生小.jpg"/>
          <p:cNvPicPr>
            <a:picLocks noChangeAspect="1"/>
          </p:cNvPicPr>
          <p:nvPr/>
        </p:nvPicPr>
        <p:blipFill>
          <a:blip r:embed="rId4" cstate="print"/>
          <a:stretch>
            <a:fillRect/>
          </a:stretch>
        </p:blipFill>
        <p:spPr>
          <a:xfrm>
            <a:off x="3892266" y="556075"/>
            <a:ext cx="5084762" cy="2736304"/>
          </a:xfrm>
          <a:prstGeom prst="rect">
            <a:avLst/>
          </a:prstGeom>
          <a:noFill/>
          <a:ln w="9525">
            <a:noFill/>
          </a:ln>
        </p:spPr>
      </p:pic>
      <p:sp>
        <p:nvSpPr>
          <p:cNvPr id="3" name="Textfeld 1"/>
          <p:cNvSpPr txBox="1"/>
          <p:nvPr/>
        </p:nvSpPr>
        <p:spPr>
          <a:xfrm>
            <a:off x="35560" y="988060"/>
            <a:ext cx="3523615" cy="1200329"/>
          </a:xfrm>
          <a:prstGeom prst="rect">
            <a:avLst/>
          </a:prstGeom>
          <a:noFill/>
        </p:spPr>
        <p:txBody>
          <a:bodyPr wrap="square" rtlCol="0">
            <a:spAutoFit/>
          </a:bodyPr>
          <a:lstStyle/>
          <a:p>
            <a:pPr algn="ctr" defTabSz="1218565">
              <a:defRPr/>
            </a:pPr>
            <a:r>
              <a:rPr lang="zh-CN" altLang="en-US" sz="3600" dirty="0">
                <a:solidFill>
                  <a:srgbClr val="002060"/>
                </a:solidFill>
                <a:latin typeface="+mn-ea"/>
                <a:ea typeface="+mn-ea"/>
              </a:rPr>
              <a:t>同舟共济  </a:t>
            </a:r>
          </a:p>
          <a:p>
            <a:pPr algn="ctr" defTabSz="1218565">
              <a:defRPr/>
            </a:pPr>
            <a:r>
              <a:rPr lang="zh-CN" altLang="en-US" sz="3600" dirty="0">
                <a:solidFill>
                  <a:srgbClr val="002060"/>
                </a:solidFill>
                <a:latin typeface="+mn-ea"/>
                <a:ea typeface="+mn-ea"/>
              </a:rPr>
              <a:t> </a:t>
            </a:r>
            <a:r>
              <a:rPr lang="en-US" altLang="zh-CN" sz="3600" dirty="0">
                <a:solidFill>
                  <a:srgbClr val="002060"/>
                </a:solidFill>
                <a:latin typeface="+mn-ea"/>
                <a:ea typeface="+mn-ea"/>
              </a:rPr>
              <a:t> </a:t>
            </a:r>
            <a:r>
              <a:rPr lang="zh-CN" altLang="en-US" sz="3600" dirty="0">
                <a:solidFill>
                  <a:srgbClr val="002060"/>
                </a:solidFill>
                <a:latin typeface="+mn-ea"/>
                <a:ea typeface="+mn-ea"/>
              </a:rPr>
              <a:t>谋篇开局 </a:t>
            </a:r>
            <a:r>
              <a:rPr lang="en-US" altLang="zh-CN" sz="3600" dirty="0">
                <a:solidFill>
                  <a:srgbClr val="002060"/>
                </a:solidFill>
                <a:latin typeface="+mn-ea"/>
                <a:ea typeface="+mn-ea"/>
              </a:rPr>
              <a:t>!</a:t>
            </a:r>
            <a:endParaRPr lang="zh-CN" altLang="en-US" sz="3600" dirty="0">
              <a:solidFill>
                <a:srgbClr val="002060"/>
              </a:solidFill>
              <a:latin typeface="+mn-ea"/>
              <a:ea typeface="+mn-ea"/>
            </a:endParaRPr>
          </a:p>
        </p:txBody>
      </p:sp>
    </p:spTree>
  </p:cSld>
  <p:clrMapOvr>
    <a:masterClrMapping/>
  </p:clrMapOvr>
  <p:transition advClick="0" advTm="5000">
    <p:push/>
  </p:transition>
</p:sld>
</file>

<file path=ppt/tags/tag1.xml><?xml version="1.0" encoding="utf-8"?>
<p:tagLst xmlns:a="http://schemas.openxmlformats.org/drawingml/2006/main" xmlns:r="http://schemas.openxmlformats.org/officeDocument/2006/relationships" xmlns:p="http://schemas.openxmlformats.org/presentationml/2006/main">
  <p:tag name="KSO_WM_TEMPLATE_TOPIC_ID" val="2869567"/>
  <p:tag name="KSO_WM_TEMPLATE_OUTLINE_ID" val="9"/>
  <p:tag name="KSO_WM_TEMPLATE_SCENE_ID" val="1"/>
  <p:tag name="KSO_WM_TEMPLATE_JOB_ID" val="9"/>
  <p:tag name="KSO_WM_TEMPLATE_TOPIC_DEFAULT" val="0"/>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6.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7.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8.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9.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0.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YinZJG#"/>
  <p:tag name="MH_LAYOUT" val="TitleSubTitle"/>
  <p:tag name="MH" val="20181223212854"/>
  <p:tag name="MH_LIBRARY" val="GRAPHIC"/>
</p:tagLst>
</file>

<file path=ppt/tags/tag11.xml><?xml version="1.0" encoding="utf-8"?>
<p:tagLst xmlns:a="http://schemas.openxmlformats.org/drawingml/2006/main" xmlns:r="http://schemas.openxmlformats.org/officeDocument/2006/relationships" xmlns:p="http://schemas.openxmlformats.org/presentationml/2006/main">
  <p:tag name="MH" val="20181223212854"/>
  <p:tag name="MH_LIBRARY" val="GRAPHIC"/>
  <p:tag name="MH_TYPE" val="Title"/>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81223212854"/>
  <p:tag name="MH_LIBRARY" val="GRAPHIC"/>
  <p:tag name="MH_TYPE" val="Other"/>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81223212854"/>
  <p:tag name="MH_LIBRARY" val="GRAPHIC"/>
  <p:tag name="MH_TYPE" val="SubTitle"/>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81223212854"/>
  <p:tag name="MH_LIBRARY" val="GRAPHIC"/>
  <p:tag name="MH_TYPE" val="Other"/>
  <p:tag name="MH_ORDER" val="2"/>
</p:tagLst>
</file>

<file path=ppt/tags/tag15.xml><?xml version="1.0" encoding="utf-8"?>
<p:tagLst xmlns:a="http://schemas.openxmlformats.org/drawingml/2006/main" xmlns:r="http://schemas.openxmlformats.org/officeDocument/2006/relationships" xmlns:p="http://schemas.openxmlformats.org/presentationml/2006/main">
  <p:tag name="MH" val="20181223212854"/>
  <p:tag name="MH_LIBRARY" val="GRAPHIC"/>
  <p:tag name="MH_TYPE" val="SubTitle"/>
  <p:tag name="MH_ORDER" val="2"/>
</p:tagLst>
</file>

<file path=ppt/tags/tag16.xml><?xml version="1.0" encoding="utf-8"?>
<p:tagLst xmlns:a="http://schemas.openxmlformats.org/drawingml/2006/main" xmlns:r="http://schemas.openxmlformats.org/officeDocument/2006/relationships" xmlns:p="http://schemas.openxmlformats.org/presentationml/2006/main">
  <p:tag name="MH" val="20181223212854"/>
  <p:tag name="MH_LIBRARY" val="GRAPHIC"/>
  <p:tag name="MH_TYPE" val="Other"/>
  <p:tag name="MH_ORDER" val="3"/>
</p:tagLst>
</file>

<file path=ppt/tags/tag17.xml><?xml version="1.0" encoding="utf-8"?>
<p:tagLst xmlns:a="http://schemas.openxmlformats.org/drawingml/2006/main" xmlns:r="http://schemas.openxmlformats.org/officeDocument/2006/relationships" xmlns:p="http://schemas.openxmlformats.org/presentationml/2006/main">
  <p:tag name="MH" val="20181223212854"/>
  <p:tag name="MH_LIBRARY" val="GRAPHIC"/>
  <p:tag name="MH_TYPE" val="SubTitle"/>
  <p:tag name="MH_ORDER" val="4"/>
</p:tagLst>
</file>

<file path=ppt/tags/tag18.xml><?xml version="1.0" encoding="utf-8"?>
<p:tagLst xmlns:a="http://schemas.openxmlformats.org/drawingml/2006/main" xmlns:r="http://schemas.openxmlformats.org/officeDocument/2006/relationships" xmlns:p="http://schemas.openxmlformats.org/presentationml/2006/main">
  <p:tag name="MH" val="20181223212854"/>
  <p:tag name="MH_LIBRARY" val="GRAPHIC"/>
  <p:tag name="MH_TYPE" val="Other"/>
  <p:tag name="MH_ORDER" val="4"/>
</p:tagLst>
</file>

<file path=ppt/tags/tag19.xml><?xml version="1.0" encoding="utf-8"?>
<p:tagLst xmlns:a="http://schemas.openxmlformats.org/drawingml/2006/main" xmlns:r="http://schemas.openxmlformats.org/officeDocument/2006/relationships" xmlns:p="http://schemas.openxmlformats.org/presentationml/2006/main">
  <p:tag name="MH" val="20181223212854"/>
  <p:tag name="MH_LIBRARY" val="GRAPHIC"/>
  <p:tag name="MH_TYPE" val="SubTitle"/>
  <p:tag name="MH_ORDER" val="5"/>
</p:tagLst>
</file>

<file path=ppt/tags/tag20.xml><?xml version="1.0" encoding="utf-8"?>
<p:tagLst xmlns:a="http://schemas.openxmlformats.org/drawingml/2006/main" xmlns:r="http://schemas.openxmlformats.org/officeDocument/2006/relationships" xmlns:p="http://schemas.openxmlformats.org/presentationml/2006/main">
  <p:tag name="MH" val="20181223212854"/>
  <p:tag name="MH_LIBRARY" val="GRAPHIC"/>
  <p:tag name="MH_TYPE" val="SubTitle"/>
  <p:tag name="MH_ORDER" val="3"/>
</p:tagLst>
</file>

<file path=ppt/tags/tag21.xml><?xml version="1.0" encoding="utf-8"?>
<p:tagLst xmlns:a="http://schemas.openxmlformats.org/drawingml/2006/main" xmlns:r="http://schemas.openxmlformats.org/officeDocument/2006/relationships" xmlns:p="http://schemas.openxmlformats.org/presentationml/2006/main">
  <p:tag name="MH" val="20181223212854"/>
  <p:tag name="MH_LIBRARY" val="GRAPHIC"/>
  <p:tag name="MH_TYPE" val="Other"/>
  <p:tag name="MH_ORDER" val="5"/>
</p:tagLst>
</file>

<file path=ppt/tags/tag22.xml><?xml version="1.0" encoding="utf-8"?>
<p:tagLst xmlns:a="http://schemas.openxmlformats.org/drawingml/2006/main" xmlns:r="http://schemas.openxmlformats.org/officeDocument/2006/relationships" xmlns:p="http://schemas.openxmlformats.org/presentationml/2006/main">
  <p:tag name="MH" val="20181223212854"/>
  <p:tag name="MH_LIBRARY" val="GRAPHIC"/>
  <p:tag name="MH_TYPE" val="Other"/>
  <p:tag name="MH_ORDER" val="6"/>
</p:tagLst>
</file>

<file path=ppt/tags/tag23.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24.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25.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26.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27.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28.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29.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30.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31.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32.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YinZJG#"/>
  <p:tag name="MH_LAYOUT" val="TitleSubTitle"/>
  <p:tag name="MH" val="20181222203229"/>
  <p:tag name="MH_LIBRARY" val="GRAPHIC"/>
</p:tagLst>
</file>

<file path=ppt/tags/tag33.xml><?xml version="1.0" encoding="utf-8"?>
<p:tagLst xmlns:a="http://schemas.openxmlformats.org/drawingml/2006/main" xmlns:r="http://schemas.openxmlformats.org/officeDocument/2006/relationships" xmlns:p="http://schemas.openxmlformats.org/presentationml/2006/main">
  <p:tag name="MH" val="20181222203229"/>
  <p:tag name="MH_LIBRARY" val="GRAPHIC"/>
  <p:tag name="MH_TYPE" val="Other"/>
  <p:tag name="MH_ORDER" val="1"/>
</p:tagLst>
</file>

<file path=ppt/tags/tag34.xml><?xml version="1.0" encoding="utf-8"?>
<p:tagLst xmlns:a="http://schemas.openxmlformats.org/drawingml/2006/main" xmlns:r="http://schemas.openxmlformats.org/officeDocument/2006/relationships" xmlns:p="http://schemas.openxmlformats.org/presentationml/2006/main">
  <p:tag name="MH" val="20181222203229"/>
  <p:tag name="MH_LIBRARY" val="GRAPHIC"/>
  <p:tag name="MH_TYPE" val="Other"/>
  <p:tag name="MH_ORDER" val="3"/>
</p:tagLst>
</file>

<file path=ppt/tags/tag35.xml><?xml version="1.0" encoding="utf-8"?>
<p:tagLst xmlns:a="http://schemas.openxmlformats.org/drawingml/2006/main" xmlns:r="http://schemas.openxmlformats.org/officeDocument/2006/relationships" xmlns:p="http://schemas.openxmlformats.org/presentationml/2006/main">
  <p:tag name="MH" val="20181222203229"/>
  <p:tag name="MH_LIBRARY" val="GRAPHIC"/>
  <p:tag name="MH_TYPE" val="Other"/>
  <p:tag name="MH_ORDER" val="2"/>
</p:tagLst>
</file>

<file path=ppt/tags/tag36.xml><?xml version="1.0" encoding="utf-8"?>
<p:tagLst xmlns:a="http://schemas.openxmlformats.org/drawingml/2006/main" xmlns:r="http://schemas.openxmlformats.org/officeDocument/2006/relationships" xmlns:p="http://schemas.openxmlformats.org/presentationml/2006/main">
  <p:tag name="MH" val="20181222203229"/>
  <p:tag name="MH_LIBRARY" val="GRAPHIC"/>
  <p:tag name="MH_TYPE" val="Other"/>
  <p:tag name="MH_ORDER" val="4"/>
</p:tagLst>
</file>

<file path=ppt/tags/tag37.xml><?xml version="1.0" encoding="utf-8"?>
<p:tagLst xmlns:a="http://schemas.openxmlformats.org/drawingml/2006/main" xmlns:r="http://schemas.openxmlformats.org/officeDocument/2006/relationships" xmlns:p="http://schemas.openxmlformats.org/presentationml/2006/main">
  <p:tag name="MH" val="20181222203229"/>
  <p:tag name="MH_LIBRARY" val="GRAPHIC"/>
  <p:tag name="MH_TYPE" val="Title"/>
  <p:tag name="MH_ORDER" val="1"/>
</p:tagLst>
</file>

<file path=ppt/tags/tag38.xml><?xml version="1.0" encoding="utf-8"?>
<p:tagLst xmlns:a="http://schemas.openxmlformats.org/drawingml/2006/main" xmlns:r="http://schemas.openxmlformats.org/officeDocument/2006/relationships" xmlns:p="http://schemas.openxmlformats.org/presentationml/2006/main">
  <p:tag name="MH" val="20181222203229"/>
  <p:tag name="MH_LIBRARY" val="GRAPHIC"/>
  <p:tag name="MH_TYPE" val="SubTitle"/>
  <p:tag name="MH_ORDER" val="4"/>
</p:tagLst>
</file>

<file path=ppt/tags/tag39.xml><?xml version="1.0" encoding="utf-8"?>
<p:tagLst xmlns:a="http://schemas.openxmlformats.org/drawingml/2006/main" xmlns:r="http://schemas.openxmlformats.org/officeDocument/2006/relationships" xmlns:p="http://schemas.openxmlformats.org/presentationml/2006/main">
  <p:tag name="MH" val="20181222203229"/>
  <p:tag name="MH_LIBRARY" val="GRAPHIC"/>
  <p:tag name="MH_TYPE" val="SubTitle"/>
  <p:tag name="MH_ORDER" val="2"/>
</p:tagLst>
</file>

<file path=ppt/tags/tag40.xml><?xml version="1.0" encoding="utf-8"?>
<p:tagLst xmlns:a="http://schemas.openxmlformats.org/drawingml/2006/main" xmlns:r="http://schemas.openxmlformats.org/officeDocument/2006/relationships" xmlns:p="http://schemas.openxmlformats.org/presentationml/2006/main">
  <p:tag name="MH" val="20181222203229"/>
  <p:tag name="MH_LIBRARY" val="GRAPHIC"/>
  <p:tag name="MH_TYPE" val="SubTitle"/>
  <p:tag name="MH_ORDER" val="1"/>
</p:tagLst>
</file>

<file path=ppt/tags/tag41.xml><?xml version="1.0" encoding="utf-8"?>
<p:tagLst xmlns:a="http://schemas.openxmlformats.org/drawingml/2006/main" xmlns:r="http://schemas.openxmlformats.org/officeDocument/2006/relationships" xmlns:p="http://schemas.openxmlformats.org/presentationml/2006/main">
  <p:tag name="MH" val="20181222203229"/>
  <p:tag name="MH_LIBRARY" val="GRAPHIC"/>
  <p:tag name="MH_TYPE" val="SubTitle"/>
  <p:tag name="MH_ORDER" val="3"/>
</p:tagLst>
</file>

<file path=ppt/tags/tag42.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43.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44.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45.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46.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47.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48.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49.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50.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51.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52.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53.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54.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55.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56.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57.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4110,&quot;width&quot;:7365}"/>
</p:tagLst>
</file>

<file path=ppt/tags/tag58.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59.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60.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61.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62.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63.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64.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65.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66.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67.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68.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69.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70.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71.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72.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73.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74.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75.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76.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77.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78.xml><?xml version="1.0" encoding="utf-8"?>
<p:tagLst xmlns:a="http://schemas.openxmlformats.org/drawingml/2006/main" xmlns:r="http://schemas.openxmlformats.org/officeDocument/2006/relationships" xmlns:p="http://schemas.openxmlformats.org/presentationml/2006/main">
  <p:tag name="MH_TYPE" val="#NeiR#"/>
  <p:tag name="MH_NUMBER" val="1"/>
  <p:tag name="MH_CATEGORY" val="#QiTTB#"/>
  <p:tag name="MH_LAYOUT" val="Desc"/>
  <p:tag name="MH" val="20190117131157"/>
  <p:tag name="MH_LIBRARY" val="GRAPHIC"/>
</p:tagLst>
</file>

<file path=ppt/tags/tag79.xml><?xml version="1.0" encoding="utf-8"?>
<p:tagLst xmlns:a="http://schemas.openxmlformats.org/drawingml/2006/main" xmlns:r="http://schemas.openxmlformats.org/officeDocument/2006/relationships" xmlns:p="http://schemas.openxmlformats.org/presentationml/2006/main">
  <p:tag name="MH" val="20190117131157"/>
  <p:tag name="MH_LIBRARY" val="GRAPHIC"/>
  <p:tag name="MH_TYPE" val="Desc"/>
  <p:tag name="MH_ORDER" val="1"/>
</p:tagLst>
</file>

<file path=ppt/tags/tag80.xml><?xml version="1.0" encoding="utf-8"?>
<p:tagLst xmlns:a="http://schemas.openxmlformats.org/drawingml/2006/main" xmlns:r="http://schemas.openxmlformats.org/officeDocument/2006/relationships" xmlns:p="http://schemas.openxmlformats.org/presentationml/2006/main">
  <p:tag name="MH" val="20190117131157"/>
  <p:tag name="MH_LIBRARY" val="GRAPHIC"/>
  <p:tag name="MH_TYPE" val="Other"/>
  <p:tag name="MH_ORDER" val="1"/>
</p:tagLst>
</file>

<file path=ppt/tags/tag81.xml><?xml version="1.0" encoding="utf-8"?>
<p:tagLst xmlns:a="http://schemas.openxmlformats.org/drawingml/2006/main" xmlns:r="http://schemas.openxmlformats.org/officeDocument/2006/relationships" xmlns:p="http://schemas.openxmlformats.org/presentationml/2006/main">
  <p:tag name="MH" val="20190117131157"/>
  <p:tag name="MH_LIBRARY" val="GRAPHIC"/>
  <p:tag name="MH_TYPE" val="Other"/>
  <p:tag name="MH_ORDER" val="2"/>
</p:tagLst>
</file>

<file path=ppt/tags/tag82.xml><?xml version="1.0" encoding="utf-8"?>
<p:tagLst xmlns:a="http://schemas.openxmlformats.org/drawingml/2006/main" xmlns:r="http://schemas.openxmlformats.org/officeDocument/2006/relationships" xmlns:p="http://schemas.openxmlformats.org/presentationml/2006/main">
  <p:tag name="MH" val="20190117131157"/>
  <p:tag name="MH_LIBRARY" val="GRAPHIC"/>
  <p:tag name="MH_TYPE" val="Other"/>
  <p:tag name="MH_ORDER" val="1"/>
</p:tagLst>
</file>

<file path=ppt/tags/tag83.xml><?xml version="1.0" encoding="utf-8"?>
<p:tagLst xmlns:a="http://schemas.openxmlformats.org/drawingml/2006/main" xmlns:r="http://schemas.openxmlformats.org/officeDocument/2006/relationships" xmlns:p="http://schemas.openxmlformats.org/presentationml/2006/main">
  <p:tag name="MH" val="20190117131157"/>
  <p:tag name="MH_LIBRARY" val="GRAPHIC"/>
  <p:tag name="MH_TYPE" val="Other"/>
  <p:tag name="MH_ORDER" val="2"/>
</p:tagLst>
</file>

<file path=ppt/tags/tag84.xml><?xml version="1.0" encoding="utf-8"?>
<p:tagLst xmlns:a="http://schemas.openxmlformats.org/drawingml/2006/main" xmlns:r="http://schemas.openxmlformats.org/officeDocument/2006/relationships" xmlns:p="http://schemas.openxmlformats.org/presentationml/2006/main">
  <p:tag name="MH" val="20190117131954"/>
  <p:tag name="MH_LIBRARY" val="CONTENTS"/>
  <p:tag name="MH_AUTOCOLOR" val="TRUE"/>
  <p:tag name="MH_TYPE" val="CONTENTS"/>
  <p:tag name="ID" val="626781"/>
</p:tagLst>
</file>

<file path=ppt/tags/tag85.xml><?xml version="1.0" encoding="utf-8"?>
<p:tagLst xmlns:a="http://schemas.openxmlformats.org/drawingml/2006/main" xmlns:r="http://schemas.openxmlformats.org/officeDocument/2006/relationships" xmlns:p="http://schemas.openxmlformats.org/presentationml/2006/main">
  <p:tag name="MH" val="20190117131954"/>
  <p:tag name="MH_LIBRARY" val="CONTENTS"/>
  <p:tag name="MH_TYPE" val="OTHERS"/>
  <p:tag name="ID" val="626781"/>
</p:tagLst>
</file>

<file path=ppt/tags/tag86.xml><?xml version="1.0" encoding="utf-8"?>
<p:tagLst xmlns:a="http://schemas.openxmlformats.org/drawingml/2006/main" xmlns:r="http://schemas.openxmlformats.org/officeDocument/2006/relationships" xmlns:p="http://schemas.openxmlformats.org/presentationml/2006/main">
  <p:tag name="MH" val="20190117131954"/>
  <p:tag name="MH_LIBRARY" val="CONTENTS"/>
  <p:tag name="MH_TYPE" val="ENTRY"/>
  <p:tag name="ID" val="626781"/>
  <p:tag name="MH_ORDER" val="1"/>
</p:tagLst>
</file>

<file path=ppt/tags/tag87.xml><?xml version="1.0" encoding="utf-8"?>
<p:tagLst xmlns:a="http://schemas.openxmlformats.org/drawingml/2006/main" xmlns:r="http://schemas.openxmlformats.org/officeDocument/2006/relationships" xmlns:p="http://schemas.openxmlformats.org/presentationml/2006/main">
  <p:tag name="MH" val="20190117131954"/>
  <p:tag name="MH_LIBRARY" val="CONTENTS"/>
  <p:tag name="MH_TYPE" val="ENTRY"/>
  <p:tag name="ID" val="626781"/>
  <p:tag name="MH_ORDER" val="2"/>
</p:tagLst>
</file>

<file path=ppt/tags/tag88.xml><?xml version="1.0" encoding="utf-8"?>
<p:tagLst xmlns:a="http://schemas.openxmlformats.org/drawingml/2006/main" xmlns:r="http://schemas.openxmlformats.org/officeDocument/2006/relationships" xmlns:p="http://schemas.openxmlformats.org/presentationml/2006/main">
  <p:tag name="MH" val="20190117131954"/>
  <p:tag name="MH_LIBRARY" val="CONTENTS"/>
  <p:tag name="MH_TYPE" val="ENTRY"/>
  <p:tag name="ID" val="626781"/>
  <p:tag name="MH_ORDER" val="3"/>
</p:tagLst>
</file>

<file path=ppt/tags/tag89.xml><?xml version="1.0" encoding="utf-8"?>
<p:tagLst xmlns:a="http://schemas.openxmlformats.org/drawingml/2006/main" xmlns:r="http://schemas.openxmlformats.org/officeDocument/2006/relationships" xmlns:p="http://schemas.openxmlformats.org/presentationml/2006/main">
  <p:tag name="MH" val="20190117131954"/>
  <p:tag name="MH_LIBRARY" val="CONTENTS"/>
  <p:tag name="MH_TYPE" val="ENTRY"/>
  <p:tag name="ID" val="626781"/>
  <p:tag name="MH_ORDER" val="4"/>
</p:tagLst>
</file>

<file path=ppt/tags/tag90.xml><?xml version="1.0" encoding="utf-8"?>
<p:tagLst xmlns:a="http://schemas.openxmlformats.org/drawingml/2006/main" xmlns:r="http://schemas.openxmlformats.org/officeDocument/2006/relationships" xmlns:p="http://schemas.openxmlformats.org/presentationml/2006/main">
  <p:tag name="MH" val="20190117131954"/>
  <p:tag name="MH_LIBRARY" val="CONTENTS"/>
  <p:tag name="MH_TYPE" val="ENTRY"/>
  <p:tag name="ID" val="626781"/>
  <p:tag name="MH_ORDER" val="5"/>
</p:tagLst>
</file>

<file path=ppt/tags/tag91.xml><?xml version="1.0" encoding="utf-8"?>
<p:tagLst xmlns:a="http://schemas.openxmlformats.org/drawingml/2006/main" xmlns:r="http://schemas.openxmlformats.org/officeDocument/2006/relationships" xmlns:p="http://schemas.openxmlformats.org/presentationml/2006/main">
  <p:tag name="MH" val="20190117131954"/>
  <p:tag name="MH_LIBRARY" val="CONTENTS"/>
  <p:tag name="MH_TYPE" val="ENTRY"/>
  <p:tag name="ID" val="626781"/>
  <p:tag name="MH_ORDER" val="6"/>
</p:tagLst>
</file>

<file path=ppt/tags/tag92.xml><?xml version="1.0" encoding="utf-8"?>
<p:tagLst xmlns:a="http://schemas.openxmlformats.org/drawingml/2006/main" xmlns:r="http://schemas.openxmlformats.org/officeDocument/2006/relationships" xmlns:p="http://schemas.openxmlformats.org/presentationml/2006/main">
  <p:tag name="MH" val="20190117131954"/>
  <p:tag name="MH_LIBRARY" val="CONTENTS"/>
  <p:tag name="MH_TYPE" val="OTHERS"/>
  <p:tag name="ID" val="626781"/>
</p:tagLst>
</file>

<file path=ppt/tags/tag93.xml><?xml version="1.0" encoding="utf-8"?>
<p:tagLst xmlns:a="http://schemas.openxmlformats.org/drawingml/2006/main" xmlns:r="http://schemas.openxmlformats.org/officeDocument/2006/relationships" xmlns:p="http://schemas.openxmlformats.org/presentationml/2006/main">
  <p:tag name="MH" val="20190117131954"/>
  <p:tag name="MH_LIBRARY" val="CONTENTS"/>
  <p:tag name="MH_TYPE" val="OTHERS"/>
  <p:tag name="ID" val="626781"/>
</p:tagLst>
</file>

<file path=ppt/tags/tag94.xml><?xml version="1.0" encoding="utf-8"?>
<p:tagLst xmlns:a="http://schemas.openxmlformats.org/drawingml/2006/main" xmlns:r="http://schemas.openxmlformats.org/officeDocument/2006/relationships" xmlns:p="http://schemas.openxmlformats.org/presentationml/2006/main">
  <p:tag name="MH" val="20190117131954"/>
  <p:tag name="MH_LIBRARY" val="CONTENTS"/>
  <p:tag name="MH_TYPE" val="OTHERS"/>
  <p:tag name="ID" val="626781"/>
</p:tagLst>
</file>

<file path=ppt/tags/tag95.xml><?xml version="1.0" encoding="utf-8"?>
<p:tagLst xmlns:a="http://schemas.openxmlformats.org/drawingml/2006/main" xmlns:r="http://schemas.openxmlformats.org/officeDocument/2006/relationships" xmlns:p="http://schemas.openxmlformats.org/presentationml/2006/main">
  <p:tag name="MH" val="20190117131954"/>
  <p:tag name="MH_LIBRARY" val="CONTENTS"/>
  <p:tag name="MH_TYPE" val="OTHERS"/>
  <p:tag name="ID" val="626781"/>
</p:tagLst>
</file>

<file path=ppt/tags/tag96.xml><?xml version="1.0" encoding="utf-8"?>
<p:tagLst xmlns:a="http://schemas.openxmlformats.org/drawingml/2006/main" xmlns:r="http://schemas.openxmlformats.org/officeDocument/2006/relationships" xmlns:p="http://schemas.openxmlformats.org/presentationml/2006/main">
  <p:tag name="MH" val="20190117131954"/>
  <p:tag name="MH_LIBRARY" val="CONTENTS"/>
  <p:tag name="MH_TYPE" val="OTHERS"/>
  <p:tag name="ID" val="626781"/>
</p:tagLst>
</file>

<file path=ppt/tags/tag97.xml><?xml version="1.0" encoding="utf-8"?>
<p:tagLst xmlns:a="http://schemas.openxmlformats.org/drawingml/2006/main" xmlns:r="http://schemas.openxmlformats.org/officeDocument/2006/relationships" xmlns:p="http://schemas.openxmlformats.org/presentationml/2006/main">
  <p:tag name="MH" val="20190117131954"/>
  <p:tag name="MH_LIBRARY" val="CONTENTS"/>
  <p:tag name="MH_TYPE" val="OTHERS"/>
  <p:tag name="ID" val="626781"/>
</p:tagLst>
</file>

<file path=ppt/tags/tag98.xml><?xml version="1.0" encoding="utf-8"?>
<p:tagLst xmlns:a="http://schemas.openxmlformats.org/drawingml/2006/main" xmlns:r="http://schemas.openxmlformats.org/officeDocument/2006/relationships" xmlns:p="http://schemas.openxmlformats.org/presentationml/2006/main">
  <p:tag name="MH" val="20190117131954"/>
  <p:tag name="MH_LIBRARY" val="CONTENTS"/>
  <p:tag name="MH_TYPE" val="NUMBER"/>
  <p:tag name="ID" val="626781"/>
  <p:tag name="MH_ORDER" val="1"/>
</p:tagLst>
</file>

<file path=ppt/tags/tag99.xml><?xml version="1.0" encoding="utf-8"?>
<p:tagLst xmlns:a="http://schemas.openxmlformats.org/drawingml/2006/main" xmlns:r="http://schemas.openxmlformats.org/officeDocument/2006/relationships" xmlns:p="http://schemas.openxmlformats.org/presentationml/2006/main">
  <p:tag name="MH" val="20190117131954"/>
  <p:tag name="MH_LIBRARY" val="CONTENTS"/>
  <p:tag name="MH_TYPE" val="NUMBER"/>
  <p:tag name="ID" val="626781"/>
  <p:tag name="MH_ORDER" val="2"/>
</p:tagLst>
</file>

<file path=ppt/tags/tag100.xml><?xml version="1.0" encoding="utf-8"?>
<p:tagLst xmlns:a="http://schemas.openxmlformats.org/drawingml/2006/main" xmlns:r="http://schemas.openxmlformats.org/officeDocument/2006/relationships" xmlns:p="http://schemas.openxmlformats.org/presentationml/2006/main">
  <p:tag name="MH" val="20190117131954"/>
  <p:tag name="MH_LIBRARY" val="CONTENTS"/>
  <p:tag name="MH_TYPE" val="NUMBER"/>
  <p:tag name="ID" val="626781"/>
  <p:tag name="MH_ORDER" val="3"/>
</p:tagLst>
</file>

<file path=ppt/tags/tag101.xml><?xml version="1.0" encoding="utf-8"?>
<p:tagLst xmlns:a="http://schemas.openxmlformats.org/drawingml/2006/main" xmlns:r="http://schemas.openxmlformats.org/officeDocument/2006/relationships" xmlns:p="http://schemas.openxmlformats.org/presentationml/2006/main">
  <p:tag name="MH" val="20190117131954"/>
  <p:tag name="MH_LIBRARY" val="CONTENTS"/>
  <p:tag name="MH_TYPE" val="NUMBER"/>
  <p:tag name="ID" val="626781"/>
  <p:tag name="MH_ORDER" val="4"/>
</p:tagLst>
</file>

<file path=ppt/tags/tag102.xml><?xml version="1.0" encoding="utf-8"?>
<p:tagLst xmlns:a="http://schemas.openxmlformats.org/drawingml/2006/main" xmlns:r="http://schemas.openxmlformats.org/officeDocument/2006/relationships" xmlns:p="http://schemas.openxmlformats.org/presentationml/2006/main">
  <p:tag name="MH" val="20190117131954"/>
  <p:tag name="MH_LIBRARY" val="CONTENTS"/>
  <p:tag name="MH_TYPE" val="NUMBER"/>
  <p:tag name="ID" val="626781"/>
  <p:tag name="MH_ORDER" val="5"/>
</p:tagLst>
</file>

<file path=ppt/tags/tag103.xml><?xml version="1.0" encoding="utf-8"?>
<p:tagLst xmlns:a="http://schemas.openxmlformats.org/drawingml/2006/main" xmlns:r="http://schemas.openxmlformats.org/officeDocument/2006/relationships" xmlns:p="http://schemas.openxmlformats.org/presentationml/2006/main">
  <p:tag name="MH" val="20190117131954"/>
  <p:tag name="MH_LIBRARY" val="CONTENTS"/>
  <p:tag name="MH_TYPE" val="NUMBER"/>
  <p:tag name="ID" val="626781"/>
  <p:tag name="MH_ORDER" val="6"/>
</p:tagLst>
</file>

<file path=ppt/tags/tag104.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05.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06.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07.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08.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09.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10.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11.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12.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13.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14.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64"/>
</p:tagLst>
</file>

<file path=ppt/tags/tag115.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16.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17.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64"/>
</p:tagLst>
</file>

<file path=ppt/tags/tag118.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64"/>
</p:tagLst>
</file>

<file path=ppt/tags/tag119.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20.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21.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22.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64"/>
</p:tagLst>
</file>

<file path=ppt/tags/tag123.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64"/>
</p:tagLst>
</file>

<file path=ppt/tags/tag124.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25.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64"/>
</p:tagLst>
</file>

<file path=ppt/tags/tag126.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64"/>
</p:tagLst>
</file>

<file path=ppt/tags/tag127.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64"/>
</p:tagLst>
</file>

<file path=ppt/tags/tag128.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64"/>
</p:tagLst>
</file>

<file path=ppt/tags/tag129.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64"/>
</p:tagLst>
</file>

<file path=ppt/tags/tag130.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64"/>
</p:tagLst>
</file>

<file path=ppt/tags/tag131.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64"/>
</p:tagLst>
</file>

<file path=ppt/tags/tag132.xml><?xml version="1.0" encoding="utf-8"?>
<p:tagLst xmlns:a="http://schemas.openxmlformats.org/drawingml/2006/main" xmlns:r="http://schemas.openxmlformats.org/officeDocument/2006/relationships" xmlns:p="http://schemas.openxmlformats.org/presentationml/2006/main">
  <p:tag name="MH" val="20190117153106"/>
  <p:tag name="MH_LIBRARY" val="GRAPHIC"/>
  <p:tag name="MH_TYPE" val="Other"/>
  <p:tag name="MH_ORDER" val="1"/>
</p:tagLst>
</file>

<file path=ppt/tags/tag133.xml><?xml version="1.0" encoding="utf-8"?>
<p:tagLst xmlns:a="http://schemas.openxmlformats.org/drawingml/2006/main" xmlns:r="http://schemas.openxmlformats.org/officeDocument/2006/relationships" xmlns:p="http://schemas.openxmlformats.org/presentationml/2006/main">
  <p:tag name="MH" val="20190117153106"/>
  <p:tag name="MH_LIBRARY" val="GRAPHIC"/>
  <p:tag name="MH_TYPE" val="Other"/>
  <p:tag name="MH_ORDER" val="2"/>
</p:tagLst>
</file>

<file path=ppt/tags/tag134.xml><?xml version="1.0" encoding="utf-8"?>
<p:tagLst xmlns:a="http://schemas.openxmlformats.org/drawingml/2006/main" xmlns:r="http://schemas.openxmlformats.org/officeDocument/2006/relationships" xmlns:p="http://schemas.openxmlformats.org/presentationml/2006/main">
  <p:tag name="MH" val="20190117153106"/>
  <p:tag name="MH_LIBRARY" val="GRAPHIC"/>
  <p:tag name="MH_TYPE" val="Other"/>
  <p:tag name="MH_ORDER" val="2"/>
</p:tagLst>
</file>

<file path=ppt/tags/tag135.xml><?xml version="1.0" encoding="utf-8"?>
<p:tagLst xmlns:a="http://schemas.openxmlformats.org/drawingml/2006/main" xmlns:r="http://schemas.openxmlformats.org/officeDocument/2006/relationships" xmlns:p="http://schemas.openxmlformats.org/presentationml/2006/main">
  <p:tag name="MH" val="20190117153106"/>
  <p:tag name="MH_LIBRARY" val="GRAPHIC"/>
  <p:tag name="MH_TYPE" val="Other"/>
  <p:tag name="MH_ORDER" val="5"/>
</p:tagLst>
</file>

<file path=ppt/tags/tag136.xml><?xml version="1.0" encoding="utf-8"?>
<p:tagLst xmlns:a="http://schemas.openxmlformats.org/drawingml/2006/main" xmlns:r="http://schemas.openxmlformats.org/officeDocument/2006/relationships" xmlns:p="http://schemas.openxmlformats.org/presentationml/2006/main">
  <p:tag name="MH" val="20190117153106"/>
  <p:tag name="MH_LIBRARY" val="GRAPHIC"/>
  <p:tag name="MH_TYPE" val="Other"/>
  <p:tag name="MH_ORDER" val="1"/>
</p:tagLst>
</file>

<file path=ppt/tags/tag137.xml><?xml version="1.0" encoding="utf-8"?>
<p:tagLst xmlns:a="http://schemas.openxmlformats.org/drawingml/2006/main" xmlns:r="http://schemas.openxmlformats.org/officeDocument/2006/relationships" xmlns:p="http://schemas.openxmlformats.org/presentationml/2006/main">
  <p:tag name="MH" val="20190117153106"/>
  <p:tag name="MH_LIBRARY" val="GRAPHIC"/>
  <p:tag name="MH_TYPE" val="Other"/>
  <p:tag name="MH_ORDER" val="4"/>
</p:tagLst>
</file>

<file path=ppt/tags/tag138.xml><?xml version="1.0" encoding="utf-8"?>
<p:tagLst xmlns:a="http://schemas.openxmlformats.org/drawingml/2006/main" xmlns:r="http://schemas.openxmlformats.org/officeDocument/2006/relationships" xmlns:p="http://schemas.openxmlformats.org/presentationml/2006/main">
  <p:tag name="MH" val="20190117153106"/>
  <p:tag name="MH_LIBRARY" val="GRAPHIC"/>
  <p:tag name="MH_TYPE" val="Other"/>
  <p:tag name="MH_ORDER" val="10"/>
</p:tagLst>
</file>

<file path=ppt/tags/tag139.xml><?xml version="1.0" encoding="utf-8"?>
<p:tagLst xmlns:a="http://schemas.openxmlformats.org/drawingml/2006/main" xmlns:r="http://schemas.openxmlformats.org/officeDocument/2006/relationships" xmlns:p="http://schemas.openxmlformats.org/presentationml/2006/main">
  <p:tag name="MH" val="20190117153106"/>
  <p:tag name="MH_LIBRARY" val="GRAPHIC"/>
  <p:tag name="MH_TYPE" val="Other"/>
  <p:tag name="MH_ORDER" val="11"/>
</p:tagLst>
</file>

<file path=ppt/tags/tag140.xml><?xml version="1.0" encoding="utf-8"?>
<p:tagLst xmlns:a="http://schemas.openxmlformats.org/drawingml/2006/main" xmlns:r="http://schemas.openxmlformats.org/officeDocument/2006/relationships" xmlns:p="http://schemas.openxmlformats.org/presentationml/2006/main">
  <p:tag name="MH" val="20190117153106"/>
  <p:tag name="MH_LIBRARY" val="GRAPHIC"/>
  <p:tag name="MH_TYPE" val="Other"/>
  <p:tag name="MH_ORDER" val="1"/>
</p:tagLst>
</file>

<file path=ppt/tags/tag141.xml><?xml version="1.0" encoding="utf-8"?>
<p:tagLst xmlns:a="http://schemas.openxmlformats.org/drawingml/2006/main" xmlns:r="http://schemas.openxmlformats.org/officeDocument/2006/relationships" xmlns:p="http://schemas.openxmlformats.org/presentationml/2006/main">
  <p:tag name="MH" val="20190117153106"/>
  <p:tag name="MH_LIBRARY" val="GRAPHIC"/>
  <p:tag name="MH_TYPE" val="Other"/>
  <p:tag name="MH_ORDER" val="2"/>
</p:tagLst>
</file>

<file path=ppt/tags/tag142.xml><?xml version="1.0" encoding="utf-8"?>
<p:tagLst xmlns:a="http://schemas.openxmlformats.org/drawingml/2006/main" xmlns:r="http://schemas.openxmlformats.org/officeDocument/2006/relationships" xmlns:p="http://schemas.openxmlformats.org/presentationml/2006/main">
  <p:tag name="MH" val="20190117153106"/>
  <p:tag name="MH_LIBRARY" val="GRAPHIC"/>
  <p:tag name="MH_TYPE" val="Other"/>
  <p:tag name="MH_ORDER" val="2"/>
</p:tagLst>
</file>

<file path=ppt/tags/tag143.xml><?xml version="1.0" encoding="utf-8"?>
<p:tagLst xmlns:a="http://schemas.openxmlformats.org/drawingml/2006/main" xmlns:r="http://schemas.openxmlformats.org/officeDocument/2006/relationships" xmlns:p="http://schemas.openxmlformats.org/presentationml/2006/main">
  <p:tag name="MH" val="20190117153106"/>
  <p:tag name="MH_LIBRARY" val="GRAPHIC"/>
  <p:tag name="MH_TYPE" val="Other"/>
  <p:tag name="MH_ORDER" val="5"/>
</p:tagLst>
</file>

<file path=ppt/tags/tag144.xml><?xml version="1.0" encoding="utf-8"?>
<p:tagLst xmlns:a="http://schemas.openxmlformats.org/drawingml/2006/main" xmlns:r="http://schemas.openxmlformats.org/officeDocument/2006/relationships" xmlns:p="http://schemas.openxmlformats.org/presentationml/2006/main">
  <p:tag name="MH" val="20190117153106"/>
  <p:tag name="MH_LIBRARY" val="GRAPHIC"/>
  <p:tag name="MH_TYPE" val="Other"/>
  <p:tag name="MH_ORDER" val="1"/>
</p:tagLst>
</file>

<file path=ppt/tags/tag145.xml><?xml version="1.0" encoding="utf-8"?>
<p:tagLst xmlns:a="http://schemas.openxmlformats.org/drawingml/2006/main" xmlns:r="http://schemas.openxmlformats.org/officeDocument/2006/relationships" xmlns:p="http://schemas.openxmlformats.org/presentationml/2006/main">
  <p:tag name="MH" val="20190117153106"/>
  <p:tag name="MH_LIBRARY" val="GRAPHIC"/>
  <p:tag name="MH_TYPE" val="Other"/>
  <p:tag name="MH_ORDER" val="4"/>
</p:tagLst>
</file>

<file path=ppt/tags/tag146.xml><?xml version="1.0" encoding="utf-8"?>
<p:tagLst xmlns:a="http://schemas.openxmlformats.org/drawingml/2006/main" xmlns:r="http://schemas.openxmlformats.org/officeDocument/2006/relationships" xmlns:p="http://schemas.openxmlformats.org/presentationml/2006/main">
  <p:tag name="MH" val="20190117153106"/>
  <p:tag name="MH_LIBRARY" val="GRAPHIC"/>
  <p:tag name="MH_TYPE" val="Other"/>
  <p:tag name="MH_ORDER" val="10"/>
</p:tagLst>
</file>

<file path=ppt/tags/tag147.xml><?xml version="1.0" encoding="utf-8"?>
<p:tagLst xmlns:a="http://schemas.openxmlformats.org/drawingml/2006/main" xmlns:r="http://schemas.openxmlformats.org/officeDocument/2006/relationships" xmlns:p="http://schemas.openxmlformats.org/presentationml/2006/main">
  <p:tag name="MH" val="20190117153106"/>
  <p:tag name="MH_LIBRARY" val="GRAPHIC"/>
  <p:tag name="MH_TYPE" val="Other"/>
  <p:tag name="MH_ORDER" val="11"/>
</p:tagLst>
</file>

<file path=ppt/tags/tag148.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49.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64"/>
</p:tagLst>
</file>

<file path=ppt/tags/tag150.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64"/>
</p:tagLst>
</file>

<file path=ppt/tags/tag151.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52.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64"/>
</p:tagLst>
</file>

<file path=ppt/tags/tag153.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54.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64"/>
</p:tagLst>
</file>

<file path=ppt/tags/tag155.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56.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64"/>
</p:tagLst>
</file>

<file path=ppt/tags/tag157.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64"/>
</p:tagLst>
</file>

<file path=ppt/tags/tag158.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59.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64"/>
</p:tagLst>
</file>

<file path=ppt/tags/tag160.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64"/>
</p:tagLst>
</file>

<file path=ppt/tags/tag161.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62.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64"/>
</p:tagLst>
</file>

<file path=ppt/tags/tag163.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64.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64"/>
</p:tagLst>
</file>

<file path=ppt/tags/tag165.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66.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64"/>
</p:tagLst>
</file>

<file path=ppt/tags/tag167.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64"/>
</p:tagLst>
</file>

<file path=ppt/tags/tag168.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69.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64"/>
</p:tagLst>
</file>

<file path=ppt/tags/tag170.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71.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64"/>
</p:tagLst>
</file>

<file path=ppt/tags/tag172.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73.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64"/>
</p:tagLst>
</file>

<file path=ppt/tags/tag174.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75.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76.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64"/>
</p:tagLst>
</file>

<file path=ppt/tags/tag177.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78.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79.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80.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81.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82.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83.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84.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85.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86.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87.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88.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89.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90.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91.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92.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93.xml><?xml version="1.0" encoding="utf-8"?>
<p:tagLst xmlns:a="http://schemas.openxmlformats.org/drawingml/2006/main" xmlns:r="http://schemas.openxmlformats.org/officeDocument/2006/relationships" xmlns:p="http://schemas.openxmlformats.org/presentationml/2006/main">
  <p:tag name="MH" val="20190117143942"/>
  <p:tag name="MH_LIBRARY" val="GRAPHIC"/>
  <p:tag name="MH_ORDER" val="燕尾形 47"/>
</p:tagLst>
</file>

<file path=ppt/tags/tag194.xml><?xml version="1.0" encoding="utf-8"?>
<p:tagLst xmlns:a="http://schemas.openxmlformats.org/drawingml/2006/main" xmlns:r="http://schemas.openxmlformats.org/officeDocument/2006/relationships" xmlns:p="http://schemas.openxmlformats.org/presentationml/2006/main">
  <p:tag name="KSO_WM_UNIT_TABLE_BEAUTIFY" val="smartTable{0f9a4cf6-f456-42da-a884-25617ed63cb7}"/>
</p:tagLst>
</file>

<file path=ppt/tags/tag195.xml><?xml version="1.0" encoding="utf-8"?>
<p:tagLst xmlns:a="http://schemas.openxmlformats.org/drawingml/2006/main" xmlns:r="http://schemas.openxmlformats.org/officeDocument/2006/relationships" xmlns:p="http://schemas.openxmlformats.org/presentationml/2006/main">
  <p:tag name="KSO_WM_UNIT_TABLE_BEAUTIFY" val="smartTable{0f9a4cf6-f456-42da-a884-25617ed63cb7}"/>
</p:tagLst>
</file>

<file path=ppt/tags/tag196.xml><?xml version="1.0" encoding="utf-8"?>
<p:tagLst xmlns:a="http://schemas.openxmlformats.org/drawingml/2006/main" xmlns:r="http://schemas.openxmlformats.org/officeDocument/2006/relationships" xmlns:p="http://schemas.openxmlformats.org/presentationml/2006/main">
  <p:tag name="KSO_WM_UNIT_TABLE_BEAUTIFY" val="smartTable{27240b46-5d77-4597-9ed3-fcfcb596024e}"/>
</p:tagLst>
</file>

<file path=ppt/tags/tag197.xml><?xml version="1.0" encoding="utf-8"?>
<p:tagLst xmlns:a="http://schemas.openxmlformats.org/drawingml/2006/main" xmlns:r="http://schemas.openxmlformats.org/officeDocument/2006/relationships" xmlns:p="http://schemas.openxmlformats.org/presentationml/2006/main">
  <p:tag name="KSO_WM_UNIT_TABLE_BEAUTIFY" val="smartTable{27240b46-5d77-4597-9ed3-fcfcb596024e}"/>
</p:tagLst>
</file>

<file path=ppt/tags/tag198.xml><?xml version="1.0" encoding="utf-8"?>
<p:tagLst xmlns:a="http://schemas.openxmlformats.org/drawingml/2006/main" xmlns:r="http://schemas.openxmlformats.org/officeDocument/2006/relationships" xmlns:p="http://schemas.openxmlformats.org/presentationml/2006/main">
  <p:tag name="KSO_WM_UNIT_TABLE_BEAUTIFY" val="smartTable{ddf9982c-847a-44e0-b663-44b68d421765}"/>
  <p:tag name="TABLE_ENDDRAG_ORIGIN_RECT" val="701*249"/>
  <p:tag name="TABLE_ENDDRAG_RECT" val="4*90*701*249"/>
</p:tagLst>
</file>

<file path=ppt/tags/tag199.xml><?xml version="1.0" encoding="utf-8"?>
<p:tagLst xmlns:a="http://schemas.openxmlformats.org/drawingml/2006/main" xmlns:r="http://schemas.openxmlformats.org/officeDocument/2006/relationships" xmlns:p="http://schemas.openxmlformats.org/presentationml/2006/main">
  <p:tag name="KSO_WM_UNIT_TABLE_BEAUTIFY" val="smartTable{ddf9982c-847a-44e0-b663-44b68d421765}"/>
  <p:tag name="TABLE_ENDDRAG_ORIGIN_RECT" val="788*366"/>
  <p:tag name="TABLE_ENDDRAG_RECT" val="91*118*788*366"/>
</p:tagLst>
</file>

<file path=ppt/tags/tag200.xml><?xml version="1.0" encoding="utf-8"?>
<p:tagLst xmlns:a="http://schemas.openxmlformats.org/drawingml/2006/main" xmlns:r="http://schemas.openxmlformats.org/officeDocument/2006/relationships" xmlns:p="http://schemas.openxmlformats.org/presentationml/2006/main">
  <p:tag name="KSO_WM_UNIT_TABLE_BEAUTIFY" val="smartTable{ddf9982c-847a-44e0-b663-44b68d421765}"/>
  <p:tag name="TABLE_ENDDRAG_ORIGIN_RECT" val="788*366"/>
  <p:tag name="TABLE_ENDDRAG_RECT" val="91*118*788*366"/>
</p:tagLst>
</file>

<file path=ppt/tags/tag201.xml><?xml version="1.0" encoding="utf-8"?>
<p:tagLst xmlns:a="http://schemas.openxmlformats.org/drawingml/2006/main" xmlns:r="http://schemas.openxmlformats.org/officeDocument/2006/relationships" xmlns:p="http://schemas.openxmlformats.org/presentationml/2006/main">
  <p:tag name="KSO_WM_UNIT_TABLE_BEAUTIFY" val="smartTable{249fc64a-dd1f-465a-a3ea-4668c072d80a}"/>
  <p:tag name="TABLE_ENDDRAG_ORIGIN_RECT" val="850*140"/>
  <p:tag name="TABLE_ENDDRAG_RECT" val="47*233*850*140"/>
</p:tagLst>
</file>

<file path=ppt/tags/tag202.xml><?xml version="1.0" encoding="utf-8"?>
<p:tagLst xmlns:a="http://schemas.openxmlformats.org/drawingml/2006/main" xmlns:r="http://schemas.openxmlformats.org/officeDocument/2006/relationships" xmlns:p="http://schemas.openxmlformats.org/presentationml/2006/main">
  <p:tag name="KSO_WM_UNIT_TABLE_BEAUTIFY" val="smartTable{2e094056-fd56-40e4-bb42-0faf68a48a54}"/>
  <p:tag name="TABLE_ENDDRAG_ORIGIN_RECT" val="910*375"/>
  <p:tag name="TABLE_ENDDRAG_RECT" val="34*121*910*375"/>
</p:tagLst>
</file>

<file path=ppt/tags/tag203.xml><?xml version="1.0" encoding="utf-8"?>
<p:tagLst xmlns:a="http://schemas.openxmlformats.org/drawingml/2006/main" xmlns:r="http://schemas.openxmlformats.org/officeDocument/2006/relationships" xmlns:p="http://schemas.openxmlformats.org/presentationml/2006/main">
  <p:tag name="KSO_WM_UNIT_TABLE_BEAUTIFY" val="smartTable{25283353-a6bc-4d12-b5d9-e949104df458}"/>
  <p:tag name="TABLE_ENDDRAG_ORIGIN_RECT" val="926*345"/>
  <p:tag name="TABLE_ENDDRAG_RECT" val="15*142*926*345"/>
</p:tagLst>
</file>

<file path=ppt/tags/tag204.xml><?xml version="1.0" encoding="utf-8"?>
<p:tagLst xmlns:a="http://schemas.openxmlformats.org/drawingml/2006/main" xmlns:r="http://schemas.openxmlformats.org/officeDocument/2006/relationships" xmlns:p="http://schemas.openxmlformats.org/presentationml/2006/main">
  <p:tag name="KSO_WM_UNIT_TABLE_BEAUTIFY" val="smartTable{74d5d49a-c726-44e7-abbd-bde5b49692ce}"/>
</p:tagLst>
</file>

<file path=ppt/tags/tag205.xml><?xml version="1.0" encoding="utf-8"?>
<p:tagLst xmlns:a="http://schemas.openxmlformats.org/drawingml/2006/main" xmlns:r="http://schemas.openxmlformats.org/officeDocument/2006/relationships" xmlns:p="http://schemas.openxmlformats.org/presentationml/2006/main">
  <p:tag name="KSO_WM_UNIT_TABLE_BEAUTIFY" val="smartTable{74d5d49a-c726-44e7-abbd-bde5b49692ce}"/>
</p:tagLst>
</file>

<file path=ppt/tags/tag206.xml><?xml version="1.0" encoding="utf-8"?>
<p:tagLst xmlns:a="http://schemas.openxmlformats.org/drawingml/2006/main" xmlns:r="http://schemas.openxmlformats.org/officeDocument/2006/relationships" xmlns:p="http://schemas.openxmlformats.org/presentationml/2006/main">
  <p:tag name="KSO_WM_UNIT_TABLE_BEAUTIFY" val="smartTable{a40dc612-dae7-429a-a485-f5fc355e48c4}"/>
  <p:tag name="TABLE_ENDDRAG_ORIGIN_RECT" val="815*157"/>
  <p:tag name="TABLE_ENDDRAG_RECT" val="67*203*815*157"/>
</p:tagLst>
</file>

<file path=ppt/tags/tag207.xml><?xml version="1.0" encoding="utf-8"?>
<p:tagLst xmlns:a="http://schemas.openxmlformats.org/drawingml/2006/main" xmlns:r="http://schemas.openxmlformats.org/officeDocument/2006/relationships" xmlns:p="http://schemas.openxmlformats.org/presentationml/2006/main">
  <p:tag name="KSO_WM_UNIT_TABLE_BEAUTIFY" val="smartTable{d9e8d5ae-829d-445b-9dd2-527585204137}"/>
  <p:tag name="TABLE_ENDDRAG_ORIGIN_RECT" val="710*260"/>
  <p:tag name="TABLE_ENDDRAG_RECT" val="7*106*710*260"/>
</p:tagLst>
</file>

<file path=ppt/tags/tag208.xml><?xml version="1.0" encoding="utf-8"?>
<p:tagLst xmlns:a="http://schemas.openxmlformats.org/drawingml/2006/main" xmlns:r="http://schemas.openxmlformats.org/officeDocument/2006/relationships" xmlns:p="http://schemas.openxmlformats.org/presentationml/2006/main">
  <p:tag name="KSO_WM_UNIT_TABLE_BEAUTIFY" val="smartTable{d9e8d5ae-829d-445b-9dd2-527585204137}"/>
  <p:tag name="TABLE_ENDDRAG_ORIGIN_RECT" val="712*263"/>
  <p:tag name="TABLE_ENDDRAG_RECT" val="1*112*712*263"/>
</p:tagLst>
</file>

<file path=ppt/tags/tag209.xml><?xml version="1.0" encoding="utf-8"?>
<p:tagLst xmlns:a="http://schemas.openxmlformats.org/drawingml/2006/main" xmlns:r="http://schemas.openxmlformats.org/officeDocument/2006/relationships" xmlns:p="http://schemas.openxmlformats.org/presentationml/2006/main">
  <p:tag name="KSO_WM_UNIT_TABLE_BEAUTIFY" val="smartTable{a7074410-b686-490e-bec2-b1aa1ec297c7}"/>
  <p:tag name="TABLE_ENDDRAG_ORIGIN_RECT" val="853*277"/>
  <p:tag name="TABLE_ENDDRAG_RECT" val="48*149*853*277"/>
</p:tagLst>
</file>

<file path=ppt/theme/theme1.xml><?xml version="1.0" encoding="utf-8"?>
<a:theme xmlns:a="http://schemas.openxmlformats.org/drawingml/2006/main" name="学院演示文稿-模板">
  <a:themeElements>
    <a:clrScheme name="自定义 1">
      <a:dk1>
        <a:srgbClr val="000000"/>
      </a:dk1>
      <a:lt1>
        <a:srgbClr val="FFFFFF"/>
      </a:lt1>
      <a:dk2>
        <a:srgbClr val="000066"/>
      </a:dk2>
      <a:lt2>
        <a:srgbClr val="808080"/>
      </a:lt2>
      <a:accent1>
        <a:srgbClr val="194293"/>
      </a:accent1>
      <a:accent2>
        <a:srgbClr val="9999CC"/>
      </a:accent2>
      <a:accent3>
        <a:srgbClr val="FFFFFF"/>
      </a:accent3>
      <a:accent4>
        <a:srgbClr val="000000"/>
      </a:accent4>
      <a:accent5>
        <a:srgbClr val="ABB0C8"/>
      </a:accent5>
      <a:accent6>
        <a:srgbClr val="8A8AB9"/>
      </a:accent6>
      <a:hlink>
        <a:srgbClr val="FF0000"/>
      </a:hlink>
      <a:folHlink>
        <a:srgbClr val="FF0000"/>
      </a:folHlink>
    </a:clrScheme>
    <a:fontScheme name="4_Maple">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solidFill>
            <a:schemeClr val="tx1"/>
          </a:solidFill>
        </a:ln>
        <a:effectLst>
          <a:outerShdw blurRad="76200" dir="13500000" sy="23000" kx="1200000" algn="br" rotWithShape="0">
            <a:prstClr val="black">
              <a:alpha val="20000"/>
            </a:prstClr>
          </a:outerShdw>
        </a:effectLst>
      </a:spPr>
      <a:bodyPr rot="0" spcFirstLastPara="0" vertOverflow="overflow" horzOverflow="overflow" vert="horz" wrap="square" lIns="91440" tIns="45720" rIns="91440" bIns="45720" numCol="1" spcCol="0" rtlCol="0" fromWordArt="0" anchor="ctr" anchorCtr="0" forceAA="0" compatLnSpc="1">
        <a:noAutofit/>
      </a:bodyPr>
      <a:lstStyle>
        <a:defPPr algn="ctr" eaLnBrk="1" fontAlgn="auto" hangingPunct="1">
          <a:spcBef>
            <a:spcPts val="0"/>
          </a:spcBef>
          <a:spcAft>
            <a:spcPts val="0"/>
          </a:spcAft>
          <a:defRPr>
            <a:solidFill>
              <a:srgbClr val="00B0F0"/>
            </a:solidFill>
            <a:latin typeface="微软雅黑" panose="020B0503020204020204" pitchFamily="34" charset="-122"/>
            <a:ea typeface="微软雅黑" panose="020B0503020204020204" pitchFamily="34" charset="-122"/>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学院演示文稿-模板">
  <a:themeElements>
    <a:clrScheme name="自定义 1">
      <a:dk1>
        <a:srgbClr val="000000"/>
      </a:dk1>
      <a:lt1>
        <a:srgbClr val="FFFFFF"/>
      </a:lt1>
      <a:dk2>
        <a:srgbClr val="000066"/>
      </a:dk2>
      <a:lt2>
        <a:srgbClr val="808080"/>
      </a:lt2>
      <a:accent1>
        <a:srgbClr val="194293"/>
      </a:accent1>
      <a:accent2>
        <a:srgbClr val="9999CC"/>
      </a:accent2>
      <a:accent3>
        <a:srgbClr val="FFFFFF"/>
      </a:accent3>
      <a:accent4>
        <a:srgbClr val="000000"/>
      </a:accent4>
      <a:accent5>
        <a:srgbClr val="ABB0C8"/>
      </a:accent5>
      <a:accent6>
        <a:srgbClr val="8A8AB9"/>
      </a:accent6>
      <a:hlink>
        <a:srgbClr val="FF0000"/>
      </a:hlink>
      <a:folHlink>
        <a:srgbClr val="FF0000"/>
      </a:folHlink>
    </a:clrScheme>
    <a:fontScheme name="4_Maple">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solidFill>
            <a:schemeClr val="tx1"/>
          </a:solidFill>
        </a:ln>
        <a:effectLst>
          <a:outerShdw blurRad="76200" dir="13500000" sy="23000" kx="1200000" algn="br" rotWithShape="0">
            <a:prstClr val="black">
              <a:alpha val="20000"/>
            </a:prstClr>
          </a:outerShdw>
        </a:effectLst>
      </a:spPr>
      <a:bodyPr rot="0" spcFirstLastPara="0" vertOverflow="overflow" horzOverflow="overflow" vert="horz" wrap="square" lIns="91440" tIns="45720" rIns="91440" bIns="45720" numCol="1" spcCol="0" rtlCol="0" fromWordArt="0" anchor="ctr" anchorCtr="0" forceAA="0" compatLnSpc="1">
        <a:noAutofit/>
      </a:bodyPr>
      <a:lstStyle>
        <a:defPPr algn="ctr" eaLnBrk="1" fontAlgn="auto" hangingPunct="1">
          <a:spcBef>
            <a:spcPts val="0"/>
          </a:spcBef>
          <a:spcAft>
            <a:spcPts val="0"/>
          </a:spcAft>
          <a:defRPr>
            <a:solidFill>
              <a:srgbClr val="00B0F0"/>
            </a:solidFill>
            <a:latin typeface="微软雅黑" panose="020B0503020204020204" pitchFamily="34" charset="-122"/>
            <a:ea typeface="微软雅黑" panose="020B0503020204020204" pitchFamily="34" charset="-122"/>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224</TotalTime>
  <Words>7792</Words>
  <Application>Microsoft Office PowerPoint</Application>
  <PresentationFormat>全屏显示(16:9)</PresentationFormat>
  <Paragraphs>2207</Paragraphs>
  <Slides>83</Slides>
  <Notes>28</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83</vt:i4>
      </vt:variant>
    </vt:vector>
  </HeadingPairs>
  <TitlesOfParts>
    <vt:vector size="94" baseType="lpstr">
      <vt:lpstr>华文行楷</vt:lpstr>
      <vt:lpstr>微软雅黑</vt:lpstr>
      <vt:lpstr>方正舒体</vt:lpstr>
      <vt:lpstr>楷体_GB2312</vt:lpstr>
      <vt:lpstr>Arial</vt:lpstr>
      <vt:lpstr>Calibri</vt:lpstr>
      <vt:lpstr>Impact</vt:lpstr>
      <vt:lpstr>Times New Roman</vt:lpstr>
      <vt:lpstr>Wingdings</vt:lpstr>
      <vt:lpstr>学院演示文稿-模板</vt:lpstr>
      <vt:lpstr>1_学院演示文稿-模板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一、坚持党的全面领导，为十四五谋篇布局</vt:lpstr>
      <vt:lpstr>一、坚持党的全面领导，为十四五谋篇布局</vt:lpstr>
      <vt:lpstr>一、坚持党的全面领导，为十四五谋篇布局</vt:lpstr>
      <vt:lpstr>二、持续推进依法治校，深化教育教学改革</vt:lpstr>
      <vt:lpstr>二、持续推进依法治校，深化教育教学改革</vt:lpstr>
      <vt:lpstr>二、持续推进依法治校，深化教育教学改革</vt:lpstr>
      <vt:lpstr>二、持续推进依法治校，深化教育教学改革</vt:lpstr>
      <vt:lpstr>二、持续推进依法治校，深化教育教学改革</vt:lpstr>
      <vt:lpstr>二、持续推进依法治校，深化教育教学改革</vt:lpstr>
      <vt:lpstr>二、持续推进依法治校，深化教育教学改革</vt:lpstr>
      <vt:lpstr>二、持续推进依法治校，深化教育教学改革</vt:lpstr>
      <vt:lpstr>三、强化立德树人根本，提升教师队伍质量</vt:lpstr>
      <vt:lpstr>三、强化立德树人根本，提升教师队伍质量</vt:lpstr>
      <vt:lpstr>三、强化立德树人根本，提升教师队伍质量</vt:lpstr>
      <vt:lpstr>三、强化立德树人根本，提升教师队伍质量</vt:lpstr>
      <vt:lpstr> 四、规范国际交流管理，提升国际竞争能力 </vt:lpstr>
      <vt:lpstr>  五、聚焦行业科学技术，提升社会服务能力  </vt:lpstr>
      <vt:lpstr>五、聚焦行业科学技术，提升社会服务能力</vt:lpstr>
      <vt:lpstr> 六、建设美丽和谐校园，提高管理服务效能 </vt:lpstr>
      <vt:lpstr> 六、建设美丽和谐校园，提高管理服务效能 </vt:lpstr>
      <vt:lpstr> 六、建设美丽和谐校园，提高管理服务效能 </vt:lpstr>
      <vt:lpstr> 六、建设美丽和谐校园，提高管理服务效能 </vt:lpstr>
      <vt:lpstr>六、提升管理服务水平，建设美丽和谐校园</vt:lpstr>
      <vt:lpstr> 六、建设美丽和谐校园，提高管理服务效能 </vt:lpstr>
      <vt:lpstr>PowerPoint 演示文稿</vt:lpstr>
      <vt:lpstr>一、办学条件与资源 </vt:lpstr>
      <vt:lpstr>一、办学条件与资源 </vt:lpstr>
      <vt:lpstr>一、办学条件与资源 </vt:lpstr>
      <vt:lpstr>一、办学条件与资源 </vt:lpstr>
      <vt:lpstr>一、办学条件与资源</vt:lpstr>
      <vt:lpstr>一、办学条件与资源</vt:lpstr>
      <vt:lpstr>一、办学条件与资源</vt:lpstr>
      <vt:lpstr>一、办学条件与资源</vt:lpstr>
      <vt:lpstr>一、办学条件与资源 </vt:lpstr>
      <vt:lpstr>一、办学条件与资源 </vt:lpstr>
      <vt:lpstr>二、办学质量与水平</vt:lpstr>
      <vt:lpstr>二、办学质量与水平</vt:lpstr>
      <vt:lpstr>二、办学质量与水平</vt:lpstr>
      <vt:lpstr>三、办学声誉与特色</vt:lpstr>
      <vt:lpstr>三、办学声誉与特色</vt:lpstr>
      <vt:lpstr>附加分（12分）</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华天京</dc:creator>
  <cp:lastModifiedBy>User</cp:lastModifiedBy>
  <cp:revision>916</cp:revision>
  <dcterms:created xsi:type="dcterms:W3CDTF">2010-02-26T11:03:00Z</dcterms:created>
  <dcterms:modified xsi:type="dcterms:W3CDTF">2021-04-30T02:57:47Z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2052-11.1.0.10356</vt:lpwstr>
  </property>
  <property fmtid="{D5CDD505-2E9C-101B-9397-08002B2CF9AE}" pid="3" name="KSORubyTemplateID">
    <vt:lpwstr>2</vt:lpwstr>
  </property>
  <property fmtid="{D5CDD505-2E9C-101B-9397-08002B2CF9AE}" pid="4" name="ICV">
    <vt:lpwstr>C3B0D66B417D4B6CA869C3512E1999D8</vt:lpwstr>
  </property>
</Properties>
</file>